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9" r:id="rId5"/>
    <p:sldId id="260" r:id="rId6"/>
    <p:sldId id="262" r:id="rId7"/>
    <p:sldId id="261" r:id="rId8"/>
    <p:sldId id="264" r:id="rId9"/>
    <p:sldId id="259" r:id="rId10"/>
    <p:sldId id="265" r:id="rId11"/>
    <p:sldId id="266" r:id="rId12"/>
    <p:sldId id="268" r:id="rId13"/>
    <p:sldId id="267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D4CE-492B-FC40-A803-71A5D827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80810-51B0-064B-94A5-700A4312B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6578-EC58-1D41-B4A3-EB22D0C8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868C-6F07-8748-9ABB-8FC9F9F7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A842-4F03-2749-83B8-10E8ACFC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F1AD-8CEA-F849-A79D-A6B9B326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BC993-F9BD-804E-9188-BD172164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35F6-2F3D-A643-8C45-3779DD83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99DC-F681-4346-BB5A-9D0D7C34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A0D3-045C-3240-A906-8EFC465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4D184-80ED-244C-BA4C-69883F90E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0C1D1-31E2-1D48-954F-2C8F65941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28EE-469C-D343-AF70-DE009E30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6624-E9A1-954A-BA59-7EA00FA6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AA06-9DD4-EA48-9576-1D8E63F2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FB3E-5239-5B4F-A480-D7984E2A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CCA8-0B04-C744-8517-5A538536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1908-5764-8E42-8B3A-2BEA622C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B8A4-C02B-6A45-8199-FD8B05D7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ED39-AF78-5F4C-9774-172ED56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D81C-372D-B342-96E8-F72952AA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128FB-8919-FC42-97B0-AE541B33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0ABD-D07C-134E-A0C9-849D9DCB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26B2-7A79-134F-96F4-36DAB9F8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03E4-634F-2342-B0F3-3500F041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3707-689D-1F45-AF17-07103FAA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9777-9295-A244-9BDC-2B414530B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04D88-DEA5-494C-AD42-324D6983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EC93-59B7-C84B-835B-E86DA0F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60B3-B010-5E43-95E6-B3707BE7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A72F-44F2-D241-B0BD-63D84BBB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1344-B147-7842-A643-D9F1253A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9F11F-BE61-5D4B-A84D-78A2E8D6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AF4F7-318C-B645-A823-24E05F1AB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38131-DC44-B543-82A5-85747DF14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11DA-DC05-EC48-8119-0E80ABEF4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234F4-7523-DF4E-8922-5F439ABA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A56C0-5355-DF4B-97CB-075E3CAF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4FFBC-0449-CB4A-B5CD-BF00C4C8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A6FC-A3B7-0745-AAA7-FD1DB0A4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A7E81-A164-784A-BFB3-DCF17F47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456D-C94B-D146-AE9A-802F73C4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C8324-F188-B94F-9D55-B47A05E6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A0D0F-8132-9546-A134-3D7EE33C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7F8F-1190-9046-BAD7-37CC116B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CC1F-B99D-8F40-9512-47979254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53F8-D0D0-B84A-9368-A92EC8B4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BEBB-83D7-D642-8B3C-77FE6767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09348-01B6-984A-8466-726EE9BA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02D26-D982-474B-8984-7700FD11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4B91-1C3E-734B-8D05-F35DF121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8716B-C30C-8F4A-80C9-ACA65183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F5A2-EE15-9C45-B2A3-66B3EA2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11149-3E6E-5C43-8B9B-9CFB741D6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5622-54C8-EA48-914A-3A98382AC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6C8B2-DE83-874A-8E80-CC31AA5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AC1A2-89C6-0543-AB3B-173E9BD2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0DD1-DA0B-1D4B-88AA-0E3F86E2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CD121-6CD8-B74B-94CE-1AF4351B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3B50B-4208-8F43-8753-B7D2F263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62A2-5898-3E48-8FB3-D5BD4E60A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40C8-DDDD-3140-8599-DBA846E88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34AF-9689-3245-8837-C232ACA0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search/section/computational-genomics?query=r+shiny&amp;tab=top-results&amp;origin=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gene.2020.00152" TargetMode="External"/><Relationship Id="rId2" Type="http://schemas.openxmlformats.org/officeDocument/2006/relationships/hyperlink" Target="https://doi.org/10.3389/fgene.2019.010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89/fgene.2019.01366" TargetMode="External"/><Relationship Id="rId5" Type="http://schemas.openxmlformats.org/officeDocument/2006/relationships/hyperlink" Target="https://doi.org/10.3389/fgene.2020.00003" TargetMode="External"/><Relationship Id="rId4" Type="http://schemas.openxmlformats.org/officeDocument/2006/relationships/hyperlink" Target="https://doi.org/10.3389/fgene.2020.57612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mcresnotes.biomedcentral.com/submission-guidelines/preparing-your-manuscript/research-no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mcresnotes.biomedcentral.com/submission-guidelines/preparing-your-manuscript/research-note" TargetMode="External"/><Relationship Id="rId2" Type="http://schemas.openxmlformats.org/officeDocument/2006/relationships/hyperlink" Target="http://sourceforge.net/projects/mg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bout/author-instructi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journals/all/sections/computational-genomics#abo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E99F-A21D-944D-9528-3D51D11E2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Secondary </a:t>
            </a:r>
            <a:r>
              <a:rPr lang="en-US" dirty="0" err="1"/>
              <a:t>consideartions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47D95-640C-344C-8B37-5D74EFCBE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, letter&#10;&#10;Description automatically generated">
            <a:extLst>
              <a:ext uri="{FF2B5EF4-FFF2-40B4-BE49-F238E27FC236}">
                <a16:creationId xmlns:a16="http://schemas.microsoft.com/office/drawing/2014/main" id="{9147EEBF-F6F9-3F4A-9CC1-9856FCC9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755650"/>
            <a:ext cx="119761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BFAAD-83EB-3646-9F01-3741693A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7F3A3-07B1-C945-B553-45FF24B82048}"/>
              </a:ext>
            </a:extLst>
          </p:cNvPr>
          <p:cNvSpPr txBox="1"/>
          <p:nvPr/>
        </p:nvSpPr>
        <p:spPr>
          <a:xfrm>
            <a:off x="5009321" y="6396335"/>
            <a:ext cx="7056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https://www.frontiersin.org/search/section/computational-genomics?query=r+shiny&amp;tab=top-results&amp;origin=</a:t>
            </a:r>
            <a:endParaRPr lang="en-US" sz="1200" dirty="0"/>
          </a:p>
          <a:p>
            <a:r>
              <a:rPr lang="en-US" sz="1200" dirty="0"/>
              <a:t>https%3A%2F%2Fwww.frontiersin.org%2Fjournals%2Fall%2Fsections%2Fcomputational-genomics%23about</a:t>
            </a:r>
          </a:p>
        </p:txBody>
      </p:sp>
    </p:spTree>
    <p:extLst>
      <p:ext uri="{BB962C8B-B14F-4D97-AF65-F5344CB8AC3E}">
        <p14:creationId xmlns:p14="http://schemas.microsoft.com/office/powerpoint/2010/main" val="115641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8373-600C-FE44-9696-896F6AB1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Frontiers in 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4257-B317-6248-9047-ACDC0E81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research article (</a:t>
            </a:r>
            <a:r>
              <a:rPr lang="en-US" dirty="0">
                <a:hlinkClick r:id="rId2"/>
              </a:rPr>
              <a:t>https://doi.org/10.3389/fgene.2019.01079</a:t>
            </a:r>
            <a:r>
              <a:rPr lang="en-US" dirty="0"/>
              <a:t>)</a:t>
            </a:r>
          </a:p>
          <a:p>
            <a:r>
              <a:rPr lang="en-US" dirty="0"/>
              <a:t>Technology and code (</a:t>
            </a:r>
            <a:r>
              <a:rPr lang="en-US" dirty="0">
                <a:hlinkClick r:id="rId3"/>
              </a:rPr>
              <a:t>https://doi.org/10.3389/fgene.2020.00152</a:t>
            </a:r>
            <a:r>
              <a:rPr lang="en-US" dirty="0"/>
              <a:t>)</a:t>
            </a:r>
          </a:p>
          <a:p>
            <a:r>
              <a:rPr lang="en-US" dirty="0"/>
              <a:t>Technology and code (</a:t>
            </a:r>
            <a:r>
              <a:rPr lang="en-US" dirty="0">
                <a:hlinkClick r:id="rId4"/>
              </a:rPr>
              <a:t>https://doi.org/10.3389/fgene.2020.576124</a:t>
            </a:r>
            <a:r>
              <a:rPr lang="en-US" dirty="0"/>
              <a:t>)</a:t>
            </a:r>
          </a:p>
          <a:p>
            <a:r>
              <a:rPr lang="en-US" dirty="0"/>
              <a:t>Method article (</a:t>
            </a:r>
            <a:r>
              <a:rPr lang="en-US" dirty="0">
                <a:hlinkClick r:id="rId5"/>
              </a:rPr>
              <a:t>https://doi.org/10.3389/fgene.2020.00003</a:t>
            </a:r>
            <a:r>
              <a:rPr lang="en-US" dirty="0"/>
              <a:t>)</a:t>
            </a:r>
          </a:p>
          <a:p>
            <a:r>
              <a:rPr lang="en-US" dirty="0"/>
              <a:t>Method article (</a:t>
            </a:r>
            <a:r>
              <a:rPr lang="en-US" dirty="0">
                <a:hlinkClick r:id="rId6"/>
              </a:rPr>
              <a:t>https://doi.org/10.3389/fgene.2019.01366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182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64CD-CF4D-364F-A3F9-ED1046FA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research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FF13-5F2F-2143-934B-715BE4F1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words</a:t>
            </a:r>
          </a:p>
          <a:p>
            <a:r>
              <a:rPr lang="en-US" dirty="0"/>
              <a:t>4 figures/tables</a:t>
            </a:r>
          </a:p>
          <a:p>
            <a:r>
              <a:rPr lang="en-US" dirty="0"/>
              <a:t>Authors are required to pay a fee (B-type article) to publish a Brief Research Report</a:t>
            </a:r>
          </a:p>
          <a:p>
            <a:r>
              <a:rPr lang="en-US" dirty="0"/>
              <a:t>Should have the following format: 1) Abstract, 2) Introduction, 3) Method, 4) Results, 5) Discussion. Supplementary material may be included with Brief Research Reports.</a:t>
            </a:r>
          </a:p>
        </p:txBody>
      </p:sp>
    </p:spTree>
    <p:extLst>
      <p:ext uri="{BB962C8B-B14F-4D97-AF65-F5344CB8AC3E}">
        <p14:creationId xmlns:p14="http://schemas.microsoft.com/office/powerpoint/2010/main" val="323200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6808-B645-324E-8207-4C0686BB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 areas of bioinformatics – BMC </a:t>
            </a:r>
            <a:r>
              <a:rPr lang="en-US" b="1" dirty="0" err="1"/>
              <a:t>Bioinfo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2CDE-C5C6-C446-9663-3C383E7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Analysis and modelling of complex systems</a:t>
            </a:r>
            <a:br>
              <a:rPr lang="en-US" dirty="0"/>
            </a:br>
            <a:r>
              <a:rPr lang="en-US" dirty="0"/>
              <a:t>Comparative genomics</a:t>
            </a:r>
            <a:br>
              <a:rPr lang="en-US" dirty="0"/>
            </a:br>
            <a:r>
              <a:rPr lang="en-US" dirty="0"/>
              <a:t>Data visualization</a:t>
            </a:r>
            <a:br>
              <a:rPr lang="en-US" dirty="0"/>
            </a:br>
            <a:r>
              <a:rPr lang="en-US" dirty="0"/>
              <a:t>Imaging, and image analysis </a:t>
            </a:r>
            <a:br>
              <a:rPr lang="en-US" dirty="0"/>
            </a:br>
            <a:r>
              <a:rPr lang="en-US" dirty="0"/>
              <a:t>Knowledge-based analysis</a:t>
            </a:r>
            <a:br>
              <a:rPr lang="en-US" dirty="0"/>
            </a:br>
            <a:r>
              <a:rPr lang="en-US" dirty="0"/>
              <a:t>Machine learning and artificial intelligence in bioinformatics</a:t>
            </a:r>
            <a:br>
              <a:rPr lang="en-US" dirty="0"/>
            </a:br>
            <a:r>
              <a:rPr lang="en-US" dirty="0"/>
              <a:t>Networks analysis</a:t>
            </a:r>
            <a:br>
              <a:rPr lang="en-US" dirty="0"/>
            </a:br>
            <a:r>
              <a:rPr lang="en-US" dirty="0"/>
              <a:t>Novel computational methods for the analysis of biological systems</a:t>
            </a:r>
            <a:br>
              <a:rPr lang="en-US" dirty="0"/>
            </a:br>
            <a:r>
              <a:rPr lang="en-US" dirty="0"/>
              <a:t>Proteomics</a:t>
            </a:r>
            <a:br>
              <a:rPr lang="en-US" dirty="0"/>
            </a:br>
            <a:r>
              <a:rPr lang="en-US" dirty="0"/>
              <a:t>Sequence analysis </a:t>
            </a:r>
            <a:br>
              <a:rPr lang="en-US" dirty="0"/>
            </a:br>
            <a:r>
              <a:rPr lang="en-US" dirty="0"/>
              <a:t>Structural analysis</a:t>
            </a:r>
            <a:br>
              <a:rPr lang="en-US" dirty="0"/>
            </a:br>
            <a:r>
              <a:rPr lang="en-US" dirty="0"/>
              <a:t>Transcriptome analysis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4C2EA-3211-5C49-A012-F3675A1EBCDE}"/>
              </a:ext>
            </a:extLst>
          </p:cNvPr>
          <p:cNvSpPr txBox="1"/>
          <p:nvPr/>
        </p:nvSpPr>
        <p:spPr>
          <a:xfrm>
            <a:off x="6720416" y="5942568"/>
            <a:ext cx="463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bmcbioinformatics.biomedcentral.com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2037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1391-AC5A-6648-A845-C6450D3B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BMC research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E1D8-438A-5E49-928C-7D89A44B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Abstract: 200 words</a:t>
            </a:r>
          </a:p>
          <a:p>
            <a:r>
              <a:rPr lang="en-US" dirty="0"/>
              <a:t>Introduction, main text and limitation together: 2000 words</a:t>
            </a:r>
          </a:p>
          <a:p>
            <a:r>
              <a:rPr lang="en-US" dirty="0"/>
              <a:t>Declarations: must have</a:t>
            </a:r>
          </a:p>
          <a:p>
            <a:r>
              <a:rPr lang="en-US" dirty="0"/>
              <a:t>Software: public repository</a:t>
            </a:r>
          </a:p>
          <a:p>
            <a:r>
              <a:rPr lang="en-US" dirty="0"/>
              <a:t>Figure table limitation: 3 </a:t>
            </a:r>
          </a:p>
          <a:p>
            <a:r>
              <a:rPr lang="en-US" dirty="0">
                <a:hlinkClick r:id="rId2"/>
              </a:rPr>
              <a:t>https://bmcresnotes.biomedcentral.com/submission-guidelines/preparing-your-manuscript/research-note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4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3ECB9B5-B534-E949-B990-281B513F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4" y="0"/>
            <a:ext cx="9554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1391-AC5A-6648-A845-C6450D3B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BMC genomics</a:t>
            </a:r>
            <a:r>
              <a:rPr lang="zh-CN" altLang="en-US" dirty="0"/>
              <a:t>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software article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E1D8-438A-5E49-928C-7D89A44B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Impact factor: 3.75</a:t>
            </a:r>
          </a:p>
          <a:p>
            <a:r>
              <a:rPr lang="en-US" dirty="0"/>
              <a:t>The Abstract should not exceed 350 words</a:t>
            </a:r>
          </a:p>
          <a:p>
            <a:r>
              <a:rPr lang="en-US" dirty="0"/>
              <a:t>3 – 10 key words</a:t>
            </a:r>
          </a:p>
          <a:p>
            <a:r>
              <a:rPr lang="en-US" dirty="0"/>
              <a:t>Lists the following:</a:t>
            </a:r>
          </a:p>
          <a:p>
            <a:pPr lvl="1"/>
            <a:r>
              <a:rPr lang="en-US" dirty="0"/>
              <a:t>Project name: e.g. My bioinformatics project</a:t>
            </a:r>
          </a:p>
          <a:p>
            <a:pPr lvl="1"/>
            <a:r>
              <a:rPr lang="en-US" dirty="0"/>
              <a:t>Project home page: e.g. </a:t>
            </a:r>
            <a:r>
              <a:rPr lang="en-US" dirty="0">
                <a:hlinkClick r:id="rId2"/>
              </a:rPr>
              <a:t>http://sourceforge.net/projects/mged</a:t>
            </a:r>
            <a:endParaRPr lang="en-US" dirty="0"/>
          </a:p>
          <a:p>
            <a:pPr lvl="1"/>
            <a:r>
              <a:rPr lang="en-US" dirty="0"/>
              <a:t>Operating system(s): e.g. Platform independent</a:t>
            </a:r>
          </a:p>
          <a:p>
            <a:pPr lvl="1"/>
            <a:r>
              <a:rPr lang="en-US" dirty="0"/>
              <a:t>Programming language: e.g. Java</a:t>
            </a:r>
          </a:p>
          <a:p>
            <a:pPr lvl="1"/>
            <a:r>
              <a:rPr lang="en-US" dirty="0"/>
              <a:t>Other requirements: e.g. Java 1.3.1 or higher, Tomcat 4.0 or higher</a:t>
            </a:r>
          </a:p>
          <a:p>
            <a:pPr lvl="1"/>
            <a:r>
              <a:rPr lang="en-US" dirty="0"/>
              <a:t>License: e.g. GNU GPL, FreeBSD etc.</a:t>
            </a:r>
          </a:p>
          <a:p>
            <a:pPr lvl="1"/>
            <a:r>
              <a:rPr lang="en-US" dirty="0"/>
              <a:t>Any restrictions to use by non-academics: e.g. </a:t>
            </a:r>
            <a:r>
              <a:rPr lang="en-US" dirty="0" err="1"/>
              <a:t>licence</a:t>
            </a:r>
            <a:r>
              <a:rPr lang="en-US" dirty="0"/>
              <a:t> needed</a:t>
            </a:r>
          </a:p>
          <a:p>
            <a:r>
              <a:rPr lang="en-US" dirty="0">
                <a:hlinkClick r:id="rId3"/>
              </a:rPr>
              <a:t>https://bmcgenomics.biomedcentral.com/submission-guidelines/preparing-your-manuscript/software-article</a:t>
            </a:r>
          </a:p>
          <a:p>
            <a:r>
              <a:rPr lang="en-US"/>
              <a:t>Software articles should describe a tool likely to be of broad utility that represents a significant advance over previously published software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3389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9574-E7B9-2640-92D8-FC923F0B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PeerJ</a:t>
            </a:r>
            <a:r>
              <a:rPr lang="en-US" dirty="0"/>
              <a:t> – life &amp;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A360-5A6E-5745-A1A5-F35898CC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Bioinformatics tool</a:t>
            </a:r>
          </a:p>
          <a:p>
            <a:r>
              <a:rPr lang="en-US" dirty="0"/>
              <a:t>One preprint: National Institute of Mental Health and Neuro Sciences</a:t>
            </a:r>
          </a:p>
          <a:p>
            <a:r>
              <a:rPr lang="en-US" dirty="0"/>
              <a:t>Impact: 2.38</a:t>
            </a:r>
          </a:p>
          <a:p>
            <a:r>
              <a:rPr lang="en-US" dirty="0"/>
              <a:t>Citation average: 8.5</a:t>
            </a:r>
          </a:p>
          <a:p>
            <a:r>
              <a:rPr lang="en-US" dirty="0">
                <a:hlinkClick r:id="rId2"/>
              </a:rPr>
              <a:t>https://peerj.com/about/author-instructions/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49139F-A0E9-434E-BF8B-188BA2F7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76250"/>
            <a:ext cx="95631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E8701D-84EE-0B43-9889-6324DFC0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8" y="0"/>
            <a:ext cx="9298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1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FC3C2-B624-B141-8A25-8053FF12E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876300"/>
            <a:ext cx="1019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DD38-ED04-0F4F-89E2-0EB60E12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Frontiers in Computational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60DBD-122B-824B-AC89-B0BB53C3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Research Reports </a:t>
            </a:r>
          </a:p>
          <a:p>
            <a:r>
              <a:rPr lang="en-US" dirty="0"/>
              <a:t>Tools or algorithms which provide meaningful insights into biology from the analysis of genomic data</a:t>
            </a:r>
          </a:p>
          <a:p>
            <a:r>
              <a:rPr lang="en-US" dirty="0"/>
              <a:t>It has a 3.258 impact factor</a:t>
            </a:r>
          </a:p>
          <a:p>
            <a:r>
              <a:rPr lang="en-US" dirty="0">
                <a:hlinkClick r:id="rId2"/>
              </a:rPr>
              <a:t>https://www.frontiersin.org/journals/all/sections/computational-genomics#about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8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529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Secondary consideartions</vt:lpstr>
      <vt:lpstr>BMC research note</vt:lpstr>
      <vt:lpstr>PowerPoint Presentation</vt:lpstr>
      <vt:lpstr>BMC genomics  -- software article</vt:lpstr>
      <vt:lpstr>PeerJ – life &amp; environment</vt:lpstr>
      <vt:lpstr>PowerPoint Presentation</vt:lpstr>
      <vt:lpstr>PowerPoint Presentation</vt:lpstr>
      <vt:lpstr>PowerPoint Presentation</vt:lpstr>
      <vt:lpstr>Frontiers in Computational Genomics</vt:lpstr>
      <vt:lpstr>PowerPoint Presentation</vt:lpstr>
      <vt:lpstr>PowerPoint Presentation</vt:lpstr>
      <vt:lpstr>Frontiers in genetics</vt:lpstr>
      <vt:lpstr>Brief research report</vt:lpstr>
      <vt:lpstr>Broad areas of bioinformatics – BMC Bioinfo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Jianying (NIH/NIEHS) [C]</dc:creator>
  <cp:lastModifiedBy>Li, Jianying (NIH/NIEHS) [C]</cp:lastModifiedBy>
  <cp:revision>22</cp:revision>
  <dcterms:created xsi:type="dcterms:W3CDTF">2021-05-11T17:50:52Z</dcterms:created>
  <dcterms:modified xsi:type="dcterms:W3CDTF">2021-05-17T19:31:05Z</dcterms:modified>
</cp:coreProperties>
</file>