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5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DFA43-C6DC-4346-8FEF-EE85AC750BC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211F5-AF11-42AC-B5A3-758BF824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S1</a:t>
            </a:r>
            <a:r>
              <a:rPr lang="en-US" dirty="0"/>
              <a:t>A two-fold bootstrap strategies. On the left hand, we coin the name “elimination without replacement”; whereas the one on the right, “elimination with replacement”.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23213-C3F1-418E-AD64-2FE783B6F0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C358-6AED-4CCF-A628-2A10BDB9A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1F1AE-EFDB-4F02-9AAE-1047AA468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A116-1920-400B-9843-2C7FBB98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C403-DADE-43A7-AEDF-AD20425B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6DD4-EE1F-4FC4-AC2F-663CDD15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158B-9D4E-4646-ADE4-D978EE24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4FE1F-24E6-4BAF-915B-A13D7129D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27824-1F5E-41A5-81D2-064F47E2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8609-D955-484D-8788-3A716386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4B3F-CC59-47AC-88A3-279A717E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5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D3EBE-10DE-4AA1-B508-2C73F8465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B4786-8900-41A6-A70D-DFA4B2C6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8E28-0016-4F71-BC8D-6DE6FBBB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D62D-FC29-484C-A8CF-0798D863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8FE0-633B-449F-882C-4AEA9ADC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F4E8-95C1-4A74-8756-12993CF2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0B28-C90A-42A8-B961-0945D9460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8F43-9B40-40EF-B932-4E48C497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E1B6-D066-4AAD-8DA4-E51C4B3B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B454-D787-4B39-8D60-641577A7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0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1463-D0C3-4925-BA09-CA1AA62B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2B39F-C4D6-4BF5-92BC-BF89FC09F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3419-FEB8-4D55-8149-87D4D1B9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81BF-3891-4A3A-B9CB-07E06E91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C429-B5D5-401C-9D76-6BC2CAD2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4C8D-E7D9-4E86-8891-3F709B2D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C7F5-C4F5-4ABE-BAAB-0B9B1402C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BE38A-95D1-484E-B482-D81A07A65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E31C-6DBF-451E-9332-7C033E28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DE9C-6448-4CE7-9664-BD0A54DF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1BACB-2CBB-49D6-AE51-E6A83F72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1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221F-5974-4831-BEF3-DC8A57D8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A5A5A-FB0A-4C9F-AFCA-29FC571CE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48B83-E12B-4E00-A0A2-432F154A3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196-4E75-4C9D-BC6E-224167C32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B08C6-CA03-49FB-A3B1-81FD8C36A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2B098-1948-41C1-B42F-615C4927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78F2B-84DE-4E5E-9EB1-9AB8040A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71724-1AEF-45BD-9DAE-4950A3C8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FFEF-DC06-449B-932B-F307BFA4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07821-DA9A-46A9-AA9A-0630169C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FBBF7-5567-4312-A09A-49EF4536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B1CBE-F70E-46CF-A0C6-1BCAB46E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71946-2229-4D0B-A48E-A1F72E0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72E38-C54F-4332-B53E-EBDDFFCB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5E237-F874-4A06-9E52-7018B034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3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5B16-EB1D-40B8-B1A9-45D43E1C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CB51-CE33-477A-9027-FA3E9547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9F315-EC96-411C-91F6-ED3CF6D08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FF2E3-82D7-4F4D-B174-D1406526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2D981-45D4-42C5-BC04-EB95A4E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9BABC-51E8-455E-833F-C9199D99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F62-8503-4005-9ACF-86625417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8C9F9-294B-4B2A-B825-DA9ADF81E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4A024-6CCF-4B4F-9B97-86E73B319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91B3-E3E2-4AFE-9E75-87B01874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030FB-8E1A-4001-95D7-92C422AE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D8AD0-5F63-4B25-B551-71BAFCC5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E717C-76D9-4F6E-B0F5-199EAC33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01101-C759-4624-885B-50DE61041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9411-CC72-4B3B-AEFF-48865403C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8115-F8F0-4899-8DF1-7862873E734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70F8-BE92-448C-89E8-6D0C78892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99EE-4FCC-476A-AE5C-90B639F0F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1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B3BC949-1ED8-45CB-911B-A18CD84861C2}"/>
              </a:ext>
            </a:extLst>
          </p:cNvPr>
          <p:cNvGrpSpPr/>
          <p:nvPr/>
        </p:nvGrpSpPr>
        <p:grpSpPr>
          <a:xfrm>
            <a:off x="0" y="9868"/>
            <a:ext cx="12077035" cy="6885868"/>
            <a:chOff x="0" y="9868"/>
            <a:chExt cx="12077035" cy="68858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EEA586-C452-473D-A642-D1061DC71D02}"/>
                </a:ext>
              </a:extLst>
            </p:cNvPr>
            <p:cNvSpPr/>
            <p:nvPr/>
          </p:nvSpPr>
          <p:spPr>
            <a:xfrm flipH="1">
              <a:off x="1671635" y="9868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GATA2 significant gene List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6E18FD-B1AC-4C9A-A208-22F29730D3EA}"/>
                </a:ext>
              </a:extLst>
            </p:cNvPr>
            <p:cNvSpPr/>
            <p:nvPr/>
          </p:nvSpPr>
          <p:spPr>
            <a:xfrm>
              <a:off x="4532280" y="1733795"/>
              <a:ext cx="1503382" cy="79679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 downstream target gene list (N)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5D11C8-ADE7-4FC1-B31C-A9A45ADB85B6}"/>
                </a:ext>
              </a:extLst>
            </p:cNvPr>
            <p:cNvSpPr/>
            <p:nvPr/>
          </p:nvSpPr>
          <p:spPr>
            <a:xfrm flipH="1">
              <a:off x="6755801" y="9868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GATA2 significant gene List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34471C-AD8C-47F3-BEAD-E81E488421BA}"/>
                </a:ext>
              </a:extLst>
            </p:cNvPr>
            <p:cNvSpPr/>
            <p:nvPr/>
          </p:nvSpPr>
          <p:spPr>
            <a:xfrm flipH="1">
              <a:off x="1671634" y="2389101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Shrunk  significant gene List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B9557D-4041-45C6-AC74-D35F7FD0514A}"/>
                </a:ext>
              </a:extLst>
            </p:cNvPr>
            <p:cNvSpPr/>
            <p:nvPr/>
          </p:nvSpPr>
          <p:spPr>
            <a:xfrm>
              <a:off x="2581834" y="2961049"/>
              <a:ext cx="1118795" cy="9350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row: Curved Left 8">
              <a:extLst>
                <a:ext uri="{FF2B5EF4-FFF2-40B4-BE49-F238E27FC236}">
                  <a16:creationId xmlns:a16="http://schemas.microsoft.com/office/drawing/2014/main" id="{852CFF5F-CB32-4984-AEB1-902D303CD074}"/>
                </a:ext>
              </a:extLst>
            </p:cNvPr>
            <p:cNvSpPr/>
            <p:nvPr/>
          </p:nvSpPr>
          <p:spPr>
            <a:xfrm>
              <a:off x="3711386" y="763344"/>
              <a:ext cx="1118795" cy="2797429"/>
            </a:xfrm>
            <a:prstGeom prst="curved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EC6A34-2534-46EA-96BF-9295B207C440}"/>
                </a:ext>
              </a:extLst>
            </p:cNvPr>
            <p:cNvSpPr/>
            <p:nvPr/>
          </p:nvSpPr>
          <p:spPr>
            <a:xfrm flipH="1">
              <a:off x="6755801" y="2389101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Shrunk  significant gene List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C4FCCD-936F-46BA-B929-79CAA267F4A7}"/>
                </a:ext>
              </a:extLst>
            </p:cNvPr>
            <p:cNvSpPr/>
            <p:nvPr/>
          </p:nvSpPr>
          <p:spPr>
            <a:xfrm>
              <a:off x="7666001" y="2961049"/>
              <a:ext cx="1118795" cy="9350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31284F75-38AD-4ECB-9BED-69BB5B56C00E}"/>
                </a:ext>
              </a:extLst>
            </p:cNvPr>
            <p:cNvSpPr/>
            <p:nvPr/>
          </p:nvSpPr>
          <p:spPr>
            <a:xfrm>
              <a:off x="2339786" y="1516820"/>
              <a:ext cx="484095" cy="8722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7B45085D-A8D0-4013-ACCE-8AB78918AD5C}"/>
                </a:ext>
              </a:extLst>
            </p:cNvPr>
            <p:cNvSpPr/>
            <p:nvPr/>
          </p:nvSpPr>
          <p:spPr>
            <a:xfrm>
              <a:off x="7528250" y="1516820"/>
              <a:ext cx="484095" cy="8722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FB460E-699F-46F7-8A35-C654D29A2834}"/>
                </a:ext>
              </a:extLst>
            </p:cNvPr>
            <p:cNvSpPr txBox="1"/>
            <p:nvPr/>
          </p:nvSpPr>
          <p:spPr>
            <a:xfrm>
              <a:off x="1401419" y="1733795"/>
              <a:ext cx="2543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 exclude N genes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31359B-1AF1-4B33-9CA9-4923CDEB6A8D}"/>
                </a:ext>
              </a:extLst>
            </p:cNvPr>
            <p:cNvSpPr txBox="1"/>
            <p:nvPr/>
          </p:nvSpPr>
          <p:spPr>
            <a:xfrm>
              <a:off x="6337174" y="1733795"/>
              <a:ext cx="3350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Exclude downstream target genes</a:t>
              </a:r>
            </a:p>
          </p:txBody>
        </p:sp>
        <p:sp>
          <p:nvSpPr>
            <p:cNvPr id="17" name="Arrow: Curved Right 16">
              <a:extLst>
                <a:ext uri="{FF2B5EF4-FFF2-40B4-BE49-F238E27FC236}">
                  <a16:creationId xmlns:a16="http://schemas.microsoft.com/office/drawing/2014/main" id="{75F182EC-91D0-488E-A53B-07B8BF40A96E}"/>
                </a:ext>
              </a:extLst>
            </p:cNvPr>
            <p:cNvSpPr/>
            <p:nvPr/>
          </p:nvSpPr>
          <p:spPr>
            <a:xfrm>
              <a:off x="5661832" y="700577"/>
              <a:ext cx="1093967" cy="3022899"/>
            </a:xfrm>
            <a:prstGeom prst="curved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92064A2-3AE4-4A86-8277-341817F3BEE5}"/>
                </a:ext>
              </a:extLst>
            </p:cNvPr>
            <p:cNvGrpSpPr/>
            <p:nvPr/>
          </p:nvGrpSpPr>
          <p:grpSpPr>
            <a:xfrm>
              <a:off x="1674286" y="4916476"/>
              <a:ext cx="2697663" cy="1979260"/>
              <a:chOff x="629968" y="1722325"/>
              <a:chExt cx="5154533" cy="449946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0CA78C6-66A1-46F0-8918-9179D7E795E8}"/>
                  </a:ext>
                </a:extLst>
              </p:cNvPr>
              <p:cNvGrpSpPr/>
              <p:nvPr/>
            </p:nvGrpSpPr>
            <p:grpSpPr>
              <a:xfrm>
                <a:off x="629968" y="1722325"/>
                <a:ext cx="5154533" cy="4499464"/>
                <a:chOff x="629968" y="1722325"/>
                <a:chExt cx="5154533" cy="4499464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9987669C-29F5-4A1B-AD4F-7680D8B1F5DC}"/>
                    </a:ext>
                  </a:extLst>
                </p:cNvPr>
                <p:cNvGrpSpPr/>
                <p:nvPr/>
              </p:nvGrpSpPr>
              <p:grpSpPr>
                <a:xfrm>
                  <a:off x="629968" y="2369771"/>
                  <a:ext cx="5154533" cy="3852018"/>
                  <a:chOff x="3019403" y="3128602"/>
                  <a:chExt cx="5735492" cy="3852018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6F922C31-3C9F-4304-8F8C-348D29E545E3}"/>
                      </a:ext>
                    </a:extLst>
                  </p:cNvPr>
                  <p:cNvGrpSpPr/>
                  <p:nvPr/>
                </p:nvGrpSpPr>
                <p:grpSpPr>
                  <a:xfrm>
                    <a:off x="3019403" y="3128602"/>
                    <a:ext cx="4668738" cy="3852018"/>
                    <a:chOff x="3166516" y="2786699"/>
                    <a:chExt cx="4668738" cy="3852018"/>
                  </a:xfrm>
                </p:grpSpPr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C0396FA1-E22C-4734-914A-69C789F95A53}"/>
                        </a:ext>
                      </a:extLst>
                    </p:cNvPr>
                    <p:cNvCxnSpPr>
                      <a:cxnSpLocks/>
                      <a:stCxn id="36" idx="2"/>
                      <a:endCxn id="37" idx="0"/>
                    </p:cNvCxnSpPr>
                    <p:nvPr/>
                  </p:nvCxnSpPr>
                  <p:spPr>
                    <a:xfrm>
                      <a:off x="3843413" y="3386769"/>
                      <a:ext cx="1887901" cy="1835061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EAFF58DD-FA43-4B8C-9B37-9ADBC9C720CD}"/>
                        </a:ext>
                      </a:extLst>
                    </p:cNvPr>
                    <p:cNvCxnSpPr>
                      <a:cxnSpLocks/>
                      <a:stCxn id="35" idx="2"/>
                      <a:endCxn id="37" idx="0"/>
                    </p:cNvCxnSpPr>
                    <p:nvPr/>
                  </p:nvCxnSpPr>
                  <p:spPr>
                    <a:xfrm flipH="1">
                      <a:off x="5731314" y="3386768"/>
                      <a:ext cx="1484223" cy="1835062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44DED558-D529-4293-BEBD-4C484186FD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1543" y="4002514"/>
                      <a:ext cx="1174119" cy="7205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1400" dirty="0"/>
                        <a:t>γ</a:t>
                      </a:r>
                      <a:r>
                        <a:rPr lang="en-US" sz="1400" baseline="-25000" dirty="0"/>
                        <a:t>21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0871BD1A-9838-4CDA-8E36-B9A29770DFB3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943686" y="6009013"/>
                      <a:ext cx="624056" cy="62970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1200" dirty="0"/>
                        <a:t>ξ</a:t>
                      </a:r>
                      <a:r>
                        <a:rPr lang="en-US" sz="1200" baseline="-25000" dirty="0"/>
                        <a:t>2</a:t>
                      </a:r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C2336F08-34A8-4DB2-907B-167512FE5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5817" y="2786699"/>
                      <a:ext cx="1239437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PGR</a:t>
                      </a:r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5B0B2874-F6E8-4C11-B633-EFD12F032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6516" y="2786700"/>
                      <a:ext cx="1353794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GATA2</a:t>
                      </a:r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C9735836-801A-4428-914A-FBD9AFD21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6810" y="5221830"/>
                      <a:ext cx="1729008" cy="551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[SOX17]</a:t>
                      </a:r>
                    </a:p>
                  </p:txBody>
                </p: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8C380E1C-A58D-434E-A97C-0524C79FAD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240337" y="5835673"/>
                      <a:ext cx="746547" cy="47902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B2A7D31-B7FC-4F42-8ACD-8338DFB4A6B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109495" y="4455004"/>
                    <a:ext cx="645400" cy="6297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1200" dirty="0"/>
                      <a:t>ξ</a:t>
                    </a:r>
                    <a:r>
                      <a:rPr lang="en-US" sz="1200" baseline="-25000" dirty="0"/>
                      <a:t>1</a:t>
                    </a:r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C126BB57-515B-4C64-AB4E-3DACBFC520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567693" y="3728682"/>
                    <a:ext cx="514930" cy="81599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BB7E2FE7-26D9-4843-B34F-EBEA05651EF0}"/>
                    </a:ext>
                  </a:extLst>
                </p:cNvPr>
                <p:cNvSpPr/>
                <p:nvPr/>
              </p:nvSpPr>
              <p:spPr>
                <a:xfrm>
                  <a:off x="1065815" y="1722325"/>
                  <a:ext cx="3337574" cy="1848894"/>
                </a:xfrm>
                <a:prstGeom prst="arc">
                  <a:avLst>
                    <a:gd name="adj1" fmla="val 11504974"/>
                    <a:gd name="adj2" fmla="val 20878032"/>
                  </a:avLst>
                </a:prstGeom>
                <a:ln w="38100" cmpd="thickThin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5644B0-3146-4092-B2A0-8EF7A020EA3F}"/>
                  </a:ext>
                </a:extLst>
              </p:cNvPr>
              <p:cNvSpPr txBox="1"/>
              <p:nvPr/>
            </p:nvSpPr>
            <p:spPr>
              <a:xfrm>
                <a:off x="3689076" y="3533228"/>
                <a:ext cx="670929" cy="792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600" dirty="0"/>
                  <a:t>γ</a:t>
                </a:r>
                <a:r>
                  <a:rPr lang="en-US" sz="1600" baseline="-25000" dirty="0"/>
                  <a:t>11</a:t>
                </a:r>
              </a:p>
            </p:txBody>
          </p:sp>
        </p:grpSp>
        <p:sp>
          <p:nvSpPr>
            <p:cNvPr id="41" name="Arrow: Curved Right 40">
              <a:extLst>
                <a:ext uri="{FF2B5EF4-FFF2-40B4-BE49-F238E27FC236}">
                  <a16:creationId xmlns:a16="http://schemas.microsoft.com/office/drawing/2014/main" id="{F097F657-9AD1-4EB8-966A-FA365376F973}"/>
                </a:ext>
              </a:extLst>
            </p:cNvPr>
            <p:cNvSpPr/>
            <p:nvPr/>
          </p:nvSpPr>
          <p:spPr>
            <a:xfrm>
              <a:off x="1188838" y="3223815"/>
              <a:ext cx="472040" cy="2165766"/>
            </a:xfrm>
            <a:prstGeom prst="curved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28F9FA-4B7A-4EAA-9F9E-D631614499E9}"/>
                </a:ext>
              </a:extLst>
            </p:cNvPr>
            <p:cNvSpPr txBox="1"/>
            <p:nvPr/>
          </p:nvSpPr>
          <p:spPr>
            <a:xfrm>
              <a:off x="0" y="3768089"/>
              <a:ext cx="134543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Calculate the </a:t>
              </a:r>
            </a:p>
            <a:p>
              <a:r>
                <a:rPr lang="en-US" sz="1600" dirty="0"/>
                <a:t>activity with </a:t>
              </a:r>
            </a:p>
            <a:p>
              <a:r>
                <a:rPr lang="en-US" sz="1600" dirty="0"/>
                <a:t>the Signature </a:t>
              </a:r>
            </a:p>
            <a:p>
              <a:r>
                <a:rPr lang="en-US" sz="1600" dirty="0"/>
                <a:t>Analysis App</a:t>
              </a:r>
            </a:p>
          </p:txBody>
        </p:sp>
        <p:sp>
          <p:nvSpPr>
            <p:cNvPr id="43" name="Cylinder 42">
              <a:extLst>
                <a:ext uri="{FF2B5EF4-FFF2-40B4-BE49-F238E27FC236}">
                  <a16:creationId xmlns:a16="http://schemas.microsoft.com/office/drawing/2014/main" id="{7DA77D1A-D1F2-44BC-A432-9EA8AE22DD5D}"/>
                </a:ext>
              </a:extLst>
            </p:cNvPr>
            <p:cNvSpPr/>
            <p:nvPr/>
          </p:nvSpPr>
          <p:spPr>
            <a:xfrm>
              <a:off x="9687515" y="9868"/>
              <a:ext cx="2264231" cy="1506952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All genes except </a:t>
              </a:r>
              <a:r>
                <a:rPr lang="en-US" sz="2000" dirty="0">
                  <a:solidFill>
                    <a:srgbClr val="FF0000"/>
                  </a:solidFill>
                </a:rPr>
                <a:t>GATA2&amp;PGR (list)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+ SOX17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E565D0B-F309-4DC7-A6B1-71D05D8E5392}"/>
                </a:ext>
              </a:extLst>
            </p:cNvPr>
            <p:cNvSpPr/>
            <p:nvPr/>
          </p:nvSpPr>
          <p:spPr>
            <a:xfrm>
              <a:off x="10339891" y="2756313"/>
              <a:ext cx="1118795" cy="93500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Random draw (N)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genes</a:t>
              </a:r>
            </a:p>
          </p:txBody>
        </p:sp>
        <p:sp>
          <p:nvSpPr>
            <p:cNvPr id="45" name="Arrow: Striped Right 44">
              <a:extLst>
                <a:ext uri="{FF2B5EF4-FFF2-40B4-BE49-F238E27FC236}">
                  <a16:creationId xmlns:a16="http://schemas.microsoft.com/office/drawing/2014/main" id="{70BA4142-82A5-4A34-A1EC-A2BEF65FB366}"/>
                </a:ext>
              </a:extLst>
            </p:cNvPr>
            <p:cNvSpPr/>
            <p:nvPr/>
          </p:nvSpPr>
          <p:spPr>
            <a:xfrm rot="5400000">
              <a:off x="10284026" y="1981477"/>
              <a:ext cx="1201842" cy="326317"/>
            </a:xfrm>
            <a:prstGeom prst="striped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row: Striped Right 45">
              <a:extLst>
                <a:ext uri="{FF2B5EF4-FFF2-40B4-BE49-F238E27FC236}">
                  <a16:creationId xmlns:a16="http://schemas.microsoft.com/office/drawing/2014/main" id="{0BDDAD8A-6B1E-4A6F-A84C-15317249A21B}"/>
                </a:ext>
              </a:extLst>
            </p:cNvPr>
            <p:cNvSpPr/>
            <p:nvPr/>
          </p:nvSpPr>
          <p:spPr>
            <a:xfrm rot="10800000">
              <a:off x="8806759" y="3045851"/>
              <a:ext cx="1511169" cy="355927"/>
            </a:xfrm>
            <a:prstGeom prst="striped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20CB57-AF4A-46D1-9E27-3240CA750907}"/>
                </a:ext>
              </a:extLst>
            </p:cNvPr>
            <p:cNvSpPr txBox="1"/>
            <p:nvPr/>
          </p:nvSpPr>
          <p:spPr>
            <a:xfrm>
              <a:off x="8953270" y="2790831"/>
              <a:ext cx="15670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 back to</a:t>
              </a:r>
            </a:p>
            <a:p>
              <a:endParaRPr lang="en-US" dirty="0"/>
            </a:p>
            <a:p>
              <a:r>
                <a:rPr lang="en-US" dirty="0"/>
                <a:t>the shrunk list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8354581-A2B4-4FFA-8E43-EE85C2381634}"/>
                </a:ext>
              </a:extLst>
            </p:cNvPr>
            <p:cNvSpPr/>
            <p:nvPr/>
          </p:nvSpPr>
          <p:spPr>
            <a:xfrm flipH="1">
              <a:off x="6805555" y="4546130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Restore back to the original number of genes</a:t>
              </a:r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104BB105-63D5-42CC-8185-82EB70A593BE}"/>
                </a:ext>
              </a:extLst>
            </p:cNvPr>
            <p:cNvSpPr/>
            <p:nvPr/>
          </p:nvSpPr>
          <p:spPr>
            <a:xfrm>
              <a:off x="7540460" y="3896053"/>
              <a:ext cx="471885" cy="65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205ECBC-C513-496C-8AB8-1699998917BE}"/>
                </a:ext>
              </a:extLst>
            </p:cNvPr>
            <p:cNvGrpSpPr/>
            <p:nvPr/>
          </p:nvGrpSpPr>
          <p:grpSpPr>
            <a:xfrm>
              <a:off x="9379372" y="4783184"/>
              <a:ext cx="2697663" cy="1979260"/>
              <a:chOff x="629968" y="1722325"/>
              <a:chExt cx="5154533" cy="449946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67CD505-12E6-4A9A-A4AF-E523C774F431}"/>
                  </a:ext>
                </a:extLst>
              </p:cNvPr>
              <p:cNvGrpSpPr/>
              <p:nvPr/>
            </p:nvGrpSpPr>
            <p:grpSpPr>
              <a:xfrm>
                <a:off x="629968" y="1722325"/>
                <a:ext cx="5154533" cy="4499464"/>
                <a:chOff x="629968" y="1722325"/>
                <a:chExt cx="5154533" cy="4499464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274A0C65-7A01-4F3A-92F6-E24D97F067B4}"/>
                    </a:ext>
                  </a:extLst>
                </p:cNvPr>
                <p:cNvGrpSpPr/>
                <p:nvPr/>
              </p:nvGrpSpPr>
              <p:grpSpPr>
                <a:xfrm>
                  <a:off x="629968" y="2369771"/>
                  <a:ext cx="5154533" cy="3852018"/>
                  <a:chOff x="3019403" y="3128602"/>
                  <a:chExt cx="5735492" cy="3852018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8F413CE1-C6A5-4004-A584-4BAB0EF63A5B}"/>
                      </a:ext>
                    </a:extLst>
                  </p:cNvPr>
                  <p:cNvGrpSpPr/>
                  <p:nvPr/>
                </p:nvGrpSpPr>
                <p:grpSpPr>
                  <a:xfrm>
                    <a:off x="3019403" y="3128602"/>
                    <a:ext cx="4668738" cy="3852018"/>
                    <a:chOff x="3166516" y="2786699"/>
                    <a:chExt cx="4668738" cy="3852018"/>
                  </a:xfrm>
                </p:grpSpPr>
                <p:cxnSp>
                  <p:nvCxnSpPr>
                    <p:cNvPr id="58" name="Straight Arrow Connector 57">
                      <a:extLst>
                        <a:ext uri="{FF2B5EF4-FFF2-40B4-BE49-F238E27FC236}">
                          <a16:creationId xmlns:a16="http://schemas.microsoft.com/office/drawing/2014/main" id="{9F65CABE-98C9-4E9F-9502-EE4DFCEC5E7E}"/>
                        </a:ext>
                      </a:extLst>
                    </p:cNvPr>
                    <p:cNvCxnSpPr>
                      <a:cxnSpLocks/>
                      <a:stCxn id="63" idx="2"/>
                      <a:endCxn id="64" idx="0"/>
                    </p:cNvCxnSpPr>
                    <p:nvPr/>
                  </p:nvCxnSpPr>
                  <p:spPr>
                    <a:xfrm>
                      <a:off x="3843413" y="3386769"/>
                      <a:ext cx="1887901" cy="1835061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3A12DC9B-6D95-49D0-8318-A176898F38B2}"/>
                        </a:ext>
                      </a:extLst>
                    </p:cNvPr>
                    <p:cNvCxnSpPr>
                      <a:cxnSpLocks/>
                      <a:stCxn id="62" idx="2"/>
                      <a:endCxn id="64" idx="0"/>
                    </p:cNvCxnSpPr>
                    <p:nvPr/>
                  </p:nvCxnSpPr>
                  <p:spPr>
                    <a:xfrm flipH="1">
                      <a:off x="5731314" y="3386768"/>
                      <a:ext cx="1484223" cy="1835062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02BADC82-A3E4-4BE2-BCF0-3350A44EF3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1543" y="4002514"/>
                      <a:ext cx="1174119" cy="7205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1400" dirty="0"/>
                        <a:t>γ</a:t>
                      </a:r>
                      <a:r>
                        <a:rPr lang="en-US" sz="1400" baseline="-25000" dirty="0"/>
                        <a:t>21</a:t>
                      </a:r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2C62054-4FE1-43E9-AEE4-7508CA4FF0D8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943686" y="6009013"/>
                      <a:ext cx="624056" cy="62970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1200" dirty="0"/>
                        <a:t>ξ</a:t>
                      </a:r>
                      <a:r>
                        <a:rPr lang="en-US" sz="1200" baseline="-25000" dirty="0"/>
                        <a:t>2</a:t>
                      </a: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18AF1EEC-C0DE-49CE-A924-80EFAC997F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5817" y="2786699"/>
                      <a:ext cx="1239437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PGR</a:t>
                      </a: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E8E57BAF-623D-478F-BE51-6E761A596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6516" y="2786700"/>
                      <a:ext cx="1353794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GATA2</a:t>
                      </a: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13B6060E-1873-49DD-92D4-45858C9C9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6810" y="5221830"/>
                      <a:ext cx="1729008" cy="551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[SOX17]</a:t>
                      </a:r>
                    </a:p>
                  </p:txBody>
                </p:sp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7888655B-70D4-4C58-8C31-886CBA84D6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240337" y="5835673"/>
                      <a:ext cx="746547" cy="47902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C5FD954-4AE4-4737-B527-0BFB48ED96A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109495" y="4455004"/>
                    <a:ext cx="645400" cy="6297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1200" dirty="0"/>
                      <a:t>ξ</a:t>
                    </a:r>
                    <a:r>
                      <a:rPr lang="en-US" sz="1200" baseline="-25000" dirty="0"/>
                      <a:t>1</a:t>
                    </a:r>
                  </a:p>
                </p:txBody>
              </p: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803F0921-5CBE-4118-9FD1-8C674E126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567693" y="3728682"/>
                    <a:ext cx="514930" cy="81599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3F806AFE-911C-4A76-BDCD-47ED2B5E6BF4}"/>
                    </a:ext>
                  </a:extLst>
                </p:cNvPr>
                <p:cNvSpPr/>
                <p:nvPr/>
              </p:nvSpPr>
              <p:spPr>
                <a:xfrm>
                  <a:off x="1065815" y="1722325"/>
                  <a:ext cx="3337574" cy="1848894"/>
                </a:xfrm>
                <a:prstGeom prst="arc">
                  <a:avLst>
                    <a:gd name="adj1" fmla="val 11504974"/>
                    <a:gd name="adj2" fmla="val 20878032"/>
                  </a:avLst>
                </a:prstGeom>
                <a:ln w="38100" cmpd="thickThin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818778-8D2A-47C0-A907-3F3D4E29069C}"/>
                  </a:ext>
                </a:extLst>
              </p:cNvPr>
              <p:cNvSpPr txBox="1"/>
              <p:nvPr/>
            </p:nvSpPr>
            <p:spPr>
              <a:xfrm>
                <a:off x="3689076" y="3533228"/>
                <a:ext cx="670929" cy="792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600" dirty="0"/>
                  <a:t>γ</a:t>
                </a:r>
                <a:r>
                  <a:rPr lang="en-US" sz="1600" baseline="-25000" dirty="0"/>
                  <a:t>11</a:t>
                </a:r>
              </a:p>
            </p:txBody>
          </p:sp>
        </p:grpSp>
        <p:sp>
          <p:nvSpPr>
            <p:cNvPr id="66" name="Arrow: Curved Right 65">
              <a:extLst>
                <a:ext uri="{FF2B5EF4-FFF2-40B4-BE49-F238E27FC236}">
                  <a16:creationId xmlns:a16="http://schemas.microsoft.com/office/drawing/2014/main" id="{8A67D417-EC43-4C80-9116-8FD9A98FE4F9}"/>
                </a:ext>
              </a:extLst>
            </p:cNvPr>
            <p:cNvSpPr/>
            <p:nvPr/>
          </p:nvSpPr>
          <p:spPr>
            <a:xfrm rot="15000000">
              <a:off x="8383769" y="4924077"/>
              <a:ext cx="653266" cy="2145923"/>
            </a:xfrm>
            <a:prstGeom prst="curved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66061A-F4AE-4DFA-A84F-C1844AC46B5D}"/>
                </a:ext>
              </a:extLst>
            </p:cNvPr>
            <p:cNvSpPr txBox="1"/>
            <p:nvPr/>
          </p:nvSpPr>
          <p:spPr>
            <a:xfrm>
              <a:off x="7704487" y="6341538"/>
              <a:ext cx="2474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Calculate the activity with the Signature Analysis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6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26B3E47-FFA0-4FA0-B3F3-C9B436704ACD}"/>
              </a:ext>
            </a:extLst>
          </p:cNvPr>
          <p:cNvGrpSpPr/>
          <p:nvPr/>
        </p:nvGrpSpPr>
        <p:grpSpPr>
          <a:xfrm>
            <a:off x="3131604" y="66111"/>
            <a:ext cx="4737387" cy="5094613"/>
            <a:chOff x="85751" y="1053011"/>
            <a:chExt cx="4737387" cy="5094613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D33893F-E00F-4186-8E9B-7A2467949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1" y="1410237"/>
              <a:ext cx="4737387" cy="473738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C2DA0F-EF4D-4C61-BDA8-BC48A1FB19E1}"/>
                </a:ext>
              </a:extLst>
            </p:cNvPr>
            <p:cNvSpPr txBox="1"/>
            <p:nvPr/>
          </p:nvSpPr>
          <p:spPr>
            <a:xfrm>
              <a:off x="3226158" y="2495435"/>
              <a:ext cx="122349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PGR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4BC607-68CF-4290-848F-FEA1EA617032}"/>
                </a:ext>
              </a:extLst>
            </p:cNvPr>
            <p:cNvSpPr txBox="1"/>
            <p:nvPr/>
          </p:nvSpPr>
          <p:spPr>
            <a:xfrm>
              <a:off x="418563" y="2498171"/>
              <a:ext cx="145531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GATA2 direct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0964F0-589C-4043-8101-43D246470F9B}"/>
                </a:ext>
              </a:extLst>
            </p:cNvPr>
            <p:cNvSpPr txBox="1"/>
            <p:nvPr/>
          </p:nvSpPr>
          <p:spPr>
            <a:xfrm>
              <a:off x="1770846" y="5160724"/>
              <a:ext cx="145531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SOX17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0CCD47-6C67-4223-86A4-8FB96D429743}"/>
                </a:ext>
              </a:extLst>
            </p:cNvPr>
            <p:cNvSpPr txBox="1"/>
            <p:nvPr/>
          </p:nvSpPr>
          <p:spPr>
            <a:xfrm>
              <a:off x="1628104" y="1053011"/>
              <a:ext cx="174079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 = 0.38</a:t>
              </a:r>
            </a:p>
            <a:p>
              <a:pPr algn="ctr"/>
              <a:r>
                <a:rPr lang="en-US" sz="16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= 2.33 X 10</a:t>
              </a:r>
              <a:r>
                <a:rPr lang="en-US" sz="16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C6FAD1-B8EF-43EC-9A2A-0FF8694E81D5}"/>
                </a:ext>
              </a:extLst>
            </p:cNvPr>
            <p:cNvSpPr txBox="1"/>
            <p:nvPr/>
          </p:nvSpPr>
          <p:spPr>
            <a:xfrm>
              <a:off x="3236998" y="3965715"/>
              <a:ext cx="128144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2.73 X 10</a:t>
              </a:r>
              <a:r>
                <a:rPr lang="en-US" sz="16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46AECA-F83D-4416-BB7C-6F36F54A44CE}"/>
                </a:ext>
              </a:extLst>
            </p:cNvPr>
            <p:cNvSpPr txBox="1"/>
            <p:nvPr/>
          </p:nvSpPr>
          <p:spPr>
            <a:xfrm>
              <a:off x="489398" y="3965715"/>
              <a:ext cx="128144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2.49 X 10</a:t>
              </a:r>
              <a:r>
                <a:rPr lang="en-US" sz="16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</a:p>
          </p:txBody>
        </p:sp>
      </p:grp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50CD52F-6127-488F-ABCA-D74484264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15622"/>
              </p:ext>
            </p:extLst>
          </p:nvPr>
        </p:nvGraphicFramePr>
        <p:xfrm>
          <a:off x="2871987" y="5122612"/>
          <a:ext cx="5344734" cy="13986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59499">
                  <a:extLst>
                    <a:ext uri="{9D8B030D-6E8A-4147-A177-3AD203B41FA5}">
                      <a16:colId xmlns:a16="http://schemas.microsoft.com/office/drawing/2014/main" val="3389392300"/>
                    </a:ext>
                  </a:extLst>
                </a:gridCol>
                <a:gridCol w="985235">
                  <a:extLst>
                    <a:ext uri="{9D8B030D-6E8A-4147-A177-3AD203B41FA5}">
                      <a16:colId xmlns:a16="http://schemas.microsoft.com/office/drawing/2014/main" val="3032457244"/>
                    </a:ext>
                  </a:extLst>
                </a:gridCol>
              </a:tblGrid>
              <a:tr h="29895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Comparative Fit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651628"/>
                  </a:ext>
                </a:extLst>
              </a:tr>
              <a:tr h="29895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Tucker-Lewis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351483"/>
                  </a:ext>
                </a:extLst>
              </a:tr>
              <a:tr h="29895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Standardized Root Mean Square Residual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762683"/>
                  </a:ext>
                </a:extLst>
              </a:tr>
              <a:tr h="39282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 Mean Square Error of Approximation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217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04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182</Words>
  <Application>Microsoft Office PowerPoint</Application>
  <PresentationFormat>Widescreen</PresentationFormat>
  <Paragraphs>53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Steve (NIH/NIEHS) [E]</dc:creator>
  <cp:lastModifiedBy>Li, Jianying (NIH/NIEHS) [C]</cp:lastModifiedBy>
  <cp:revision>4</cp:revision>
  <dcterms:created xsi:type="dcterms:W3CDTF">2021-04-22T19:46:15Z</dcterms:created>
  <dcterms:modified xsi:type="dcterms:W3CDTF">2021-06-17T18:29:40Z</dcterms:modified>
</cp:coreProperties>
</file>