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79" r:id="rId3"/>
    <p:sldId id="280" r:id="rId4"/>
    <p:sldId id="257" r:id="rId5"/>
    <p:sldId id="259" r:id="rId6"/>
    <p:sldId id="264" r:id="rId7"/>
    <p:sldId id="265" r:id="rId8"/>
    <p:sldId id="266" r:id="rId9"/>
    <p:sldId id="267" r:id="rId10"/>
    <p:sldId id="268" r:id="rId11"/>
    <p:sldId id="269" r:id="rId12"/>
    <p:sldId id="273" r:id="rId13"/>
    <p:sldId id="277" r:id="rId14"/>
    <p:sldId id="274" r:id="rId15"/>
    <p:sldId id="275" r:id="rId16"/>
    <p:sldId id="276" r:id="rId17"/>
    <p:sldId id="283" r:id="rId18"/>
    <p:sldId id="285" r:id="rId19"/>
    <p:sldId id="284" r:id="rId20"/>
    <p:sldId id="282" r:id="rId21"/>
    <p:sldId id="28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96" y="-102"/>
      </p:cViewPr>
      <p:guideLst>
        <p:guide orient="horz" pos="2160"/>
        <p:guide pos="2880"/>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5CE8298-DAF6-4B8C-94D4-A01EF88F6665}" type="datetimeFigureOut">
              <a:rPr lang="en-US" smtClean="0"/>
              <a:t>9/25/2013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A987DB41-8BC2-4748-A799-29168693287A}"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E8298-DAF6-4B8C-94D4-A01EF88F6665}" type="datetimeFigureOut">
              <a:rPr lang="en-US" smtClean="0"/>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7DB41-8BC2-4748-A799-29168693287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E8298-DAF6-4B8C-94D4-A01EF88F6665}" type="datetimeFigureOut">
              <a:rPr lang="en-US" smtClean="0"/>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7DB41-8BC2-4748-A799-29168693287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E8298-DAF6-4B8C-94D4-A01EF88F6665}" type="datetimeFigureOut">
              <a:rPr lang="en-US" smtClean="0"/>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7DB41-8BC2-4748-A799-29168693287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5CE8298-DAF6-4B8C-94D4-A01EF88F6665}" type="datetimeFigureOut">
              <a:rPr lang="en-US" smtClean="0"/>
              <a:t>9/25/2013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7DB41-8BC2-4748-A799-29168693287A}"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CE8298-DAF6-4B8C-94D4-A01EF88F6665}" type="datetimeFigureOut">
              <a:rPr lang="en-US" smtClean="0"/>
              <a:t>9/25/2013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87DB41-8BC2-4748-A799-29168693287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CE8298-DAF6-4B8C-94D4-A01EF88F6665}" type="datetimeFigureOut">
              <a:rPr lang="en-US" smtClean="0"/>
              <a:t>9/25/2013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87DB41-8BC2-4748-A799-29168693287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CE8298-DAF6-4B8C-94D4-A01EF88F6665}" type="datetimeFigureOut">
              <a:rPr lang="en-US" smtClean="0"/>
              <a:t>9/25/2013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87DB41-8BC2-4748-A799-29168693287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5CE8298-DAF6-4B8C-94D4-A01EF88F6665}" type="datetimeFigureOut">
              <a:rPr lang="en-US" smtClean="0"/>
              <a:t>9/25/2013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87DB41-8BC2-4748-A799-29168693287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CE8298-DAF6-4B8C-94D4-A01EF88F6665}" type="datetimeFigureOut">
              <a:rPr lang="en-US" smtClean="0"/>
              <a:t>9/25/2013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87DB41-8BC2-4748-A799-29168693287A}"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55CE8298-DAF6-4B8C-94D4-A01EF88F6665}" type="datetimeFigureOut">
              <a:rPr lang="en-US" smtClean="0"/>
              <a:t>9/25/2013</a:t>
            </a:fld>
            <a:endParaRPr lang="en-US"/>
          </a:p>
        </p:txBody>
      </p:sp>
      <p:sp>
        <p:nvSpPr>
          <p:cNvPr id="7" name="Slide Number Placeholder 6"/>
          <p:cNvSpPr>
            <a:spLocks noGrp="1"/>
          </p:cNvSpPr>
          <p:nvPr>
            <p:ph type="sldNum" sz="quarter" idx="12"/>
          </p:nvPr>
        </p:nvSpPr>
        <p:spPr/>
        <p:txBody>
          <a:bodyPr/>
          <a:lstStyle/>
          <a:p>
            <a:fld id="{A987DB41-8BC2-4748-A799-29168693287A}"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55CE8298-DAF6-4B8C-94D4-A01EF88F6665}" type="datetimeFigureOut">
              <a:rPr lang="en-US" smtClean="0"/>
              <a:t>9/25/2013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A987DB41-8BC2-4748-A799-29168693287A}"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Concepts, changes &amp; status</a:t>
            </a:r>
            <a:endParaRPr lang="en-US" dirty="0"/>
          </a:p>
        </p:txBody>
      </p:sp>
      <p:sp>
        <p:nvSpPr>
          <p:cNvPr id="2" name="Title 1"/>
          <p:cNvSpPr>
            <a:spLocks noGrp="1"/>
          </p:cNvSpPr>
          <p:nvPr>
            <p:ph type="ctrTitle"/>
          </p:nvPr>
        </p:nvSpPr>
        <p:spPr/>
        <p:txBody>
          <a:bodyPr/>
          <a:lstStyle/>
          <a:p>
            <a:r>
              <a:rPr lang="en-US" dirty="0" smtClean="0"/>
              <a:t>NIEM-UML-3</a:t>
            </a:r>
            <a:endParaRPr lang="en-US" dirty="0"/>
          </a:p>
        </p:txBody>
      </p:sp>
      <p:pic>
        <p:nvPicPr>
          <p:cNvPr id="4" name="Picture 4" descr="C:\Users\Cory-c\Documents\Company\MDSSVN\Marketing\Graphics\NIEM\NIEMTranspar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565" y="1033670"/>
            <a:ext cx="3911600" cy="914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410229" y="5610548"/>
            <a:ext cx="4458272" cy="923330"/>
          </a:xfrm>
          <a:prstGeom prst="rect">
            <a:avLst/>
          </a:prstGeom>
          <a:noFill/>
        </p:spPr>
        <p:txBody>
          <a:bodyPr wrap="none" rtlCol="0">
            <a:spAutoFit/>
          </a:bodyPr>
          <a:lstStyle/>
          <a:p>
            <a:pPr algn="ctr"/>
            <a:r>
              <a:rPr lang="en-US" dirty="0" smtClean="0"/>
              <a:t>OMG Government Domain Task Force</a:t>
            </a:r>
          </a:p>
          <a:p>
            <a:pPr algn="ctr"/>
            <a:r>
              <a:rPr lang="en-US" dirty="0" smtClean="0"/>
              <a:t>Sept. 2013</a:t>
            </a:r>
          </a:p>
          <a:p>
            <a:pPr algn="ctr"/>
            <a:r>
              <a:rPr lang="en-US" dirty="0" smtClean="0"/>
              <a:t>Cory Casanave</a:t>
            </a:r>
            <a:endParaRPr lang="en-US" dirty="0"/>
          </a:p>
        </p:txBody>
      </p:sp>
    </p:spTree>
    <p:extLst>
      <p:ext uri="{BB962C8B-B14F-4D97-AF65-F5344CB8AC3E}">
        <p14:creationId xmlns:p14="http://schemas.microsoft.com/office/powerpoint/2010/main" val="1325369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6650" y="1516744"/>
            <a:ext cx="7576457" cy="4570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TelephoneNumberAugmented</a:t>
            </a:r>
            <a:r>
              <a:rPr lang="en-US" dirty="0" smtClean="0"/>
              <a:t> MUST have augmentation</a:t>
            </a:r>
            <a:endParaRPr lang="en-US" dirty="0"/>
          </a:p>
        </p:txBody>
      </p:sp>
      <p:sp>
        <p:nvSpPr>
          <p:cNvPr id="2" name="Title 1"/>
          <p:cNvSpPr>
            <a:spLocks noGrp="1"/>
          </p:cNvSpPr>
          <p:nvPr>
            <p:ph type="title"/>
          </p:nvPr>
        </p:nvSpPr>
        <p:spPr/>
        <p:txBody>
          <a:bodyPr>
            <a:normAutofit fontScale="90000"/>
          </a:bodyPr>
          <a:lstStyle/>
          <a:p>
            <a:r>
              <a:rPr lang="en-US" dirty="0" smtClean="0"/>
              <a:t>Example 3:Required Augmentation</a:t>
            </a:r>
            <a:endParaRPr lang="en-US" dirty="0"/>
          </a:p>
        </p:txBody>
      </p:sp>
      <p:sp>
        <p:nvSpPr>
          <p:cNvPr id="3" name="TextBox 2"/>
          <p:cNvSpPr txBox="1"/>
          <p:nvPr/>
        </p:nvSpPr>
        <p:spPr>
          <a:xfrm>
            <a:off x="1726354" y="6081331"/>
            <a:ext cx="6636753" cy="861774"/>
          </a:xfrm>
          <a:prstGeom prst="rect">
            <a:avLst/>
          </a:prstGeom>
          <a:noFill/>
        </p:spPr>
        <p:txBody>
          <a:bodyPr wrap="none" rtlCol="0">
            <a:spAutoFit/>
          </a:bodyPr>
          <a:lstStyle/>
          <a:p>
            <a:r>
              <a:rPr lang="en-US" sz="1600" dirty="0" smtClean="0"/>
              <a:t>Additional constraint expressed in Schematron:</a:t>
            </a:r>
          </a:p>
          <a:p>
            <a:r>
              <a:rPr lang="en-US" sz="1600" dirty="0" smtClean="0"/>
              <a:t>Each </a:t>
            </a:r>
            <a:r>
              <a:rPr lang="en-US" sz="1600" dirty="0" err="1" smtClean="0"/>
              <a:t>PetAdoptionPIM</a:t>
            </a:r>
            <a:r>
              <a:rPr lang="en-US" sz="1600" dirty="0" smtClean="0"/>
              <a:t> </a:t>
            </a:r>
            <a:r>
              <a:rPr lang="en-US" sz="1600" dirty="0" err="1" smtClean="0"/>
              <a:t>TelephoneNumberAugmented</a:t>
            </a:r>
            <a:r>
              <a:rPr lang="en-US" sz="1600" dirty="0" smtClean="0"/>
              <a:t> must have </a:t>
            </a:r>
          </a:p>
          <a:p>
            <a:r>
              <a:rPr lang="en-US" sz="1600" dirty="0" smtClean="0"/>
              <a:t>exactly one </a:t>
            </a:r>
            <a:r>
              <a:rPr lang="en-US" sz="1600" dirty="0" err="1" smtClean="0"/>
              <a:t>TelephoneNumberAugmentation</a:t>
            </a:r>
            <a:endParaRPr lang="en-US" sz="16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579" y="1840919"/>
            <a:ext cx="5308600" cy="414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817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8626" y="1781981"/>
            <a:ext cx="7576457" cy="3903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TelephoneTypeDescriptionText</a:t>
            </a:r>
            <a:r>
              <a:rPr lang="en-US" dirty="0" smtClean="0"/>
              <a:t> is the augmentation</a:t>
            </a:r>
            <a:endParaRPr lang="en-US" dirty="0"/>
          </a:p>
        </p:txBody>
      </p:sp>
      <p:sp>
        <p:nvSpPr>
          <p:cNvPr id="2" name="Title 1"/>
          <p:cNvSpPr>
            <a:spLocks noGrp="1"/>
          </p:cNvSpPr>
          <p:nvPr>
            <p:ph type="title"/>
          </p:nvPr>
        </p:nvSpPr>
        <p:spPr/>
        <p:txBody>
          <a:bodyPr>
            <a:normAutofit fontScale="90000"/>
          </a:bodyPr>
          <a:lstStyle/>
          <a:p>
            <a:r>
              <a:rPr lang="en-US" dirty="0" smtClean="0"/>
              <a:t>Example 4: Properties as Augmentations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0332" y="2212874"/>
            <a:ext cx="5821056" cy="3328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Left Arrow 3"/>
          <p:cNvSpPr/>
          <p:nvPr/>
        </p:nvSpPr>
        <p:spPr>
          <a:xfrm>
            <a:off x="7170057" y="3877027"/>
            <a:ext cx="1973943" cy="1066801"/>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Note property holder</a:t>
            </a:r>
            <a:endParaRPr lang="en-US" sz="1600" dirty="0"/>
          </a:p>
        </p:txBody>
      </p:sp>
      <p:sp>
        <p:nvSpPr>
          <p:cNvPr id="7" name="Rectangle 6"/>
          <p:cNvSpPr/>
          <p:nvPr/>
        </p:nvSpPr>
        <p:spPr>
          <a:xfrm>
            <a:off x="918027" y="5820581"/>
            <a:ext cx="7017657" cy="523220"/>
          </a:xfrm>
          <a:prstGeom prst="rect">
            <a:avLst/>
          </a:prstGeom>
        </p:spPr>
        <p:txBody>
          <a:bodyPr wrap="square">
            <a:spAutoFit/>
          </a:bodyPr>
          <a:lstStyle/>
          <a:p>
            <a:r>
              <a:rPr lang="fr-FR" sz="1400" dirty="0"/>
              <a:t> &lt;</a:t>
            </a:r>
            <a:r>
              <a:rPr lang="fr-FR" sz="1400" dirty="0" err="1"/>
              <a:t>xs:element</a:t>
            </a:r>
            <a:r>
              <a:rPr lang="fr-FR" sz="1400" dirty="0"/>
              <a:t> </a:t>
            </a:r>
            <a:r>
              <a:rPr lang="fr-FR" sz="1400" dirty="0" err="1"/>
              <a:t>name</a:t>
            </a:r>
            <a:r>
              <a:rPr lang="fr-FR" sz="1400" dirty="0" smtClean="0"/>
              <a:t>=«</a:t>
            </a:r>
            <a:r>
              <a:rPr lang="fr-FR" sz="1400" dirty="0" err="1" smtClean="0"/>
              <a:t>my:TelephoneTypeDescriptionText</a:t>
            </a:r>
            <a:r>
              <a:rPr lang="fr-FR" sz="1400" dirty="0" smtClean="0"/>
              <a:t>" </a:t>
            </a:r>
            <a:r>
              <a:rPr lang="fr-FR" sz="1400" dirty="0"/>
              <a:t>type</a:t>
            </a:r>
            <a:r>
              <a:rPr lang="fr-FR" sz="1400" dirty="0" smtClean="0"/>
              <a:t>=« </a:t>
            </a:r>
            <a:r>
              <a:rPr lang="fr-FR" sz="1400" dirty="0" err="1" smtClean="0"/>
              <a:t>nc:TextType</a:t>
            </a:r>
            <a:r>
              <a:rPr lang="fr-FR" sz="1400" dirty="0" smtClean="0"/>
              <a:t>" </a:t>
            </a:r>
            <a:r>
              <a:rPr lang="fr-FR" sz="1400" dirty="0" err="1"/>
              <a:t>substitutionGroup</a:t>
            </a:r>
            <a:r>
              <a:rPr lang="fr-FR" sz="1400" dirty="0" smtClean="0"/>
              <a:t>=« </a:t>
            </a:r>
            <a:r>
              <a:rPr lang="fr-FR" sz="1400" dirty="0" err="1" smtClean="0"/>
              <a:t>nc:TelephoneNumberAugmentationPoint</a:t>
            </a:r>
            <a:r>
              <a:rPr lang="fr-FR" sz="1400" dirty="0" smtClean="0"/>
              <a:t>&gt;&gt;</a:t>
            </a:r>
            <a:endParaRPr lang="en-US" sz="1400" dirty="0"/>
          </a:p>
        </p:txBody>
      </p:sp>
    </p:spTree>
    <p:extLst>
      <p:ext uri="{BB962C8B-B14F-4D97-AF65-F5344CB8AC3E}">
        <p14:creationId xmlns:p14="http://schemas.microsoft.com/office/powerpoint/2010/main" val="14436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Constraint Schema</a:t>
            </a:r>
          </a:p>
        </p:txBody>
      </p:sp>
      <p:sp>
        <p:nvSpPr>
          <p:cNvPr id="3" name="Content Placeholder 2"/>
          <p:cNvSpPr>
            <a:spLocks noGrp="1"/>
          </p:cNvSpPr>
          <p:nvPr>
            <p:ph idx="1"/>
          </p:nvPr>
        </p:nvSpPr>
        <p:spPr/>
        <p:txBody>
          <a:bodyPr>
            <a:normAutofit/>
          </a:bodyPr>
          <a:lstStyle/>
          <a:p>
            <a:r>
              <a:rPr lang="en-US" dirty="0" smtClean="0"/>
              <a:t>Current capability (as of FTF)</a:t>
            </a:r>
          </a:p>
          <a:p>
            <a:pPr lvl="1"/>
            <a:r>
              <a:rPr lang="en-US" dirty="0" smtClean="0"/>
              <a:t>PIM subset schema may reference subtype in extension schema (Please see FTF issue 18251)</a:t>
            </a:r>
          </a:p>
          <a:p>
            <a:pPr lvl="2"/>
            <a:r>
              <a:rPr lang="en-US" dirty="0" smtClean="0"/>
              <a:t>There is no other support for constraint schema</a:t>
            </a:r>
          </a:p>
          <a:p>
            <a:pPr lvl="1"/>
            <a:r>
              <a:rPr lang="en-US" dirty="0" smtClean="0"/>
              <a:t>This will generate a constraint schema</a:t>
            </a:r>
          </a:p>
          <a:p>
            <a:r>
              <a:rPr lang="en-US" dirty="0" smtClean="0"/>
              <a:t>New capability</a:t>
            </a:r>
          </a:p>
          <a:p>
            <a:pPr lvl="1"/>
            <a:r>
              <a:rPr lang="en-US" dirty="0" smtClean="0"/>
              <a:t>Type extension as well as OCL constraints will generate </a:t>
            </a:r>
            <a:r>
              <a:rPr lang="en-US" dirty="0" err="1" smtClean="0"/>
              <a:t>schematron</a:t>
            </a:r>
            <a:r>
              <a:rPr lang="en-US" dirty="0" smtClean="0"/>
              <a:t> as well as a constraint schema</a:t>
            </a:r>
          </a:p>
          <a:p>
            <a:pPr lvl="1"/>
            <a:r>
              <a:rPr lang="en-US" dirty="0" smtClean="0"/>
              <a:t>No change to constraint schema</a:t>
            </a:r>
          </a:p>
          <a:p>
            <a:endParaRPr lang="en-US" dirty="0"/>
          </a:p>
        </p:txBody>
      </p:sp>
    </p:spTree>
    <p:extLst>
      <p:ext uri="{BB962C8B-B14F-4D97-AF65-F5344CB8AC3E}">
        <p14:creationId xmlns:p14="http://schemas.microsoft.com/office/powerpoint/2010/main" val="153111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782" y="1953079"/>
            <a:ext cx="8786191" cy="4464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Subset model property type MAY reference a subtype of the original property type</a:t>
            </a:r>
            <a:endParaRPr lang="en-US" dirty="0"/>
          </a:p>
        </p:txBody>
      </p:sp>
      <p:sp>
        <p:nvSpPr>
          <p:cNvPr id="4" name="Title 3"/>
          <p:cNvSpPr>
            <a:spLocks noGrp="1"/>
          </p:cNvSpPr>
          <p:nvPr>
            <p:ph type="title"/>
          </p:nvPr>
        </p:nvSpPr>
        <p:spPr/>
        <p:txBody>
          <a:bodyPr/>
          <a:lstStyle/>
          <a:p>
            <a:r>
              <a:rPr lang="en-US" dirty="0" smtClean="0"/>
              <a:t>Constraint Schema Example</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82" y="2581808"/>
            <a:ext cx="7988193" cy="2246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Left Arrow 5"/>
          <p:cNvSpPr/>
          <p:nvPr/>
        </p:nvSpPr>
        <p:spPr>
          <a:xfrm>
            <a:off x="6732814" y="3428078"/>
            <a:ext cx="2411186" cy="1066801"/>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subtype</a:t>
            </a:r>
            <a:endParaRPr lang="en-US" dirty="0"/>
          </a:p>
        </p:txBody>
      </p:sp>
      <p:sp>
        <p:nvSpPr>
          <p:cNvPr id="5" name="TextBox 4"/>
          <p:cNvSpPr txBox="1"/>
          <p:nvPr/>
        </p:nvSpPr>
        <p:spPr>
          <a:xfrm>
            <a:off x="966651" y="5000354"/>
            <a:ext cx="7511143" cy="1200329"/>
          </a:xfrm>
          <a:prstGeom prst="rect">
            <a:avLst/>
          </a:prstGeom>
          <a:noFill/>
        </p:spPr>
        <p:txBody>
          <a:bodyPr wrap="square" rtlCol="0">
            <a:spAutoFit/>
          </a:bodyPr>
          <a:lstStyle/>
          <a:p>
            <a:r>
              <a:rPr lang="en-US" dirty="0" smtClean="0">
                <a:solidFill>
                  <a:schemeClr val="bg1"/>
                </a:solidFill>
              </a:rPr>
              <a:t>Generates: </a:t>
            </a:r>
          </a:p>
          <a:p>
            <a:pPr marL="285750" indent="-285750">
              <a:buFont typeface="Arial" pitchFamily="34" charset="0"/>
              <a:buChar char="•"/>
            </a:pPr>
            <a:r>
              <a:rPr lang="en-US" dirty="0" smtClean="0">
                <a:solidFill>
                  <a:schemeClr val="bg1"/>
                </a:solidFill>
              </a:rPr>
              <a:t>Subset schema with original type</a:t>
            </a:r>
          </a:p>
          <a:p>
            <a:pPr marL="285750" indent="-285750">
              <a:buFont typeface="Arial" pitchFamily="34" charset="0"/>
              <a:buChar char="•"/>
            </a:pPr>
            <a:r>
              <a:rPr lang="en-US" dirty="0" smtClean="0">
                <a:solidFill>
                  <a:schemeClr val="bg1"/>
                </a:solidFill>
              </a:rPr>
              <a:t>Constraint schema and </a:t>
            </a:r>
            <a:r>
              <a:rPr lang="en-US" dirty="0" err="1" smtClean="0">
                <a:solidFill>
                  <a:schemeClr val="bg1"/>
                </a:solidFill>
              </a:rPr>
              <a:t>schematron</a:t>
            </a:r>
            <a:r>
              <a:rPr lang="en-US" dirty="0" smtClean="0">
                <a:solidFill>
                  <a:schemeClr val="bg1"/>
                </a:solidFill>
              </a:rPr>
              <a:t> restricting </a:t>
            </a:r>
            <a:r>
              <a:rPr lang="en-US" dirty="0" err="1" smtClean="0">
                <a:solidFill>
                  <a:schemeClr val="bg1"/>
                </a:solidFill>
              </a:rPr>
              <a:t>ContectTelephoneNumber</a:t>
            </a:r>
            <a:r>
              <a:rPr lang="en-US" dirty="0" smtClean="0">
                <a:solidFill>
                  <a:schemeClr val="bg1"/>
                </a:solidFill>
              </a:rPr>
              <a:t> to </a:t>
            </a:r>
            <a:r>
              <a:rPr lang="en-US" dirty="0" err="1" smtClean="0">
                <a:solidFill>
                  <a:schemeClr val="bg1"/>
                </a:solidFill>
              </a:rPr>
              <a:t>TelephoneNumberAugmented</a:t>
            </a:r>
            <a:endParaRPr lang="en-US" dirty="0">
              <a:solidFill>
                <a:schemeClr val="bg1"/>
              </a:solidFill>
            </a:endParaRPr>
          </a:p>
        </p:txBody>
      </p:sp>
    </p:spTree>
    <p:extLst>
      <p:ext uri="{BB962C8B-B14F-4D97-AF65-F5344CB8AC3E}">
        <p14:creationId xmlns:p14="http://schemas.microsoft.com/office/powerpoint/2010/main" val="1022968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Business Rules</a:t>
            </a:r>
            <a:endParaRPr lang="en-US" b="1" dirty="0"/>
          </a:p>
        </p:txBody>
      </p:sp>
      <p:sp>
        <p:nvSpPr>
          <p:cNvPr id="3" name="Content Placeholder 2"/>
          <p:cNvSpPr>
            <a:spLocks noGrp="1"/>
          </p:cNvSpPr>
          <p:nvPr>
            <p:ph idx="1"/>
          </p:nvPr>
        </p:nvSpPr>
        <p:spPr/>
        <p:txBody>
          <a:bodyPr/>
          <a:lstStyle/>
          <a:p>
            <a:r>
              <a:rPr lang="en-US" dirty="0" smtClean="0"/>
              <a:t>Current capability </a:t>
            </a:r>
          </a:p>
          <a:p>
            <a:pPr lvl="1"/>
            <a:r>
              <a:rPr lang="en-US" dirty="0" smtClean="0"/>
              <a:t>Undefined </a:t>
            </a:r>
          </a:p>
          <a:p>
            <a:r>
              <a:rPr lang="en-US" dirty="0" smtClean="0"/>
              <a:t>New capability</a:t>
            </a:r>
          </a:p>
          <a:p>
            <a:pPr lvl="1"/>
            <a:r>
              <a:rPr lang="en-US" dirty="0" smtClean="0"/>
              <a:t>OCL constraints will generate </a:t>
            </a:r>
            <a:r>
              <a:rPr lang="en-US" dirty="0" err="1" smtClean="0"/>
              <a:t>schematron</a:t>
            </a:r>
            <a:endParaRPr lang="en-US" dirty="0" smtClean="0"/>
          </a:p>
          <a:p>
            <a:pPr lvl="1"/>
            <a:r>
              <a:rPr lang="en-US" dirty="0" smtClean="0"/>
              <a:t>Example TBD</a:t>
            </a:r>
          </a:p>
          <a:p>
            <a:endParaRPr lang="en-US" dirty="0"/>
          </a:p>
        </p:txBody>
      </p:sp>
    </p:spTree>
    <p:extLst>
      <p:ext uri="{BB962C8B-B14F-4D97-AF65-F5344CB8AC3E}">
        <p14:creationId xmlns:p14="http://schemas.microsoft.com/office/powerpoint/2010/main" val="2209085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Local Vocabulary</a:t>
            </a:r>
            <a:endParaRPr lang="en-US" b="1" dirty="0"/>
          </a:p>
        </p:txBody>
      </p:sp>
      <p:sp>
        <p:nvSpPr>
          <p:cNvPr id="3" name="Content Placeholder 2"/>
          <p:cNvSpPr>
            <a:spLocks noGrp="1"/>
          </p:cNvSpPr>
          <p:nvPr>
            <p:ph idx="1"/>
          </p:nvPr>
        </p:nvSpPr>
        <p:spPr/>
        <p:txBody>
          <a:bodyPr>
            <a:normAutofit/>
          </a:bodyPr>
          <a:lstStyle/>
          <a:p>
            <a:r>
              <a:rPr lang="en-US" dirty="0" smtClean="0"/>
              <a:t>New capability</a:t>
            </a:r>
          </a:p>
          <a:p>
            <a:pPr lvl="1"/>
            <a:r>
              <a:rPr lang="en-US" dirty="0" smtClean="0"/>
              <a:t>A “local vocabulary” may be defined and referenced from any NIEM schema</a:t>
            </a:r>
          </a:p>
          <a:p>
            <a:r>
              <a:rPr lang="en-US" dirty="0" smtClean="0"/>
              <a:t>Potential representation</a:t>
            </a:r>
          </a:p>
          <a:p>
            <a:pPr lvl="1"/>
            <a:r>
              <a:rPr lang="en-US" dirty="0"/>
              <a:t>The local vocabulary is defined as stereotype of enumeration where each enumeration literal is a vocabulary term. The enumeration literal’s UML name corresponds with the domain specific abbreviation, the “UML Specification” corresponds with the expansion of the abbreviation and the UML Documentation corresponds to the NIEM definition. The NIEM </a:t>
            </a:r>
            <a:r>
              <a:rPr lang="en-US" dirty="0" err="1"/>
              <a:t>sourceURI</a:t>
            </a:r>
            <a:r>
              <a:rPr lang="en-US" dirty="0"/>
              <a:t> may also be set by applying the “Source” stereotype to the enumeration literal.</a:t>
            </a:r>
          </a:p>
          <a:p>
            <a:pPr lvl="1"/>
            <a:endParaRPr lang="en-US" dirty="0" smtClean="0"/>
          </a:p>
          <a:p>
            <a:endParaRPr lang="en-US" dirty="0"/>
          </a:p>
        </p:txBody>
      </p:sp>
    </p:spTree>
    <p:extLst>
      <p:ext uri="{BB962C8B-B14F-4D97-AF65-F5344CB8AC3E}">
        <p14:creationId xmlns:p14="http://schemas.microsoft.com/office/powerpoint/2010/main" val="2209085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1300" y="2096309"/>
            <a:ext cx="8616097" cy="236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Definition of local vocabulary</a:t>
            </a:r>
            <a:endParaRPr lang="en-US" dirty="0"/>
          </a:p>
        </p:txBody>
      </p:sp>
      <p:sp>
        <p:nvSpPr>
          <p:cNvPr id="4" name="Title 3"/>
          <p:cNvSpPr>
            <a:spLocks noGrp="1"/>
          </p:cNvSpPr>
          <p:nvPr>
            <p:ph type="title"/>
          </p:nvPr>
        </p:nvSpPr>
        <p:spPr/>
        <p:txBody>
          <a:bodyPr/>
          <a:lstStyle/>
          <a:p>
            <a:r>
              <a:rPr lang="en-US" dirty="0" smtClean="0"/>
              <a:t>Local Vocabulary Example</a:t>
            </a:r>
            <a:endParaRPr lang="en-US"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1325218" y="2707727"/>
            <a:ext cx="6169080" cy="1485424"/>
          </a:xfrm>
          <a:prstGeom prst="rect">
            <a:avLst/>
          </a:prstGeom>
        </p:spPr>
      </p:pic>
    </p:spTree>
    <p:extLst>
      <p:ext uri="{BB962C8B-B14F-4D97-AF65-F5344CB8AC3E}">
        <p14:creationId xmlns:p14="http://schemas.microsoft.com/office/powerpoint/2010/main" val="14641220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MPD Changes</a:t>
            </a:r>
            <a:endParaRPr lang="en-US" dirty="0"/>
          </a:p>
        </p:txBody>
      </p:sp>
      <p:sp>
        <p:nvSpPr>
          <p:cNvPr id="3" name="Content Placeholder 2"/>
          <p:cNvSpPr>
            <a:spLocks noGrp="1"/>
          </p:cNvSpPr>
          <p:nvPr>
            <p:ph idx="1"/>
          </p:nvPr>
        </p:nvSpPr>
        <p:spPr/>
        <p:txBody>
          <a:bodyPr/>
          <a:lstStyle/>
          <a:p>
            <a:r>
              <a:rPr lang="en-US" dirty="0" smtClean="0"/>
              <a:t>Changes</a:t>
            </a:r>
          </a:p>
          <a:p>
            <a:pPr lvl="1"/>
            <a:r>
              <a:rPr lang="en-US" dirty="0" smtClean="0"/>
              <a:t>New schema</a:t>
            </a:r>
          </a:p>
          <a:p>
            <a:pPr lvl="1"/>
            <a:r>
              <a:rPr lang="en-US" dirty="0" smtClean="0"/>
              <a:t>Oasis catalog</a:t>
            </a:r>
          </a:p>
          <a:p>
            <a:r>
              <a:rPr lang="en-US" dirty="0" smtClean="0"/>
              <a:t>NIEM-UML</a:t>
            </a:r>
          </a:p>
          <a:p>
            <a:pPr lvl="1"/>
            <a:r>
              <a:rPr lang="en-US" dirty="0" smtClean="0"/>
              <a:t>Currently handled by QVT transforms, no model changes</a:t>
            </a:r>
          </a:p>
          <a:p>
            <a:pPr lvl="1"/>
            <a:r>
              <a:rPr lang="en-US" dirty="0" smtClean="0"/>
              <a:t>MPD changes are expected in later versions of NIEM 3</a:t>
            </a:r>
          </a:p>
          <a:p>
            <a:pPr lvl="1"/>
            <a:r>
              <a:rPr lang="en-US" dirty="0" smtClean="0"/>
              <a:t>May require some changes to the MPD profile</a:t>
            </a:r>
            <a:endParaRPr lang="en-US" dirty="0"/>
          </a:p>
        </p:txBody>
      </p:sp>
    </p:spTree>
    <p:extLst>
      <p:ext uri="{BB962C8B-B14F-4D97-AF65-F5344CB8AC3E}">
        <p14:creationId xmlns:p14="http://schemas.microsoft.com/office/powerpoint/2010/main" val="3020250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Annotations”</a:t>
            </a:r>
            <a:endParaRPr lang="en-US" dirty="0"/>
          </a:p>
        </p:txBody>
      </p:sp>
      <p:sp>
        <p:nvSpPr>
          <p:cNvPr id="3" name="Content Placeholder 2"/>
          <p:cNvSpPr>
            <a:spLocks noGrp="1"/>
          </p:cNvSpPr>
          <p:nvPr>
            <p:ph idx="1"/>
          </p:nvPr>
        </p:nvSpPr>
        <p:spPr>
          <a:xfrm>
            <a:off x="457200" y="1958010"/>
            <a:ext cx="8229600" cy="4525963"/>
          </a:xfrm>
        </p:spPr>
        <p:txBody>
          <a:bodyPr>
            <a:normAutofit fontScale="55000" lnSpcReduction="20000"/>
          </a:bodyPr>
          <a:lstStyle/>
          <a:p>
            <a:r>
              <a:rPr lang="en-US" sz="3800" dirty="0"/>
              <a:t>There are substantial changes </a:t>
            </a:r>
            <a:endParaRPr lang="en-US" sz="3800" dirty="0" smtClean="0"/>
          </a:p>
          <a:p>
            <a:pPr lvl="1"/>
            <a:r>
              <a:rPr lang="en-US" dirty="0" smtClean="0"/>
              <a:t>i:ConformantIndicator </a:t>
            </a:r>
            <a:r>
              <a:rPr lang="en-US" dirty="0"/>
              <a:t>must be changed to @</a:t>
            </a:r>
            <a:r>
              <a:rPr lang="en-US" dirty="0" err="1"/>
              <a:t>appinfo:externalImportIndicator</a:t>
            </a:r>
            <a:r>
              <a:rPr lang="en-US" dirty="0"/>
              <a:t> attribute. Rule for its use has also changed as now we are indicating use of external imports.</a:t>
            </a:r>
          </a:p>
          <a:p>
            <a:pPr lvl="1"/>
            <a:r>
              <a:rPr lang="en-US" dirty="0"/>
              <a:t>s:ComplexObjectType must be changed to </a:t>
            </a:r>
            <a:r>
              <a:rPr lang="en-US" dirty="0" err="1"/>
              <a:t>structures:ObjectType</a:t>
            </a:r>
            <a:r>
              <a:rPr lang="en-US" dirty="0"/>
              <a:t>.</a:t>
            </a:r>
          </a:p>
          <a:p>
            <a:pPr lvl="1"/>
            <a:r>
              <a:rPr lang="en-US" dirty="0"/>
              <a:t>s:ComplexObjectType must be changed to </a:t>
            </a:r>
            <a:r>
              <a:rPr lang="en-US" dirty="0" err="1"/>
              <a:t>structures:ObjectType</a:t>
            </a:r>
            <a:r>
              <a:rPr lang="en-US" dirty="0"/>
              <a:t>. (XML Schema Representation)</a:t>
            </a:r>
          </a:p>
          <a:p>
            <a:pPr lvl="1"/>
            <a:r>
              <a:rPr lang="en-US" dirty="0"/>
              <a:t>s:ComplexObjectType must be changed to </a:t>
            </a:r>
            <a:r>
              <a:rPr lang="en-US" dirty="0" err="1"/>
              <a:t>structures:AssociationType</a:t>
            </a:r>
            <a:r>
              <a:rPr lang="en-US" dirty="0"/>
              <a:t>.</a:t>
            </a:r>
          </a:p>
          <a:p>
            <a:pPr lvl="1"/>
            <a:r>
              <a:rPr lang="en-US" dirty="0"/>
              <a:t>Any references to i:AppliesTo will be removed or replaced.</a:t>
            </a:r>
          </a:p>
          <a:p>
            <a:pPr lvl="1"/>
            <a:r>
              <a:rPr lang="en-US" dirty="0"/>
              <a:t>Any references to s:MetaData will be removed or replaced.</a:t>
            </a:r>
          </a:p>
          <a:p>
            <a:pPr lvl="1"/>
            <a:r>
              <a:rPr lang="en-US" dirty="0"/>
              <a:t>Any references to </a:t>
            </a:r>
            <a:r>
              <a:rPr lang="en-US" dirty="0" err="1"/>
              <a:t>appinfo:ReferenceTarget</a:t>
            </a:r>
            <a:r>
              <a:rPr lang="en-US" dirty="0"/>
              <a:t> will be removed or replaced.</a:t>
            </a:r>
          </a:p>
          <a:p>
            <a:pPr lvl="1"/>
            <a:r>
              <a:rPr lang="en-US" dirty="0"/>
              <a:t>Any references to </a:t>
            </a:r>
            <a:r>
              <a:rPr lang="en-US" dirty="0" err="1"/>
              <a:t>structures:ReferenceType</a:t>
            </a:r>
            <a:r>
              <a:rPr lang="en-US" dirty="0"/>
              <a:t> will be removed or replaced.</a:t>
            </a:r>
          </a:p>
          <a:p>
            <a:pPr lvl="1"/>
            <a:r>
              <a:rPr lang="en-US" dirty="0"/>
              <a:t>Any references to namespace http://niem.gov/niem/structures/2.0 will be replaced.</a:t>
            </a:r>
          </a:p>
          <a:p>
            <a:pPr lvl="1"/>
            <a:r>
              <a:rPr lang="en-US" dirty="0"/>
              <a:t>Any references to namespace http://niem.gov/niem/appinfo/2.0 will be replaced.</a:t>
            </a:r>
          </a:p>
          <a:p>
            <a:pPr lvl="1"/>
            <a:r>
              <a:rPr lang="en-US" dirty="0"/>
              <a:t>Any references to </a:t>
            </a:r>
            <a:r>
              <a:rPr lang="en-US" dirty="0" err="1"/>
              <a:t>structures:Augmentation</a:t>
            </a:r>
            <a:r>
              <a:rPr lang="en-US" dirty="0"/>
              <a:t> will be removed or replaced.</a:t>
            </a:r>
          </a:p>
          <a:p>
            <a:pPr lvl="1"/>
            <a:r>
              <a:rPr lang="en-US" dirty="0"/>
              <a:t>Any references to </a:t>
            </a:r>
            <a:r>
              <a:rPr lang="en-US" dirty="0" err="1"/>
              <a:t>structures:ComplexObjectType</a:t>
            </a:r>
            <a:r>
              <a:rPr lang="en-US" dirty="0"/>
              <a:t> will be removed or replaced.</a:t>
            </a:r>
          </a:p>
          <a:p>
            <a:pPr lvl="1"/>
            <a:r>
              <a:rPr lang="en-US" dirty="0"/>
              <a:t>Any references to </a:t>
            </a:r>
            <a:r>
              <a:rPr lang="en-US" dirty="0" err="1"/>
              <a:t>appinfo:Base</a:t>
            </a:r>
            <a:r>
              <a:rPr lang="en-US" dirty="0"/>
              <a:t> will be removed or replaced.</a:t>
            </a:r>
          </a:p>
          <a:p>
            <a:pPr lvl="1"/>
            <a:r>
              <a:rPr lang="en-US" dirty="0"/>
              <a:t>Any references to </a:t>
            </a:r>
            <a:r>
              <a:rPr lang="en-US" dirty="0" err="1"/>
              <a:t>structures:Association</a:t>
            </a:r>
            <a:r>
              <a:rPr lang="en-US" dirty="0"/>
              <a:t> will be removed or replaced.</a:t>
            </a:r>
          </a:p>
          <a:p>
            <a:pPr lvl="1"/>
            <a:r>
              <a:rPr lang="en-US" dirty="0"/>
              <a:t>Any references to </a:t>
            </a:r>
            <a:r>
              <a:rPr lang="en-US" dirty="0" err="1"/>
              <a:t>structures:SequenceId</a:t>
            </a:r>
            <a:r>
              <a:rPr lang="en-US" dirty="0"/>
              <a:t> will be removed or replaced.</a:t>
            </a:r>
          </a:p>
          <a:p>
            <a:pPr lvl="1"/>
            <a:r>
              <a:rPr lang="en-US" dirty="0"/>
              <a:t>Any references to </a:t>
            </a:r>
            <a:r>
              <a:rPr lang="en-US" dirty="0" err="1"/>
              <a:t>structures:sequenceID</a:t>
            </a:r>
            <a:r>
              <a:rPr lang="en-US" dirty="0"/>
              <a:t> will be removed.</a:t>
            </a:r>
          </a:p>
          <a:p>
            <a:pPr lvl="1"/>
            <a:r>
              <a:rPr lang="en-US" sz="3800" dirty="0"/>
              <a:t>More…</a:t>
            </a:r>
          </a:p>
          <a:p>
            <a:r>
              <a:rPr lang="en-US" sz="4200" dirty="0" smtClean="0"/>
              <a:t>All such changes are taken care of by the QVT transforms</a:t>
            </a:r>
            <a:endParaRPr lang="en-US" sz="4200" dirty="0"/>
          </a:p>
        </p:txBody>
      </p:sp>
    </p:spTree>
    <p:extLst>
      <p:ext uri="{BB962C8B-B14F-4D97-AF65-F5344CB8AC3E}">
        <p14:creationId xmlns:p14="http://schemas.microsoft.com/office/powerpoint/2010/main" val="717578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reference models</a:t>
            </a:r>
            <a:endParaRPr lang="en-US" dirty="0"/>
          </a:p>
        </p:txBody>
      </p:sp>
      <p:sp>
        <p:nvSpPr>
          <p:cNvPr id="3" name="Content Placeholder 2"/>
          <p:cNvSpPr>
            <a:spLocks noGrp="1"/>
          </p:cNvSpPr>
          <p:nvPr>
            <p:ph idx="1"/>
          </p:nvPr>
        </p:nvSpPr>
        <p:spPr/>
        <p:txBody>
          <a:bodyPr/>
          <a:lstStyle/>
          <a:p>
            <a:r>
              <a:rPr lang="en-US" dirty="0" smtClean="0"/>
              <a:t>NIEM-3 contains substantially changed reference models</a:t>
            </a:r>
          </a:p>
          <a:p>
            <a:r>
              <a:rPr lang="en-US" dirty="0" smtClean="0"/>
              <a:t>All reference models have been transformed into </a:t>
            </a:r>
            <a:r>
              <a:rPr lang="en-US" dirty="0" smtClean="0"/>
              <a:t>NIEM-3-UML</a:t>
            </a:r>
          </a:p>
          <a:p>
            <a:r>
              <a:rPr lang="en-US" dirty="0" smtClean="0"/>
              <a:t>Conversion of some reference model types from niem-2 to niem-3 is being explored.</a:t>
            </a:r>
            <a:endParaRPr lang="en-US" dirty="0"/>
          </a:p>
        </p:txBody>
      </p:sp>
    </p:spTree>
    <p:extLst>
      <p:ext uri="{BB962C8B-B14F-4D97-AF65-F5344CB8AC3E}">
        <p14:creationId xmlns:p14="http://schemas.microsoft.com/office/powerpoint/2010/main" val="1265637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NIEM-3</a:t>
            </a:r>
          </a:p>
          <a:p>
            <a:pPr lvl="1"/>
            <a:r>
              <a:rPr lang="en-US" dirty="0" smtClean="0"/>
              <a:t>NIEM </a:t>
            </a:r>
            <a:r>
              <a:rPr lang="en-US" dirty="0"/>
              <a:t>3.0 is in a "candidate release" status; final release expected mid-October</a:t>
            </a:r>
          </a:p>
          <a:p>
            <a:pPr lvl="1"/>
            <a:r>
              <a:rPr lang="en-US" dirty="0" smtClean="0"/>
              <a:t>Finalization </a:t>
            </a:r>
            <a:r>
              <a:rPr lang="en-US" dirty="0"/>
              <a:t>of the NIEM Naming and Design Rules (NDR) v3.0, Model Package Description (MPD) Specification v3.0 and NIEM Conformance v3.0 is underway</a:t>
            </a:r>
          </a:p>
          <a:p>
            <a:pPr lvl="1"/>
            <a:r>
              <a:rPr lang="en-US" dirty="0" smtClean="0"/>
              <a:t>Refinement </a:t>
            </a:r>
            <a:r>
              <a:rPr lang="en-US" dirty="0"/>
              <a:t>of the NDR and MPD Specification could occur as the final release </a:t>
            </a:r>
            <a:r>
              <a:rPr lang="en-US" dirty="0" smtClean="0"/>
              <a:t>nears</a:t>
            </a:r>
          </a:p>
          <a:p>
            <a:pPr lvl="1"/>
            <a:r>
              <a:rPr lang="en-US" dirty="0" smtClean="0"/>
              <a:t>Content </a:t>
            </a:r>
            <a:r>
              <a:rPr lang="en-US" dirty="0"/>
              <a:t>consistency issues have been identified and </a:t>
            </a:r>
            <a:r>
              <a:rPr lang="en-US" dirty="0" smtClean="0"/>
              <a:t>remediated</a:t>
            </a:r>
            <a:endParaRPr lang="en-US" dirty="0"/>
          </a:p>
          <a:p>
            <a:pPr lvl="1"/>
            <a:endParaRPr lang="en-US" dirty="0" smtClean="0"/>
          </a:p>
          <a:p>
            <a:r>
              <a:rPr lang="en-US" dirty="0" smtClean="0"/>
              <a:t>NIEM-UML-3</a:t>
            </a:r>
          </a:p>
          <a:p>
            <a:pPr lvl="1"/>
            <a:r>
              <a:rPr lang="en-US" dirty="0" smtClean="0"/>
              <a:t>Has “tracked” NIEM-3 and made assumptions about progress</a:t>
            </a:r>
          </a:p>
          <a:p>
            <a:pPr lvl="1"/>
            <a:r>
              <a:rPr lang="en-US" dirty="0" smtClean="0"/>
              <a:t>There is an updated NIEM-UML-3 specification: Alpha 1.1</a:t>
            </a:r>
          </a:p>
          <a:p>
            <a:pPr lvl="1"/>
            <a:r>
              <a:rPr lang="en-US" dirty="0" smtClean="0"/>
              <a:t>This has been done as a project – not an OMG process, the intent is to open it up for community review soo</a:t>
            </a:r>
            <a:r>
              <a:rPr lang="en-US" dirty="0"/>
              <a:t>n</a:t>
            </a:r>
            <a:endParaRPr lang="en-US" dirty="0" smtClean="0"/>
          </a:p>
          <a:p>
            <a:endParaRPr lang="en-US" dirty="0"/>
          </a:p>
        </p:txBody>
      </p:sp>
    </p:spTree>
    <p:extLst>
      <p:ext uri="{BB962C8B-B14F-4D97-AF65-F5344CB8AC3E}">
        <p14:creationId xmlns:p14="http://schemas.microsoft.com/office/powerpoint/2010/main" val="4051067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NIEM-UML-3 Alpha 1.1</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Packaged like NIEM-UML</a:t>
            </a:r>
          </a:p>
          <a:p>
            <a:r>
              <a:rPr lang="en-US" dirty="0" smtClean="0"/>
              <a:t>Updates the specification document</a:t>
            </a:r>
          </a:p>
          <a:p>
            <a:r>
              <a:rPr lang="en-US" dirty="0" smtClean="0"/>
              <a:t>Updates all machine readable files</a:t>
            </a:r>
          </a:p>
          <a:p>
            <a:r>
              <a:rPr lang="en-US" dirty="0" smtClean="0"/>
              <a:t>Example models with provisioned NIEM-3 IEPDs (first known examples of NIEM 3)</a:t>
            </a:r>
          </a:p>
          <a:p>
            <a:r>
              <a:rPr lang="en-US" dirty="0" smtClean="0"/>
              <a:t>NIEM-PMO working on public review strategy</a:t>
            </a:r>
          </a:p>
          <a:p>
            <a:r>
              <a:rPr lang="en-US" dirty="0" smtClean="0"/>
              <a:t>Current artifacts are in MDZIP format, not strict OMG-XMI – Strict XMI to be produced for submission to OMG</a:t>
            </a:r>
          </a:p>
          <a:p>
            <a:r>
              <a:rPr lang="en-US" dirty="0" smtClean="0"/>
              <a:t>Updated Magicdraw plugin available separately</a:t>
            </a:r>
          </a:p>
          <a:p>
            <a:r>
              <a:rPr lang="en-US" dirty="0" smtClean="0"/>
              <a:t>Next steps:</a:t>
            </a:r>
          </a:p>
          <a:p>
            <a:pPr lvl="1"/>
            <a:r>
              <a:rPr lang="en-US" dirty="0" smtClean="0"/>
              <a:t>Open up the process</a:t>
            </a:r>
          </a:p>
          <a:p>
            <a:pPr lvl="1"/>
            <a:r>
              <a:rPr lang="en-US" dirty="0" smtClean="0"/>
              <a:t>RFC or RTF</a:t>
            </a:r>
            <a:endParaRPr lang="en-US" dirty="0"/>
          </a:p>
        </p:txBody>
      </p:sp>
    </p:spTree>
    <p:extLst>
      <p:ext uri="{BB962C8B-B14F-4D97-AF65-F5344CB8AC3E}">
        <p14:creationId xmlns:p14="http://schemas.microsoft.com/office/powerpoint/2010/main" val="1213167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736332996"/>
              </p:ext>
            </p:extLst>
          </p:nvPr>
        </p:nvGraphicFramePr>
        <p:xfrm>
          <a:off x="508690" y="139149"/>
          <a:ext cx="8211239" cy="6598796"/>
        </p:xfrm>
        <a:graphic>
          <a:graphicData uri="http://schemas.openxmlformats.org/drawingml/2006/table">
            <a:tbl>
              <a:tblPr firstRow="1" firstCol="1" bandRow="1">
                <a:tableStyleId>{5C22544A-7EE6-4342-B048-85BDC9FD1C3A}</a:tableStyleId>
              </a:tblPr>
              <a:tblGrid>
                <a:gridCol w="882788"/>
                <a:gridCol w="954157"/>
                <a:gridCol w="1126433"/>
                <a:gridCol w="5247861"/>
              </a:tblGrid>
              <a:tr h="125721">
                <a:tc gridSpan="2">
                  <a:txBody>
                    <a:bodyPr/>
                    <a:lstStyle/>
                    <a:p>
                      <a:pPr marL="0" marR="0">
                        <a:lnSpc>
                          <a:spcPct val="115000"/>
                        </a:lnSpc>
                        <a:spcBef>
                          <a:spcPts val="0"/>
                        </a:spcBef>
                        <a:spcAft>
                          <a:spcPts val="0"/>
                        </a:spcAft>
                      </a:pPr>
                      <a:r>
                        <a:rPr lang="en-US" sz="1200" dirty="0">
                          <a:effectLst/>
                        </a:rPr>
                        <a:t>File(s)</a:t>
                      </a:r>
                      <a:endParaRPr lang="en-US" sz="1200" dirty="0">
                        <a:effectLst/>
                        <a:latin typeface="Calibri"/>
                        <a:ea typeface="Calibri"/>
                        <a:cs typeface="Times New Roman"/>
                      </a:endParaRPr>
                    </a:p>
                  </a:txBody>
                  <a:tcPr marL="44723" marR="44723" marT="0" marB="0"/>
                </a:tc>
                <a:tc hMerge="1">
                  <a:txBody>
                    <a:bodyPr/>
                    <a:lstStyle/>
                    <a:p>
                      <a:endParaRPr lang="en-US"/>
                    </a:p>
                  </a:txBody>
                  <a:tcPr/>
                </a:tc>
                <a:tc gridSpan="2">
                  <a:txBody>
                    <a:bodyPr/>
                    <a:lstStyle/>
                    <a:p>
                      <a:pPr marL="0" marR="0">
                        <a:lnSpc>
                          <a:spcPct val="115000"/>
                        </a:lnSpc>
                        <a:spcBef>
                          <a:spcPts val="0"/>
                        </a:spcBef>
                        <a:spcAft>
                          <a:spcPts val="0"/>
                        </a:spcAft>
                      </a:pPr>
                      <a:r>
                        <a:rPr lang="en-US" sz="1200">
                          <a:effectLst/>
                        </a:rPr>
                        <a:t>Contains</a:t>
                      </a:r>
                      <a:endParaRPr lang="en-US" sz="1200">
                        <a:effectLst/>
                        <a:latin typeface="Calibri"/>
                        <a:ea typeface="Calibri"/>
                        <a:cs typeface="Times New Roman"/>
                      </a:endParaRPr>
                    </a:p>
                  </a:txBody>
                  <a:tcPr marL="44723" marR="44723" marT="0" marB="0"/>
                </a:tc>
                <a:tc hMerge="1">
                  <a:txBody>
                    <a:bodyPr/>
                    <a:lstStyle/>
                    <a:p>
                      <a:endParaRPr lang="en-US"/>
                    </a:p>
                  </a:txBody>
                  <a:tcPr/>
                </a:tc>
              </a:tr>
              <a:tr h="125721">
                <a:tc gridSpan="2">
                  <a:txBody>
                    <a:bodyPr/>
                    <a:lstStyle/>
                    <a:p>
                      <a:pPr marL="0" marR="0">
                        <a:lnSpc>
                          <a:spcPct val="115000"/>
                        </a:lnSpc>
                        <a:spcBef>
                          <a:spcPts val="0"/>
                        </a:spcBef>
                        <a:spcAft>
                          <a:spcPts val="0"/>
                        </a:spcAft>
                      </a:pPr>
                      <a:r>
                        <a:rPr lang="en-US" sz="1200">
                          <a:effectLst/>
                        </a:rPr>
                        <a:t>NIEMUML3-Alpha1</a:t>
                      </a:r>
                      <a:endParaRPr lang="en-US" sz="1200">
                        <a:effectLst/>
                        <a:latin typeface="Calibri"/>
                        <a:ea typeface="Calibri"/>
                        <a:cs typeface="Times New Roman"/>
                      </a:endParaRPr>
                    </a:p>
                  </a:txBody>
                  <a:tcPr marL="44723" marR="44723" marT="0" marB="0"/>
                </a:tc>
                <a:tc hMerge="1">
                  <a:txBody>
                    <a:bodyPr/>
                    <a:lstStyle/>
                    <a:p>
                      <a:endParaRPr lang="en-US"/>
                    </a:p>
                  </a:txBody>
                  <a:tcPr/>
                </a:tc>
                <a:tc gridSpan="2">
                  <a:txBody>
                    <a:bodyPr/>
                    <a:lstStyle/>
                    <a:p>
                      <a:pPr marL="0" marR="0">
                        <a:lnSpc>
                          <a:spcPct val="115000"/>
                        </a:lnSpc>
                        <a:spcBef>
                          <a:spcPts val="0"/>
                        </a:spcBef>
                        <a:spcAft>
                          <a:spcPts val="0"/>
                        </a:spcAft>
                      </a:pPr>
                      <a:r>
                        <a:rPr lang="en-US" sz="1200">
                          <a:effectLst/>
                        </a:rPr>
                        <a:t>This file, summarizing NIEM-UML-3, Alpha-1</a:t>
                      </a:r>
                      <a:endParaRPr lang="en-US" sz="1200">
                        <a:effectLst/>
                        <a:latin typeface="Calibri"/>
                        <a:ea typeface="Calibri"/>
                        <a:cs typeface="Times New Roman"/>
                      </a:endParaRPr>
                    </a:p>
                  </a:txBody>
                  <a:tcPr marL="44723" marR="44723" marT="0" marB="0"/>
                </a:tc>
                <a:tc hMerge="1">
                  <a:txBody>
                    <a:bodyPr/>
                    <a:lstStyle/>
                    <a:p>
                      <a:endParaRPr lang="en-US"/>
                    </a:p>
                  </a:txBody>
                  <a:tcPr/>
                </a:tc>
              </a:tr>
              <a:tr h="502885">
                <a:tc gridSpan="2">
                  <a:txBody>
                    <a:bodyPr/>
                    <a:lstStyle/>
                    <a:p>
                      <a:pPr marL="0" marR="0">
                        <a:lnSpc>
                          <a:spcPct val="115000"/>
                        </a:lnSpc>
                        <a:spcBef>
                          <a:spcPts val="0"/>
                        </a:spcBef>
                        <a:spcAft>
                          <a:spcPts val="0"/>
                        </a:spcAft>
                      </a:pPr>
                      <a:r>
                        <a:rPr lang="en-US" sz="1200">
                          <a:effectLst/>
                        </a:rPr>
                        <a:t>Documents/NIEM-UML-3-Draft.docx</a:t>
                      </a:r>
                      <a:endParaRPr lang="en-US" sz="1200">
                        <a:effectLst/>
                        <a:latin typeface="Calibri"/>
                        <a:ea typeface="Calibri"/>
                        <a:cs typeface="Times New Roman"/>
                      </a:endParaRPr>
                    </a:p>
                  </a:txBody>
                  <a:tcPr marL="44723" marR="44723" marT="0" marB="0"/>
                </a:tc>
                <a:tc hMerge="1">
                  <a:txBody>
                    <a:bodyPr/>
                    <a:lstStyle/>
                    <a:p>
                      <a:endParaRPr lang="en-US"/>
                    </a:p>
                  </a:txBody>
                  <a:tcPr/>
                </a:tc>
                <a:tc gridSpan="2">
                  <a:txBody>
                    <a:bodyPr/>
                    <a:lstStyle/>
                    <a:p>
                      <a:pPr marL="0" marR="0">
                        <a:lnSpc>
                          <a:spcPct val="115000"/>
                        </a:lnSpc>
                        <a:spcBef>
                          <a:spcPts val="0"/>
                        </a:spcBef>
                        <a:spcAft>
                          <a:spcPts val="0"/>
                        </a:spcAft>
                      </a:pPr>
                      <a:r>
                        <a:rPr lang="en-US" sz="1200" dirty="0">
                          <a:effectLst/>
                        </a:rPr>
                        <a:t>The OMG NIEM-UML specification updated to include NIEM-UML-3 changes, with change tracking. Note that not all changes have been made as some technical sections require substantial effort and will be revised on finalization</a:t>
                      </a:r>
                      <a:endParaRPr lang="en-US" sz="1200" dirty="0">
                        <a:effectLst/>
                        <a:latin typeface="Calibri"/>
                        <a:ea typeface="Calibri"/>
                        <a:cs typeface="Times New Roman"/>
                      </a:endParaRPr>
                    </a:p>
                  </a:txBody>
                  <a:tcPr marL="44723" marR="44723" marT="0" marB="0"/>
                </a:tc>
                <a:tc hMerge="1">
                  <a:txBody>
                    <a:bodyPr/>
                    <a:lstStyle/>
                    <a:p>
                      <a:endParaRPr lang="en-US"/>
                    </a:p>
                  </a:txBody>
                  <a:tcPr/>
                </a:tc>
              </a:tr>
              <a:tr h="251442">
                <a:tc gridSpan="2">
                  <a:txBody>
                    <a:bodyPr/>
                    <a:lstStyle/>
                    <a:p>
                      <a:pPr marL="0" marR="0">
                        <a:lnSpc>
                          <a:spcPct val="115000"/>
                        </a:lnSpc>
                        <a:spcBef>
                          <a:spcPts val="0"/>
                        </a:spcBef>
                        <a:spcAft>
                          <a:spcPts val="0"/>
                        </a:spcAft>
                      </a:pPr>
                      <a:r>
                        <a:rPr lang="en-US" sz="1200">
                          <a:effectLst/>
                        </a:rPr>
                        <a:t>Models/NIEM-UML-Profile.mdzip</a:t>
                      </a:r>
                      <a:endParaRPr lang="en-US" sz="1200">
                        <a:effectLst/>
                        <a:latin typeface="Calibri"/>
                        <a:ea typeface="Calibri"/>
                        <a:cs typeface="Times New Roman"/>
                      </a:endParaRPr>
                    </a:p>
                  </a:txBody>
                  <a:tcPr marL="44723" marR="44723" marT="0" marB="0"/>
                </a:tc>
                <a:tc hMerge="1">
                  <a:txBody>
                    <a:bodyPr/>
                    <a:lstStyle/>
                    <a:p>
                      <a:endParaRPr lang="en-US"/>
                    </a:p>
                  </a:txBody>
                  <a:tcPr/>
                </a:tc>
                <a:tc gridSpan="2">
                  <a:txBody>
                    <a:bodyPr/>
                    <a:lstStyle/>
                    <a:p>
                      <a:pPr marL="0" marR="0">
                        <a:lnSpc>
                          <a:spcPct val="115000"/>
                        </a:lnSpc>
                        <a:spcBef>
                          <a:spcPts val="0"/>
                        </a:spcBef>
                        <a:spcAft>
                          <a:spcPts val="0"/>
                        </a:spcAft>
                      </a:pPr>
                      <a:r>
                        <a:rPr lang="en-US" sz="1200">
                          <a:effectLst/>
                        </a:rPr>
                        <a:t>Magicdraw version of the NIEM-UML profile updated for NIEM-3. Note that changes at this level are not substantial</a:t>
                      </a:r>
                      <a:endParaRPr lang="en-US" sz="1200">
                        <a:effectLst/>
                        <a:latin typeface="Calibri"/>
                        <a:ea typeface="Calibri"/>
                        <a:cs typeface="Times New Roman"/>
                      </a:endParaRPr>
                    </a:p>
                  </a:txBody>
                  <a:tcPr marL="44723" marR="44723" marT="0" marB="0"/>
                </a:tc>
                <a:tc hMerge="1">
                  <a:txBody>
                    <a:bodyPr/>
                    <a:lstStyle/>
                    <a:p>
                      <a:endParaRPr lang="en-US"/>
                    </a:p>
                  </a:txBody>
                  <a:tcPr/>
                </a:tc>
              </a:tr>
              <a:tr h="125721">
                <a:tc gridSpan="2">
                  <a:txBody>
                    <a:bodyPr/>
                    <a:lstStyle/>
                    <a:p>
                      <a:pPr marL="0" marR="0">
                        <a:lnSpc>
                          <a:spcPct val="115000"/>
                        </a:lnSpc>
                        <a:spcBef>
                          <a:spcPts val="0"/>
                        </a:spcBef>
                        <a:spcAft>
                          <a:spcPts val="0"/>
                        </a:spcAft>
                      </a:pPr>
                      <a:r>
                        <a:rPr lang="en-US" sz="1200">
                          <a:effectLst/>
                        </a:rPr>
                        <a:t>ConopsExamples.pptx</a:t>
                      </a:r>
                      <a:endParaRPr lang="en-US" sz="1200">
                        <a:effectLst/>
                        <a:latin typeface="Calibri"/>
                        <a:ea typeface="Calibri"/>
                        <a:cs typeface="Times New Roman"/>
                      </a:endParaRPr>
                    </a:p>
                  </a:txBody>
                  <a:tcPr marL="44723" marR="44723" marT="0" marB="0"/>
                </a:tc>
                <a:tc hMerge="1">
                  <a:txBody>
                    <a:bodyPr/>
                    <a:lstStyle/>
                    <a:p>
                      <a:endParaRPr lang="en-US"/>
                    </a:p>
                  </a:txBody>
                  <a:tcPr/>
                </a:tc>
                <a:tc gridSpan="2">
                  <a:txBody>
                    <a:bodyPr/>
                    <a:lstStyle/>
                    <a:p>
                      <a:pPr marL="0" marR="0">
                        <a:lnSpc>
                          <a:spcPct val="115000"/>
                        </a:lnSpc>
                        <a:spcBef>
                          <a:spcPts val="0"/>
                        </a:spcBef>
                        <a:spcAft>
                          <a:spcPts val="0"/>
                        </a:spcAft>
                      </a:pPr>
                      <a:r>
                        <a:rPr lang="en-US" sz="1200">
                          <a:effectLst/>
                        </a:rPr>
                        <a:t>Examples of new NIEM-3 concepts in UML</a:t>
                      </a:r>
                      <a:endParaRPr lang="en-US" sz="1200">
                        <a:effectLst/>
                        <a:latin typeface="Calibri"/>
                        <a:ea typeface="Calibri"/>
                        <a:cs typeface="Times New Roman"/>
                      </a:endParaRPr>
                    </a:p>
                  </a:txBody>
                  <a:tcPr marL="44723" marR="44723" marT="0" marB="0"/>
                </a:tc>
                <a:tc hMerge="1">
                  <a:txBody>
                    <a:bodyPr/>
                    <a:lstStyle/>
                    <a:p>
                      <a:endParaRPr lang="en-US"/>
                    </a:p>
                  </a:txBody>
                  <a:tcPr/>
                </a:tc>
              </a:tr>
              <a:tr h="125721">
                <a:tc gridSpan="4">
                  <a:txBody>
                    <a:bodyPr/>
                    <a:lstStyle/>
                    <a:p>
                      <a:pPr marL="0" marR="0" algn="ctr">
                        <a:lnSpc>
                          <a:spcPct val="115000"/>
                        </a:lnSpc>
                        <a:spcBef>
                          <a:spcPts val="0"/>
                        </a:spcBef>
                        <a:spcAft>
                          <a:spcPts val="0"/>
                        </a:spcAft>
                      </a:pPr>
                      <a:r>
                        <a:rPr lang="en-US" sz="1200" u="sng" dirty="0">
                          <a:effectLst/>
                        </a:rPr>
                        <a:t>Under Models/NIEM UML Machine Readable Files</a:t>
                      </a:r>
                      <a:endParaRPr lang="en-US" sz="1200" dirty="0">
                        <a:effectLst/>
                        <a:latin typeface="Calibri"/>
                        <a:ea typeface="Calibri"/>
                        <a:cs typeface="Times New Roman"/>
                      </a:endParaRPr>
                    </a:p>
                  </a:txBody>
                  <a:tcPr marL="44723" marR="44723" marT="0" marB="0"/>
                </a:tc>
                <a:tc hMerge="1">
                  <a:txBody>
                    <a:bodyPr/>
                    <a:lstStyle/>
                    <a:p>
                      <a:endParaRPr lang="en-US"/>
                    </a:p>
                  </a:txBody>
                  <a:tcPr/>
                </a:tc>
                <a:tc hMerge="1">
                  <a:txBody>
                    <a:bodyPr/>
                    <a:lstStyle/>
                    <a:p>
                      <a:endParaRPr lang="en-US"/>
                    </a:p>
                  </a:txBody>
                  <a:tcPr/>
                </a:tc>
                <a:tc hMerge="1">
                  <a:txBody>
                    <a:bodyPr/>
                    <a:lstStyle/>
                    <a:p>
                      <a:endParaRPr lang="en-US"/>
                    </a:p>
                  </a:txBody>
                  <a:tcPr/>
                </a:tc>
              </a:tr>
              <a:tr h="1508654">
                <a:tc gridSpan="3">
                  <a:txBody>
                    <a:bodyPr/>
                    <a:lstStyle/>
                    <a:p>
                      <a:pPr marL="0" marR="0">
                        <a:lnSpc>
                          <a:spcPct val="115000"/>
                        </a:lnSpc>
                        <a:spcBef>
                          <a:spcPts val="0"/>
                        </a:spcBef>
                        <a:spcAft>
                          <a:spcPts val="0"/>
                        </a:spcAft>
                      </a:pPr>
                      <a:r>
                        <a:rPr lang="en-US" sz="1200">
                          <a:effectLst/>
                        </a:rPr>
                        <a:t>mpd2pim.qvto</a:t>
                      </a:r>
                    </a:p>
                    <a:p>
                      <a:pPr marL="0" marR="0">
                        <a:lnSpc>
                          <a:spcPct val="115000"/>
                        </a:lnSpc>
                        <a:spcBef>
                          <a:spcPts val="0"/>
                        </a:spcBef>
                        <a:spcAft>
                          <a:spcPts val="0"/>
                        </a:spcAft>
                      </a:pPr>
                      <a:r>
                        <a:rPr lang="en-US" sz="1200">
                          <a:effectLst/>
                        </a:rPr>
                        <a:t>mpd2pimOasis.qvto</a:t>
                      </a:r>
                    </a:p>
                    <a:p>
                      <a:pPr marL="0" marR="0">
                        <a:lnSpc>
                          <a:spcPct val="115000"/>
                        </a:lnSpc>
                        <a:spcBef>
                          <a:spcPts val="0"/>
                        </a:spcBef>
                        <a:spcAft>
                          <a:spcPts val="0"/>
                        </a:spcAft>
                      </a:pPr>
                      <a:r>
                        <a:rPr lang="en-US" sz="1200">
                          <a:effectLst/>
                        </a:rPr>
                        <a:t>NIEMglobals.qvto</a:t>
                      </a:r>
                    </a:p>
                    <a:p>
                      <a:pPr marL="0" marR="0">
                        <a:lnSpc>
                          <a:spcPct val="115000"/>
                        </a:lnSpc>
                        <a:spcBef>
                          <a:spcPts val="0"/>
                        </a:spcBef>
                        <a:spcAft>
                          <a:spcPts val="0"/>
                        </a:spcAft>
                      </a:pPr>
                      <a:r>
                        <a:rPr lang="en-US" sz="1200">
                          <a:effectLst/>
                        </a:rPr>
                        <a:t>NIEMmpdartifact2model.qvto</a:t>
                      </a:r>
                    </a:p>
                    <a:p>
                      <a:pPr marL="0" marR="0">
                        <a:lnSpc>
                          <a:spcPct val="115000"/>
                        </a:lnSpc>
                        <a:spcBef>
                          <a:spcPts val="0"/>
                        </a:spcBef>
                        <a:spcAft>
                          <a:spcPts val="0"/>
                        </a:spcAft>
                      </a:pPr>
                      <a:r>
                        <a:rPr lang="en-US" sz="1200">
                          <a:effectLst/>
                        </a:rPr>
                        <a:t>NIEMmpdmodel2artifact.qvto</a:t>
                      </a:r>
                    </a:p>
                    <a:p>
                      <a:pPr marL="0" marR="0">
                        <a:lnSpc>
                          <a:spcPct val="115000"/>
                        </a:lnSpc>
                        <a:spcBef>
                          <a:spcPts val="0"/>
                        </a:spcBef>
                        <a:spcAft>
                          <a:spcPts val="0"/>
                        </a:spcAft>
                      </a:pPr>
                      <a:r>
                        <a:rPr lang="en-US" sz="1200">
                          <a:effectLst/>
                        </a:rPr>
                        <a:t>NIEMpim2psm.qvto</a:t>
                      </a:r>
                    </a:p>
                    <a:p>
                      <a:pPr marL="0" marR="0">
                        <a:lnSpc>
                          <a:spcPct val="115000"/>
                        </a:lnSpc>
                        <a:spcBef>
                          <a:spcPts val="0"/>
                        </a:spcBef>
                        <a:spcAft>
                          <a:spcPts val="0"/>
                        </a:spcAft>
                      </a:pPr>
                      <a:r>
                        <a:rPr lang="en-US" sz="1200">
                          <a:effectLst/>
                        </a:rPr>
                        <a:t>NIEMpim2Schematro.qvto</a:t>
                      </a:r>
                    </a:p>
                    <a:p>
                      <a:pPr marL="0" marR="0">
                        <a:lnSpc>
                          <a:spcPct val="115000"/>
                        </a:lnSpc>
                        <a:spcBef>
                          <a:spcPts val="0"/>
                        </a:spcBef>
                        <a:spcAft>
                          <a:spcPts val="0"/>
                        </a:spcAft>
                      </a:pPr>
                      <a:r>
                        <a:rPr lang="en-US" sz="1200">
                          <a:effectLst/>
                        </a:rPr>
                        <a:t>NIEMplatformBinding.qvto</a:t>
                      </a:r>
                    </a:p>
                    <a:p>
                      <a:pPr marL="0" marR="0">
                        <a:lnSpc>
                          <a:spcPct val="115000"/>
                        </a:lnSpc>
                        <a:spcBef>
                          <a:spcPts val="0"/>
                        </a:spcBef>
                        <a:spcAft>
                          <a:spcPts val="0"/>
                        </a:spcAft>
                      </a:pPr>
                      <a:r>
                        <a:rPr lang="en-US" sz="1200">
                          <a:effectLst/>
                        </a:rPr>
                        <a:t>NIEMpsm2xsd.qvto</a:t>
                      </a:r>
                    </a:p>
                    <a:p>
                      <a:pPr marL="0" marR="0">
                        <a:lnSpc>
                          <a:spcPct val="115000"/>
                        </a:lnSpc>
                        <a:spcBef>
                          <a:spcPts val="0"/>
                        </a:spcBef>
                        <a:spcAft>
                          <a:spcPts val="0"/>
                        </a:spcAft>
                      </a:pPr>
                      <a:r>
                        <a:rPr lang="en-US" sz="1200">
                          <a:effectLst/>
                        </a:rPr>
                        <a:t>NIEMpim2psm.qvto</a:t>
                      </a:r>
                    </a:p>
                    <a:p>
                      <a:pPr marL="0" marR="0">
                        <a:lnSpc>
                          <a:spcPct val="115000"/>
                        </a:lnSpc>
                        <a:spcBef>
                          <a:spcPts val="0"/>
                        </a:spcBef>
                        <a:spcAft>
                          <a:spcPts val="0"/>
                        </a:spcAft>
                      </a:pPr>
                      <a:r>
                        <a:rPr lang="en-US" sz="1200">
                          <a:effectLst/>
                        </a:rPr>
                        <a:t>pimSubsetReference.qvto</a:t>
                      </a:r>
                    </a:p>
                    <a:p>
                      <a:pPr marL="0" marR="0">
                        <a:lnSpc>
                          <a:spcPct val="115000"/>
                        </a:lnSpc>
                        <a:spcBef>
                          <a:spcPts val="0"/>
                        </a:spcBef>
                        <a:spcAft>
                          <a:spcPts val="0"/>
                        </a:spcAft>
                      </a:pPr>
                      <a:r>
                        <a:rPr lang="en-US" sz="1200">
                          <a:effectLst/>
                        </a:rPr>
                        <a:t>pimSubsetReferenceN20.qvto</a:t>
                      </a:r>
                      <a:endParaRPr lang="en-US" sz="1200">
                        <a:effectLst/>
                        <a:latin typeface="Calibri"/>
                        <a:ea typeface="Calibri"/>
                        <a:cs typeface="Times New Roman"/>
                      </a:endParaRPr>
                    </a:p>
                  </a:txBody>
                  <a:tcPr marL="44723" marR="44723" marT="0" marB="0"/>
                </a:tc>
                <a:tc hMerge="1">
                  <a:txBody>
                    <a:bodyPr/>
                    <a:lstStyle/>
                    <a:p>
                      <a:endParaRPr lang="en-US"/>
                    </a:p>
                  </a:txBody>
                  <a:tcPr/>
                </a:tc>
                <a:tc hMerge="1">
                  <a:txBody>
                    <a:bodyPr/>
                    <a:lstStyle/>
                    <a:p>
                      <a:endParaRPr lang="en-US"/>
                    </a:p>
                  </a:txBody>
                  <a:tcPr/>
                </a:tc>
                <a:tc>
                  <a:txBody>
                    <a:bodyPr/>
                    <a:lstStyle/>
                    <a:p>
                      <a:pPr marL="0" marR="0">
                        <a:lnSpc>
                          <a:spcPct val="115000"/>
                        </a:lnSpc>
                        <a:spcBef>
                          <a:spcPts val="0"/>
                        </a:spcBef>
                        <a:spcAft>
                          <a:spcPts val="0"/>
                        </a:spcAft>
                      </a:pPr>
                      <a:r>
                        <a:rPr lang="en-US" sz="1200">
                          <a:effectLst/>
                        </a:rPr>
                        <a:t>QVT supporting NIEM-UML-3 mappings</a:t>
                      </a:r>
                      <a:endParaRPr lang="en-US" sz="1200">
                        <a:effectLst/>
                        <a:latin typeface="Calibri"/>
                        <a:ea typeface="Calibri"/>
                        <a:cs typeface="Times New Roman"/>
                      </a:endParaRPr>
                    </a:p>
                  </a:txBody>
                  <a:tcPr marL="44723" marR="44723" marT="0" marB="0"/>
                </a:tc>
              </a:tr>
              <a:tr h="248306">
                <a:tc gridSpan="3">
                  <a:txBody>
                    <a:bodyPr/>
                    <a:lstStyle/>
                    <a:p>
                      <a:pPr marL="0" marR="0">
                        <a:lnSpc>
                          <a:spcPct val="115000"/>
                        </a:lnSpc>
                        <a:spcBef>
                          <a:spcPts val="0"/>
                        </a:spcBef>
                        <a:spcAft>
                          <a:spcPts val="0"/>
                        </a:spcAft>
                      </a:pPr>
                      <a:r>
                        <a:rPr lang="en-US" sz="1200">
                          <a:effectLst/>
                        </a:rPr>
                        <a:t>XmlPrimitiveTypes.mdzip</a:t>
                      </a:r>
                      <a:endParaRPr lang="en-US" sz="1200">
                        <a:effectLst/>
                        <a:latin typeface="Calibri"/>
                        <a:ea typeface="Calibri"/>
                        <a:cs typeface="Times New Roman"/>
                      </a:endParaRPr>
                    </a:p>
                  </a:txBody>
                  <a:tcPr marL="44723" marR="44723" marT="0" marB="0"/>
                </a:tc>
                <a:tc hMerge="1">
                  <a:txBody>
                    <a:bodyPr/>
                    <a:lstStyle/>
                    <a:p>
                      <a:endParaRPr lang="en-US"/>
                    </a:p>
                  </a:txBody>
                  <a:tcPr/>
                </a:tc>
                <a:tc hMerge="1">
                  <a:txBody>
                    <a:bodyPr/>
                    <a:lstStyle/>
                    <a:p>
                      <a:endParaRPr lang="en-US"/>
                    </a:p>
                  </a:txBody>
                  <a:tcPr/>
                </a:tc>
                <a:tc>
                  <a:txBody>
                    <a:bodyPr/>
                    <a:lstStyle/>
                    <a:p>
                      <a:pPr marL="0" marR="0">
                        <a:lnSpc>
                          <a:spcPct val="115000"/>
                        </a:lnSpc>
                        <a:spcBef>
                          <a:spcPts val="0"/>
                        </a:spcBef>
                        <a:spcAft>
                          <a:spcPts val="0"/>
                        </a:spcAft>
                      </a:pPr>
                      <a:r>
                        <a:rPr lang="en-US" sz="1200">
                          <a:effectLst/>
                        </a:rPr>
                        <a:t>XML types used by NIEM.</a:t>
                      </a:r>
                      <a:endParaRPr lang="en-US" sz="1200">
                        <a:effectLst/>
                        <a:latin typeface="Calibri"/>
                        <a:ea typeface="Calibri"/>
                        <a:cs typeface="Times New Roman"/>
                      </a:endParaRPr>
                    </a:p>
                  </a:txBody>
                  <a:tcPr marL="44723" marR="44723" marT="0" marB="0"/>
                </a:tc>
              </a:tr>
              <a:tr h="125721">
                <a:tc gridSpan="4">
                  <a:txBody>
                    <a:bodyPr/>
                    <a:lstStyle/>
                    <a:p>
                      <a:pPr marL="0" marR="0" algn="ctr">
                        <a:lnSpc>
                          <a:spcPct val="115000"/>
                        </a:lnSpc>
                        <a:spcBef>
                          <a:spcPts val="0"/>
                        </a:spcBef>
                        <a:spcAft>
                          <a:spcPts val="0"/>
                        </a:spcAft>
                      </a:pPr>
                      <a:r>
                        <a:rPr lang="en-US" sz="1200" u="sng" dirty="0">
                          <a:effectLst/>
                        </a:rPr>
                        <a:t>Under Models/NIEM UML Machine Readable Files/NIEM-Reference</a:t>
                      </a:r>
                      <a:endParaRPr lang="en-US" sz="1200" dirty="0">
                        <a:effectLst/>
                        <a:latin typeface="Calibri"/>
                        <a:ea typeface="Calibri"/>
                        <a:cs typeface="Times New Roman"/>
                      </a:endParaRPr>
                    </a:p>
                  </a:txBody>
                  <a:tcPr marL="44723" marR="44723" marT="0" marB="0"/>
                </a:tc>
                <a:tc hMerge="1">
                  <a:txBody>
                    <a:bodyPr/>
                    <a:lstStyle/>
                    <a:p>
                      <a:endParaRPr lang="en-US"/>
                    </a:p>
                  </a:txBody>
                  <a:tcPr/>
                </a:tc>
                <a:tc hMerge="1">
                  <a:txBody>
                    <a:bodyPr/>
                    <a:lstStyle/>
                    <a:p>
                      <a:endParaRPr lang="en-US"/>
                    </a:p>
                  </a:txBody>
                  <a:tcPr/>
                </a:tc>
                <a:tc hMerge="1">
                  <a:txBody>
                    <a:bodyPr/>
                    <a:lstStyle/>
                    <a:p>
                      <a:endParaRPr lang="en-US"/>
                    </a:p>
                  </a:txBody>
                  <a:tcPr/>
                </a:tc>
              </a:tr>
              <a:tr h="125721">
                <a:tc gridSpan="2">
                  <a:txBody>
                    <a:bodyPr/>
                    <a:lstStyle/>
                    <a:p>
                      <a:pPr marL="0" marR="0">
                        <a:lnSpc>
                          <a:spcPct val="115000"/>
                        </a:lnSpc>
                        <a:spcBef>
                          <a:spcPts val="0"/>
                        </a:spcBef>
                        <a:spcAft>
                          <a:spcPts val="0"/>
                        </a:spcAft>
                      </a:pPr>
                      <a:r>
                        <a:rPr lang="en-US" sz="1200">
                          <a:effectLst/>
                        </a:rPr>
                        <a:t>NIEM-Reference*.mdzip</a:t>
                      </a:r>
                      <a:endParaRPr lang="en-US" sz="1200">
                        <a:effectLst/>
                        <a:latin typeface="Calibri"/>
                        <a:ea typeface="Calibri"/>
                        <a:cs typeface="Times New Roman"/>
                      </a:endParaRPr>
                    </a:p>
                  </a:txBody>
                  <a:tcPr marL="44723" marR="44723" marT="0" marB="0"/>
                </a:tc>
                <a:tc hMerge="1">
                  <a:txBody>
                    <a:bodyPr/>
                    <a:lstStyle/>
                    <a:p>
                      <a:endParaRPr lang="en-US"/>
                    </a:p>
                  </a:txBody>
                  <a:tcPr/>
                </a:tc>
                <a:tc gridSpan="2">
                  <a:txBody>
                    <a:bodyPr/>
                    <a:lstStyle/>
                    <a:p>
                      <a:pPr marL="0" marR="0">
                        <a:lnSpc>
                          <a:spcPct val="115000"/>
                        </a:lnSpc>
                        <a:spcBef>
                          <a:spcPts val="0"/>
                        </a:spcBef>
                        <a:spcAft>
                          <a:spcPts val="0"/>
                        </a:spcAft>
                      </a:pPr>
                      <a:r>
                        <a:rPr lang="en-US" sz="1200">
                          <a:effectLst/>
                        </a:rPr>
                        <a:t>49 NIEM-3 Reference schema converted to NIEM-UML-3</a:t>
                      </a:r>
                      <a:endParaRPr lang="en-US" sz="1200">
                        <a:effectLst/>
                        <a:latin typeface="Calibri"/>
                        <a:ea typeface="Calibri"/>
                        <a:cs typeface="Times New Roman"/>
                      </a:endParaRPr>
                    </a:p>
                  </a:txBody>
                  <a:tcPr marL="44723" marR="44723" marT="0" marB="0"/>
                </a:tc>
                <a:tc hMerge="1">
                  <a:txBody>
                    <a:bodyPr/>
                    <a:lstStyle/>
                    <a:p>
                      <a:endParaRPr lang="en-US"/>
                    </a:p>
                  </a:txBody>
                  <a:tcPr/>
                </a:tc>
              </a:tr>
              <a:tr h="125721">
                <a:tc gridSpan="4">
                  <a:txBody>
                    <a:bodyPr/>
                    <a:lstStyle/>
                    <a:p>
                      <a:pPr marL="0" marR="0" algn="ctr">
                        <a:lnSpc>
                          <a:spcPct val="115000"/>
                        </a:lnSpc>
                        <a:spcBef>
                          <a:spcPts val="0"/>
                        </a:spcBef>
                        <a:spcAft>
                          <a:spcPts val="0"/>
                        </a:spcAft>
                      </a:pPr>
                      <a:r>
                        <a:rPr lang="en-US" sz="1200" u="sng">
                          <a:effectLst/>
                        </a:rPr>
                        <a:t>Under Models/NIEM UML Machine Readable Files/Nonnormative</a:t>
                      </a:r>
                      <a:endParaRPr lang="en-US" sz="1200">
                        <a:effectLst/>
                        <a:latin typeface="Calibri"/>
                        <a:ea typeface="Calibri"/>
                        <a:cs typeface="Times New Roman"/>
                      </a:endParaRPr>
                    </a:p>
                  </a:txBody>
                  <a:tcPr marL="44723" marR="44723" marT="0" marB="0"/>
                </a:tc>
                <a:tc hMerge="1">
                  <a:txBody>
                    <a:bodyPr/>
                    <a:lstStyle/>
                    <a:p>
                      <a:endParaRPr lang="en-US"/>
                    </a:p>
                  </a:txBody>
                  <a:tcPr/>
                </a:tc>
                <a:tc hMerge="1">
                  <a:txBody>
                    <a:bodyPr/>
                    <a:lstStyle/>
                    <a:p>
                      <a:endParaRPr lang="en-US"/>
                    </a:p>
                  </a:txBody>
                  <a:tcPr/>
                </a:tc>
                <a:tc hMerge="1">
                  <a:txBody>
                    <a:bodyPr/>
                    <a:lstStyle/>
                    <a:p>
                      <a:endParaRPr lang="en-US"/>
                    </a:p>
                  </a:txBody>
                  <a:tcPr/>
                </a:tc>
              </a:tr>
              <a:tr h="251442">
                <a:tc gridSpan="2">
                  <a:txBody>
                    <a:bodyPr/>
                    <a:lstStyle/>
                    <a:p>
                      <a:pPr marL="0" marR="0">
                        <a:lnSpc>
                          <a:spcPct val="115000"/>
                        </a:lnSpc>
                        <a:spcBef>
                          <a:spcPts val="0"/>
                        </a:spcBef>
                        <a:spcAft>
                          <a:spcPts val="0"/>
                        </a:spcAft>
                      </a:pPr>
                      <a:r>
                        <a:rPr lang="en-US" sz="1200">
                          <a:effectLst/>
                        </a:rPr>
                        <a:t>*.ecore</a:t>
                      </a:r>
                      <a:endParaRPr lang="en-US" sz="1200">
                        <a:effectLst/>
                        <a:latin typeface="Calibri"/>
                        <a:ea typeface="Calibri"/>
                        <a:cs typeface="Times New Roman"/>
                      </a:endParaRPr>
                    </a:p>
                  </a:txBody>
                  <a:tcPr marL="44723" marR="44723" marT="0" marB="0"/>
                </a:tc>
                <a:tc hMerge="1">
                  <a:txBody>
                    <a:bodyPr/>
                    <a:lstStyle/>
                    <a:p>
                      <a:endParaRPr lang="en-US"/>
                    </a:p>
                  </a:txBody>
                  <a:tcPr/>
                </a:tc>
                <a:tc gridSpan="2">
                  <a:txBody>
                    <a:bodyPr/>
                    <a:lstStyle/>
                    <a:p>
                      <a:pPr marL="0" marR="0">
                        <a:lnSpc>
                          <a:spcPct val="115000"/>
                        </a:lnSpc>
                        <a:spcBef>
                          <a:spcPts val="0"/>
                        </a:spcBef>
                        <a:spcAft>
                          <a:spcPts val="0"/>
                        </a:spcAft>
                      </a:pPr>
                      <a:r>
                        <a:rPr lang="en-US" sz="1200" dirty="0" smtClean="0">
                          <a:effectLst/>
                        </a:rPr>
                        <a:t>Meta </a:t>
                      </a:r>
                      <a:r>
                        <a:rPr lang="en-US" sz="1200" dirty="0">
                          <a:effectLst/>
                        </a:rPr>
                        <a:t>models in “Eclipse </a:t>
                      </a:r>
                      <a:r>
                        <a:rPr lang="en-US" sz="1200" dirty="0" err="1">
                          <a:effectLst/>
                        </a:rPr>
                        <a:t>ecore</a:t>
                      </a:r>
                      <a:r>
                        <a:rPr lang="en-US" sz="1200" dirty="0">
                          <a:effectLst/>
                        </a:rPr>
                        <a:t> format required to support transformations</a:t>
                      </a:r>
                      <a:endParaRPr lang="en-US" sz="1200" dirty="0">
                        <a:effectLst/>
                        <a:latin typeface="Calibri"/>
                        <a:ea typeface="Calibri"/>
                        <a:cs typeface="Times New Roman"/>
                      </a:endParaRPr>
                    </a:p>
                  </a:txBody>
                  <a:tcPr marL="44723" marR="44723" marT="0" marB="0"/>
                </a:tc>
                <a:tc hMerge="1">
                  <a:txBody>
                    <a:bodyPr/>
                    <a:lstStyle/>
                    <a:p>
                      <a:endParaRPr lang="en-US"/>
                    </a:p>
                  </a:txBody>
                  <a:tcPr/>
                </a:tc>
              </a:tr>
              <a:tr h="125721">
                <a:tc gridSpan="4">
                  <a:txBody>
                    <a:bodyPr/>
                    <a:lstStyle/>
                    <a:p>
                      <a:pPr marL="0" marR="0" algn="ctr">
                        <a:lnSpc>
                          <a:spcPct val="115000"/>
                        </a:lnSpc>
                        <a:spcBef>
                          <a:spcPts val="0"/>
                        </a:spcBef>
                        <a:spcAft>
                          <a:spcPts val="0"/>
                        </a:spcAft>
                      </a:pPr>
                      <a:r>
                        <a:rPr lang="en-US" sz="1200">
                          <a:effectLst/>
                        </a:rPr>
                        <a:t> </a:t>
                      </a:r>
                      <a:endParaRPr lang="en-US" sz="1200">
                        <a:effectLst/>
                        <a:latin typeface="Calibri"/>
                        <a:ea typeface="Calibri"/>
                        <a:cs typeface="Times New Roman"/>
                      </a:endParaRPr>
                    </a:p>
                  </a:txBody>
                  <a:tcPr marL="44723" marR="44723" marT="0" marB="0"/>
                </a:tc>
                <a:tc hMerge="1">
                  <a:txBody>
                    <a:bodyPr/>
                    <a:lstStyle/>
                    <a:p>
                      <a:endParaRPr lang="en-US"/>
                    </a:p>
                  </a:txBody>
                  <a:tcPr/>
                </a:tc>
                <a:tc hMerge="1">
                  <a:txBody>
                    <a:bodyPr/>
                    <a:lstStyle/>
                    <a:p>
                      <a:endParaRPr lang="en-US"/>
                    </a:p>
                  </a:txBody>
                  <a:tcPr/>
                </a:tc>
                <a:tc hMerge="1">
                  <a:txBody>
                    <a:bodyPr/>
                    <a:lstStyle/>
                    <a:p>
                      <a:endParaRPr lang="en-US"/>
                    </a:p>
                  </a:txBody>
                  <a:tcPr/>
                </a:tc>
              </a:tr>
              <a:tr h="125721">
                <a:tc gridSpan="4">
                  <a:txBody>
                    <a:bodyPr/>
                    <a:lstStyle/>
                    <a:p>
                      <a:pPr marL="0" marR="0" algn="ctr">
                        <a:lnSpc>
                          <a:spcPct val="115000"/>
                        </a:lnSpc>
                        <a:spcBef>
                          <a:spcPts val="0"/>
                        </a:spcBef>
                        <a:spcAft>
                          <a:spcPts val="0"/>
                        </a:spcAft>
                      </a:pPr>
                      <a:r>
                        <a:rPr lang="en-US" sz="1200" u="sng">
                          <a:effectLst/>
                        </a:rPr>
                        <a:t>Under Models/Examples</a:t>
                      </a:r>
                      <a:endParaRPr lang="en-US" sz="1200">
                        <a:effectLst/>
                        <a:latin typeface="Calibri"/>
                        <a:ea typeface="Calibri"/>
                        <a:cs typeface="Times New Roman"/>
                      </a:endParaRPr>
                    </a:p>
                  </a:txBody>
                  <a:tcPr marL="44723" marR="44723" marT="0" marB="0"/>
                </a:tc>
                <a:tc hMerge="1">
                  <a:txBody>
                    <a:bodyPr/>
                    <a:lstStyle/>
                    <a:p>
                      <a:endParaRPr lang="en-US"/>
                    </a:p>
                  </a:txBody>
                  <a:tcPr/>
                </a:tc>
                <a:tc hMerge="1">
                  <a:txBody>
                    <a:bodyPr/>
                    <a:lstStyle/>
                    <a:p>
                      <a:endParaRPr lang="en-US"/>
                    </a:p>
                  </a:txBody>
                  <a:tcPr/>
                </a:tc>
                <a:tc hMerge="1">
                  <a:txBody>
                    <a:bodyPr/>
                    <a:lstStyle/>
                    <a:p>
                      <a:endParaRPr lang="en-US"/>
                    </a:p>
                  </a:txBody>
                  <a:tcPr/>
                </a:tc>
              </a:tr>
              <a:tr h="377164">
                <a:tc>
                  <a:txBody>
                    <a:bodyPr/>
                    <a:lstStyle/>
                    <a:p>
                      <a:pPr marL="0" marR="0">
                        <a:lnSpc>
                          <a:spcPct val="115000"/>
                        </a:lnSpc>
                        <a:spcBef>
                          <a:spcPts val="0"/>
                        </a:spcBef>
                        <a:spcAft>
                          <a:spcPts val="0"/>
                        </a:spcAft>
                      </a:pPr>
                      <a:r>
                        <a:rPr lang="en-US" sz="1200" dirty="0">
                          <a:effectLst/>
                        </a:rPr>
                        <a:t>*.</a:t>
                      </a:r>
                      <a:r>
                        <a:rPr lang="en-US" sz="1200" dirty="0" err="1">
                          <a:effectLst/>
                        </a:rPr>
                        <a:t>mpd</a:t>
                      </a:r>
                      <a:endParaRPr lang="en-US" sz="1200" dirty="0">
                        <a:effectLst/>
                        <a:latin typeface="Calibri"/>
                        <a:ea typeface="Calibri"/>
                        <a:cs typeface="Times New Roman"/>
                      </a:endParaRPr>
                    </a:p>
                  </a:txBody>
                  <a:tcPr marL="44723" marR="44723" marT="0" marB="0"/>
                </a:tc>
                <a:tc gridSpan="3">
                  <a:txBody>
                    <a:bodyPr/>
                    <a:lstStyle/>
                    <a:p>
                      <a:pPr marL="0" marR="0">
                        <a:lnSpc>
                          <a:spcPct val="115000"/>
                        </a:lnSpc>
                        <a:spcBef>
                          <a:spcPts val="0"/>
                        </a:spcBef>
                        <a:spcAft>
                          <a:spcPts val="0"/>
                        </a:spcAft>
                      </a:pPr>
                      <a:r>
                        <a:rPr lang="en-US" sz="1200" dirty="0">
                          <a:effectLst/>
                        </a:rPr>
                        <a:t>11 Legacy NIEM-2 models transformed to NIEM-3 to serve as examples and test cases. Note that, to the best of our knowledge, these are the first examples of NIEM-3 IEPDs.</a:t>
                      </a:r>
                      <a:endParaRPr lang="en-US" sz="1200" dirty="0">
                        <a:effectLst/>
                        <a:latin typeface="Calibri"/>
                        <a:ea typeface="Calibri"/>
                        <a:cs typeface="Times New Roman"/>
                      </a:endParaRPr>
                    </a:p>
                  </a:txBody>
                  <a:tcPr marL="44723" marR="44723" marT="0" marB="0"/>
                </a:tc>
                <a:tc hMerge="1">
                  <a:txBody>
                    <a:bodyPr/>
                    <a:lstStyle/>
                    <a:p>
                      <a:pPr marL="0" marR="0">
                        <a:lnSpc>
                          <a:spcPct val="115000"/>
                        </a:lnSpc>
                        <a:spcBef>
                          <a:spcPts val="0"/>
                        </a:spcBef>
                        <a:spcAft>
                          <a:spcPts val="0"/>
                        </a:spcAft>
                      </a:pPr>
                      <a:endParaRPr lang="en-US" sz="1200" dirty="0">
                        <a:effectLst/>
                        <a:latin typeface="Calibri"/>
                        <a:ea typeface="Calibri"/>
                        <a:cs typeface="Times New Roman"/>
                      </a:endParaRPr>
                    </a:p>
                  </a:txBody>
                  <a:tcPr marL="44723" marR="44723" marT="0" marB="0"/>
                </a:tc>
                <a:tc hMerge="1">
                  <a:txBody>
                    <a:bodyPr/>
                    <a:lstStyle/>
                    <a:p>
                      <a:endParaRPr lang="en-US"/>
                    </a:p>
                  </a:txBody>
                  <a:tcPr/>
                </a:tc>
              </a:tr>
            </a:tbl>
          </a:graphicData>
        </a:graphic>
      </p:graphicFrame>
    </p:spTree>
    <p:extLst>
      <p:ext uri="{BB962C8B-B14F-4D97-AF65-F5344CB8AC3E}">
        <p14:creationId xmlns:p14="http://schemas.microsoft.com/office/powerpoint/2010/main" val="3705923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Where are the changes?</a:t>
            </a:r>
            <a:endParaRPr lang="en-US" dirty="0"/>
          </a:p>
        </p:txBody>
      </p:sp>
      <p:sp>
        <p:nvSpPr>
          <p:cNvPr id="5" name="Rectangle 4"/>
          <p:cNvSpPr/>
          <p:nvPr/>
        </p:nvSpPr>
        <p:spPr>
          <a:xfrm>
            <a:off x="1099929" y="2160104"/>
            <a:ext cx="3578087" cy="569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NIEM-UML PIM</a:t>
            </a:r>
            <a:endParaRPr lang="en-US" dirty="0"/>
          </a:p>
        </p:txBody>
      </p:sp>
      <p:sp>
        <p:nvSpPr>
          <p:cNvPr id="6" name="Rectangle 5"/>
          <p:cNvSpPr/>
          <p:nvPr/>
        </p:nvSpPr>
        <p:spPr>
          <a:xfrm>
            <a:off x="1099922" y="3617845"/>
            <a:ext cx="3578087" cy="569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NIEM-UML PSM</a:t>
            </a:r>
            <a:endParaRPr lang="en-US" dirty="0"/>
          </a:p>
        </p:txBody>
      </p:sp>
      <p:sp>
        <p:nvSpPr>
          <p:cNvPr id="7" name="Rectangle 6"/>
          <p:cNvSpPr/>
          <p:nvPr/>
        </p:nvSpPr>
        <p:spPr>
          <a:xfrm>
            <a:off x="1099925" y="4353343"/>
            <a:ext cx="3578087" cy="569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NIEM-UML QVT Mappings</a:t>
            </a:r>
            <a:endParaRPr lang="en-US" dirty="0"/>
          </a:p>
        </p:txBody>
      </p:sp>
      <p:sp>
        <p:nvSpPr>
          <p:cNvPr id="8" name="Rectangle 7"/>
          <p:cNvSpPr/>
          <p:nvPr/>
        </p:nvSpPr>
        <p:spPr>
          <a:xfrm>
            <a:off x="1099924" y="5075587"/>
            <a:ext cx="3578087" cy="569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NIEM-UML Reference Models</a:t>
            </a:r>
            <a:endParaRPr lang="en-US" dirty="0"/>
          </a:p>
        </p:txBody>
      </p:sp>
      <p:sp>
        <p:nvSpPr>
          <p:cNvPr id="9" name="Isosceles Triangle 8"/>
          <p:cNvSpPr/>
          <p:nvPr/>
        </p:nvSpPr>
        <p:spPr>
          <a:xfrm>
            <a:off x="5393634" y="2160104"/>
            <a:ext cx="2981739" cy="3485327"/>
          </a:xfrm>
          <a:prstGeom prst="triangle">
            <a:avLst/>
          </a:prstGeom>
          <a:gradFill flip="none" rotWithShape="1">
            <a:gsLst>
              <a:gs pos="0">
                <a:srgbClr val="000082"/>
              </a:gs>
              <a:gs pos="30000">
                <a:srgbClr val="66008F"/>
              </a:gs>
              <a:gs pos="64999">
                <a:srgbClr val="BA0066"/>
              </a:gs>
              <a:gs pos="89999">
                <a:srgbClr val="FF0000"/>
              </a:gs>
              <a:gs pos="100000">
                <a:srgbClr val="FF8200"/>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Changes</a:t>
            </a:r>
            <a:endParaRPr lang="en-US" sz="2800" dirty="0"/>
          </a:p>
        </p:txBody>
      </p:sp>
      <p:sp>
        <p:nvSpPr>
          <p:cNvPr id="10" name="Rectangle 9"/>
          <p:cNvSpPr/>
          <p:nvPr/>
        </p:nvSpPr>
        <p:spPr>
          <a:xfrm>
            <a:off x="1099923" y="2902227"/>
            <a:ext cx="3578087" cy="569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NIEM-UML MPD</a:t>
            </a:r>
            <a:endParaRPr lang="en-US" dirty="0"/>
          </a:p>
        </p:txBody>
      </p:sp>
    </p:spTree>
    <p:extLst>
      <p:ext uri="{BB962C8B-B14F-4D97-AF65-F5344CB8AC3E}">
        <p14:creationId xmlns:p14="http://schemas.microsoft.com/office/powerpoint/2010/main" val="4120737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Unified </a:t>
            </a:r>
            <a:r>
              <a:rPr lang="en-US" dirty="0"/>
              <a:t>Reference &amp; Content</a:t>
            </a:r>
          </a:p>
        </p:txBody>
      </p:sp>
      <p:sp>
        <p:nvSpPr>
          <p:cNvPr id="5" name="Content Placeholder 4"/>
          <p:cNvSpPr>
            <a:spLocks noGrp="1"/>
          </p:cNvSpPr>
          <p:nvPr>
            <p:ph idx="1"/>
          </p:nvPr>
        </p:nvSpPr>
        <p:spPr/>
        <p:txBody>
          <a:bodyPr>
            <a:normAutofit fontScale="92500" lnSpcReduction="20000"/>
          </a:bodyPr>
          <a:lstStyle/>
          <a:p>
            <a:r>
              <a:rPr lang="en-US" dirty="0" smtClean="0"/>
              <a:t>NIEM-2</a:t>
            </a:r>
          </a:p>
          <a:p>
            <a:pPr lvl="1"/>
            <a:r>
              <a:rPr lang="en-US" dirty="0" smtClean="0"/>
              <a:t>UML “</a:t>
            </a:r>
            <a:r>
              <a:rPr lang="en-US" dirty="0" err="1" smtClean="0"/>
              <a:t>AggregationKind</a:t>
            </a:r>
            <a:r>
              <a:rPr lang="en-US" dirty="0" smtClean="0"/>
              <a:t>” (The symbol at the end of an association) corresponded with the “content” Vs. “Reference” distinction in NIEM-2</a:t>
            </a:r>
          </a:p>
          <a:p>
            <a:r>
              <a:rPr lang="en-US" dirty="0" smtClean="0"/>
              <a:t>NIEM-3 </a:t>
            </a:r>
          </a:p>
          <a:p>
            <a:pPr lvl="1"/>
            <a:r>
              <a:rPr lang="en-US" dirty="0" smtClean="0"/>
              <a:t>No longer makes this distinction in the schema and uses “</a:t>
            </a:r>
            <a:r>
              <a:rPr lang="en-US" dirty="0" err="1" smtClean="0"/>
              <a:t>structures:ref</a:t>
            </a:r>
            <a:r>
              <a:rPr lang="en-US" dirty="0" smtClean="0"/>
              <a:t>” for reference, an instance level distinction. Schematron may be used for constraints.</a:t>
            </a:r>
          </a:p>
          <a:p>
            <a:pPr lvl="1"/>
            <a:r>
              <a:rPr lang="en-US" dirty="0" smtClean="0"/>
              <a:t>Since both UML and NIEM modelers are used to specifying aggregation, some support should be provided</a:t>
            </a:r>
          </a:p>
          <a:p>
            <a:r>
              <a:rPr lang="en-US" dirty="0" smtClean="0"/>
              <a:t>NIEM-UML-3</a:t>
            </a:r>
          </a:p>
          <a:p>
            <a:pPr lvl="1"/>
            <a:r>
              <a:rPr lang="en-US" dirty="0" smtClean="0"/>
              <a:t>There are three options presented for NIEM-UML-3. For Alpha-1 UML aggregation will have no impact, it is a comment (note that in UML, aggregation kind always has some value).</a:t>
            </a:r>
          </a:p>
          <a:p>
            <a:pPr lvl="1"/>
            <a:r>
              <a:rPr lang="en-US" dirty="0" smtClean="0"/>
              <a:t>We expect this to be a discussion point</a:t>
            </a:r>
            <a:endParaRPr lang="en-US" dirty="0"/>
          </a:p>
        </p:txBody>
      </p:sp>
    </p:spTree>
    <p:extLst>
      <p:ext uri="{BB962C8B-B14F-4D97-AF65-F5344CB8AC3E}">
        <p14:creationId xmlns:p14="http://schemas.microsoft.com/office/powerpoint/2010/main" val="3117796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66439" y="1962298"/>
            <a:ext cx="7576457" cy="4529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These all mean the same thing</a:t>
            </a:r>
            <a:endParaRPr lang="en-US" dirty="0"/>
          </a:p>
        </p:txBody>
      </p:sp>
      <p:sp>
        <p:nvSpPr>
          <p:cNvPr id="4" name="Title 3"/>
          <p:cNvSpPr>
            <a:spLocks noGrp="1"/>
          </p:cNvSpPr>
          <p:nvPr>
            <p:ph type="title"/>
          </p:nvPr>
        </p:nvSpPr>
        <p:spPr/>
        <p:txBody>
          <a:bodyPr>
            <a:normAutofit fontScale="90000"/>
          </a:bodyPr>
          <a:lstStyle/>
          <a:p>
            <a:r>
              <a:rPr lang="en-US" dirty="0" smtClean="0"/>
              <a:t>Reference/Content Example (Alpha 1.1 Option)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582" y="2544684"/>
            <a:ext cx="6856413" cy="93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581" y="5246254"/>
            <a:ext cx="6856413" cy="93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582" y="3907304"/>
            <a:ext cx="6856413" cy="93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6337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b="1" dirty="0"/>
              <a:t>NIEM-3 Augmentations</a:t>
            </a:r>
          </a:p>
        </p:txBody>
      </p:sp>
      <p:sp>
        <p:nvSpPr>
          <p:cNvPr id="5" name="Content Placeholder 4"/>
          <p:cNvSpPr>
            <a:spLocks noGrp="1"/>
          </p:cNvSpPr>
          <p:nvPr>
            <p:ph idx="1"/>
          </p:nvPr>
        </p:nvSpPr>
        <p:spPr/>
        <p:txBody>
          <a:bodyPr>
            <a:normAutofit/>
          </a:bodyPr>
          <a:lstStyle/>
          <a:p>
            <a:r>
              <a:rPr lang="en-US" dirty="0" smtClean="0"/>
              <a:t>NIEM-2</a:t>
            </a:r>
          </a:p>
          <a:p>
            <a:pPr lvl="1"/>
            <a:r>
              <a:rPr lang="en-US" dirty="0" smtClean="0"/>
              <a:t>Augmentations augment a class by use of an property in a subclass</a:t>
            </a:r>
          </a:p>
          <a:p>
            <a:r>
              <a:rPr lang="en-US" dirty="0" smtClean="0"/>
              <a:t>NIEM-3 </a:t>
            </a:r>
          </a:p>
          <a:p>
            <a:pPr lvl="1"/>
            <a:r>
              <a:rPr lang="en-US" dirty="0" smtClean="0"/>
              <a:t>No subclass is required, augmentations augment a class by use of a substitution group head</a:t>
            </a:r>
          </a:p>
          <a:p>
            <a:r>
              <a:rPr lang="en-US" dirty="0" smtClean="0"/>
              <a:t>NIEM-UML-3</a:t>
            </a:r>
          </a:p>
          <a:p>
            <a:pPr lvl="1"/>
            <a:r>
              <a:rPr lang="en-US" dirty="0" smtClean="0"/>
              <a:t>There is one option presented for the PIM</a:t>
            </a:r>
            <a:endParaRPr lang="en-US" dirty="0"/>
          </a:p>
        </p:txBody>
      </p:sp>
    </p:spTree>
    <p:extLst>
      <p:ext uri="{BB962C8B-B14F-4D97-AF65-F5344CB8AC3E}">
        <p14:creationId xmlns:p14="http://schemas.microsoft.com/office/powerpoint/2010/main" val="1782883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NIEM-3 Augmentation Rules</a:t>
            </a:r>
            <a:endParaRPr lang="en-US" dirty="0"/>
          </a:p>
        </p:txBody>
      </p:sp>
      <p:sp>
        <p:nvSpPr>
          <p:cNvPr id="3" name="Content Placeholder 2"/>
          <p:cNvSpPr>
            <a:spLocks noGrp="1"/>
          </p:cNvSpPr>
          <p:nvPr>
            <p:ph idx="1"/>
          </p:nvPr>
        </p:nvSpPr>
        <p:spPr/>
        <p:txBody>
          <a:bodyPr>
            <a:normAutofit fontScale="62500" lnSpcReduction="20000"/>
          </a:bodyPr>
          <a:lstStyle/>
          <a:p>
            <a:pPr lvl="0"/>
            <a:r>
              <a:rPr lang="en-US" dirty="0"/>
              <a:t>A type marked as &lt;&lt;</a:t>
            </a:r>
            <a:r>
              <a:rPr lang="en-US" dirty="0" err="1"/>
              <a:t>AugmetnationType</a:t>
            </a:r>
            <a:r>
              <a:rPr lang="en-US" dirty="0"/>
              <a:t>&gt;&gt; would implicitly be able to augment any &lt;&lt;</a:t>
            </a:r>
            <a:r>
              <a:rPr lang="en-US" dirty="0" err="1"/>
              <a:t>ObjectType</a:t>
            </a:r>
            <a:r>
              <a:rPr lang="en-US" dirty="0"/>
              <a:t>&gt;&gt; or &lt;&lt;</a:t>
            </a:r>
            <a:r>
              <a:rPr lang="en-US" dirty="0" err="1"/>
              <a:t>AssociationType</a:t>
            </a:r>
            <a:r>
              <a:rPr lang="en-US" dirty="0"/>
              <a:t>&gt;&gt;.</a:t>
            </a:r>
          </a:p>
          <a:p>
            <a:pPr lvl="0"/>
            <a:r>
              <a:rPr lang="en-US" dirty="0"/>
              <a:t>The set of classes an &lt;&lt;</a:t>
            </a:r>
            <a:r>
              <a:rPr lang="en-US" dirty="0" err="1"/>
              <a:t>AugmentationType</a:t>
            </a:r>
            <a:r>
              <a:rPr lang="en-US" dirty="0"/>
              <a:t>&gt;&gt; may augment (the substitution head) may be specified using &lt;&lt;Augments&gt;&gt;, which would map to the definition of the substitution group. If no &lt;&lt;Augments&gt;&gt; is specified, the global augmentation group head would be used.</a:t>
            </a:r>
          </a:p>
          <a:p>
            <a:pPr lvl="0"/>
            <a:r>
              <a:rPr lang="en-US" dirty="0"/>
              <a:t>Inheriting an &lt;&lt;</a:t>
            </a:r>
            <a:r>
              <a:rPr lang="en-US" dirty="0" err="1"/>
              <a:t>AugmentationType</a:t>
            </a:r>
            <a:r>
              <a:rPr lang="en-US" dirty="0"/>
              <a:t>&gt; will have the effect of generating a Schematron constraint that exactly one instance of the augmentation will augment each instance of the inheriting class.</a:t>
            </a:r>
          </a:p>
          <a:p>
            <a:pPr lvl="0"/>
            <a:r>
              <a:rPr lang="en-US" dirty="0"/>
              <a:t>An &lt;&lt;</a:t>
            </a:r>
            <a:r>
              <a:rPr lang="en-US" dirty="0" err="1"/>
              <a:t>AugmentationType</a:t>
            </a:r>
            <a:r>
              <a:rPr lang="en-US" dirty="0"/>
              <a:t>&gt;&gt; may also be marked as a &lt;&lt;</a:t>
            </a:r>
            <a:r>
              <a:rPr lang="en-US" dirty="0" err="1"/>
              <a:t>PropertyHolder</a:t>
            </a:r>
            <a:r>
              <a:rPr lang="en-US" dirty="0"/>
              <a:t>&gt;&gt;.  This would have the effect of defining each of the contained properties as being individually substitutable for the subject substitution group head.</a:t>
            </a:r>
          </a:p>
          <a:p>
            <a:pPr lvl="0"/>
            <a:r>
              <a:rPr lang="en-US" dirty="0"/>
              <a:t>All object and association types defined in UML will generate an augmentation point (A PSM option could be added to suppress this, but always producing it is in keeping with the recommendation).</a:t>
            </a:r>
          </a:p>
          <a:p>
            <a:pPr lvl="0"/>
            <a:r>
              <a:rPr lang="en-US" dirty="0"/>
              <a:t>Each augmentation would also generate a single property referencing the augmentation, these properties would be hidden from the PIM and use the standard naming convention.  If additional reference properties are allowed (</a:t>
            </a:r>
            <a:r>
              <a:rPr lang="en-US" b="1" dirty="0"/>
              <a:t>Pending resolution of recommended NDR rule #15</a:t>
            </a:r>
            <a:r>
              <a:rPr lang="en-US" dirty="0"/>
              <a:t>), each such property will be included in a single &lt;&lt;</a:t>
            </a:r>
            <a:r>
              <a:rPr lang="en-US" dirty="0" err="1"/>
              <a:t>PropertyHolder</a:t>
            </a:r>
            <a:r>
              <a:rPr lang="en-US" dirty="0"/>
              <a:t>&gt;&gt; for the namespace</a:t>
            </a:r>
            <a:r>
              <a:rPr lang="en-US" dirty="0" smtClean="0"/>
              <a:t>. Note we suggest that only one property be allowed per augmentation and that </a:t>
            </a:r>
            <a:r>
              <a:rPr lang="en-US" smtClean="0"/>
              <a:t>it must use </a:t>
            </a:r>
            <a:r>
              <a:rPr lang="en-US" dirty="0" smtClean="0"/>
              <a:t>the naming convention.</a:t>
            </a:r>
            <a:endParaRPr lang="en-US" dirty="0"/>
          </a:p>
          <a:p>
            <a:endParaRPr lang="en-US" dirty="0"/>
          </a:p>
        </p:txBody>
      </p:sp>
    </p:spTree>
    <p:extLst>
      <p:ext uri="{BB962C8B-B14F-4D97-AF65-F5344CB8AC3E}">
        <p14:creationId xmlns:p14="http://schemas.microsoft.com/office/powerpoint/2010/main" val="3939835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1 - Unrestricted</a:t>
            </a:r>
            <a:endParaRPr lang="en-US" dirty="0"/>
          </a:p>
        </p:txBody>
      </p:sp>
      <p:sp>
        <p:nvSpPr>
          <p:cNvPr id="5" name="Rectangle 4"/>
          <p:cNvSpPr/>
          <p:nvPr/>
        </p:nvSpPr>
        <p:spPr>
          <a:xfrm>
            <a:off x="624113" y="2382271"/>
            <a:ext cx="7576457" cy="2560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Unrestricted Augmentation, may augment anything</a:t>
            </a:r>
            <a:endParaRPr lang="en-US" dirty="0"/>
          </a:p>
        </p:txBody>
      </p:sp>
      <p:pic>
        <p:nvPicPr>
          <p:cNvPr id="6" name="Picture 5"/>
          <p:cNvPicPr/>
          <p:nvPr/>
        </p:nvPicPr>
        <p:blipFill>
          <a:blip r:embed="rId2">
            <a:extLst>
              <a:ext uri="{28A0092B-C50C-407E-A947-70E740481C1C}">
                <a14:useLocalDpi xmlns:a14="http://schemas.microsoft.com/office/drawing/2010/main"/>
              </a:ext>
            </a:extLst>
          </a:blip>
          <a:srcRect/>
          <a:stretch>
            <a:fillRect/>
          </a:stretch>
        </p:blipFill>
        <p:spPr bwMode="auto">
          <a:xfrm>
            <a:off x="2707986" y="3130168"/>
            <a:ext cx="3408710" cy="1375572"/>
          </a:xfrm>
          <a:prstGeom prst="rect">
            <a:avLst/>
          </a:prstGeom>
          <a:noFill/>
          <a:ln>
            <a:noFill/>
          </a:ln>
        </p:spPr>
      </p:pic>
      <p:sp>
        <p:nvSpPr>
          <p:cNvPr id="7" name="Rectangle 6"/>
          <p:cNvSpPr/>
          <p:nvPr/>
        </p:nvSpPr>
        <p:spPr>
          <a:xfrm>
            <a:off x="903511" y="5540369"/>
            <a:ext cx="7017657" cy="738664"/>
          </a:xfrm>
          <a:prstGeom prst="rect">
            <a:avLst/>
          </a:prstGeom>
        </p:spPr>
        <p:txBody>
          <a:bodyPr wrap="square">
            <a:spAutoFit/>
          </a:bodyPr>
          <a:lstStyle/>
          <a:p>
            <a:r>
              <a:rPr lang="fr-FR" sz="1400" dirty="0"/>
              <a:t> &lt;</a:t>
            </a:r>
            <a:r>
              <a:rPr lang="fr-FR" sz="1400" dirty="0" err="1"/>
              <a:t>xs:element</a:t>
            </a:r>
            <a:r>
              <a:rPr lang="fr-FR" sz="1400" dirty="0"/>
              <a:t> </a:t>
            </a:r>
            <a:r>
              <a:rPr lang="fr-FR" sz="1400" dirty="0" err="1"/>
              <a:t>name</a:t>
            </a:r>
            <a:r>
              <a:rPr lang="fr-FR" sz="1400" dirty="0" smtClean="0"/>
              <a:t>=«</a:t>
            </a:r>
            <a:r>
              <a:rPr lang="fr-FR" sz="1400" dirty="0" err="1" smtClean="0"/>
              <a:t>my:TelephoneNumberAugmentation</a:t>
            </a:r>
            <a:r>
              <a:rPr lang="fr-FR" sz="1400" dirty="0" smtClean="0"/>
              <a:t>" </a:t>
            </a:r>
            <a:r>
              <a:rPr lang="fr-FR" sz="1400" dirty="0"/>
              <a:t>type</a:t>
            </a:r>
            <a:r>
              <a:rPr lang="fr-FR" sz="1400" dirty="0" smtClean="0"/>
              <a:t>=« </a:t>
            </a:r>
            <a:r>
              <a:rPr lang="fr-FR" sz="1400" dirty="0" err="1" smtClean="0"/>
              <a:t>my:TelephoneNumberAugmentationType</a:t>
            </a:r>
            <a:r>
              <a:rPr lang="fr-FR" sz="1400" dirty="0" smtClean="0"/>
              <a:t>" </a:t>
            </a:r>
            <a:r>
              <a:rPr lang="fr-FR" sz="1400" dirty="0" err="1"/>
              <a:t>substitutionGroup</a:t>
            </a:r>
            <a:r>
              <a:rPr lang="fr-FR" sz="1400" dirty="0" smtClean="0"/>
              <a:t>=« </a:t>
            </a:r>
            <a:r>
              <a:rPr lang="fr-FR" sz="1400" dirty="0" err="1" smtClean="0"/>
              <a:t>structures:ObjectTypeAugmentationPoint</a:t>
            </a:r>
            <a:endParaRPr lang="en-US" sz="1400" dirty="0"/>
          </a:p>
        </p:txBody>
      </p:sp>
    </p:spTree>
    <p:extLst>
      <p:ext uri="{BB962C8B-B14F-4D97-AF65-F5344CB8AC3E}">
        <p14:creationId xmlns:p14="http://schemas.microsoft.com/office/powerpoint/2010/main" val="2725408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03511" y="1745501"/>
            <a:ext cx="7576457" cy="3889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R</a:t>
            </a:r>
            <a:r>
              <a:rPr lang="en-US" dirty="0" smtClean="0"/>
              <a:t>estricted Augmentation of </a:t>
            </a:r>
            <a:r>
              <a:rPr lang="en-US" dirty="0" err="1" smtClean="0"/>
              <a:t>TelephoneNumber</a:t>
            </a:r>
            <a:endParaRPr lang="en-US" dirty="0"/>
          </a:p>
        </p:txBody>
      </p:sp>
      <p:sp>
        <p:nvSpPr>
          <p:cNvPr id="2" name="Title 1"/>
          <p:cNvSpPr>
            <a:spLocks noGrp="1"/>
          </p:cNvSpPr>
          <p:nvPr>
            <p:ph type="title"/>
          </p:nvPr>
        </p:nvSpPr>
        <p:spPr/>
        <p:txBody>
          <a:bodyPr/>
          <a:lstStyle/>
          <a:p>
            <a:r>
              <a:rPr lang="en-US" dirty="0" smtClean="0"/>
              <a:t>Example 2 - Restricted</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889" y="2242577"/>
            <a:ext cx="5219700" cy="326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197426" y="5784258"/>
            <a:ext cx="7017657" cy="738664"/>
          </a:xfrm>
          <a:prstGeom prst="rect">
            <a:avLst/>
          </a:prstGeom>
        </p:spPr>
        <p:txBody>
          <a:bodyPr wrap="square">
            <a:spAutoFit/>
          </a:bodyPr>
          <a:lstStyle/>
          <a:p>
            <a:r>
              <a:rPr lang="fr-FR" sz="1400" dirty="0"/>
              <a:t> &lt;</a:t>
            </a:r>
            <a:r>
              <a:rPr lang="fr-FR" sz="1400" dirty="0" err="1"/>
              <a:t>xs:element</a:t>
            </a:r>
            <a:r>
              <a:rPr lang="fr-FR" sz="1400" dirty="0"/>
              <a:t> </a:t>
            </a:r>
            <a:r>
              <a:rPr lang="fr-FR" sz="1400" dirty="0" err="1"/>
              <a:t>name</a:t>
            </a:r>
            <a:r>
              <a:rPr lang="fr-FR" sz="1400" dirty="0" smtClean="0"/>
              <a:t>=«</a:t>
            </a:r>
            <a:r>
              <a:rPr lang="fr-FR" sz="1400" dirty="0" err="1" smtClean="0"/>
              <a:t>my:TelephoneNumberAugmentation</a:t>
            </a:r>
            <a:r>
              <a:rPr lang="fr-FR" sz="1400" dirty="0" smtClean="0"/>
              <a:t>" </a:t>
            </a:r>
            <a:r>
              <a:rPr lang="fr-FR" sz="1400" dirty="0"/>
              <a:t>type</a:t>
            </a:r>
            <a:r>
              <a:rPr lang="fr-FR" sz="1400" dirty="0" smtClean="0"/>
              <a:t>=« </a:t>
            </a:r>
            <a:r>
              <a:rPr lang="fr-FR" sz="1400" dirty="0" err="1" smtClean="0"/>
              <a:t>my:TelephoneNumberAugmentationType</a:t>
            </a:r>
            <a:r>
              <a:rPr lang="fr-FR" sz="1400" dirty="0" smtClean="0"/>
              <a:t>" </a:t>
            </a:r>
            <a:r>
              <a:rPr lang="fr-FR" sz="1400" dirty="0" err="1" smtClean="0"/>
              <a:t>substitutionGroup</a:t>
            </a:r>
            <a:r>
              <a:rPr lang="fr-FR" sz="1400" dirty="0" smtClean="0"/>
              <a:t>=«</a:t>
            </a:r>
            <a:r>
              <a:rPr lang="fr-FR" sz="1400" dirty="0" err="1" smtClean="0"/>
              <a:t>nc:TelephoneNumberAugmentationPoint</a:t>
            </a:r>
            <a:r>
              <a:rPr lang="fr-FR" sz="1400" dirty="0" smtClean="0"/>
              <a:t> »</a:t>
            </a:r>
            <a:endParaRPr lang="en-US" sz="1400" dirty="0"/>
          </a:p>
        </p:txBody>
      </p:sp>
    </p:spTree>
    <p:extLst>
      <p:ext uri="{BB962C8B-B14F-4D97-AF65-F5344CB8AC3E}">
        <p14:creationId xmlns:p14="http://schemas.microsoft.com/office/powerpoint/2010/main" val="21829891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409</TotalTime>
  <Words>1366</Words>
  <Application>Microsoft Office PowerPoint</Application>
  <PresentationFormat>On-screen Show (4:3)</PresentationFormat>
  <Paragraphs>169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Apothecary</vt:lpstr>
      <vt:lpstr>NIEM-UML-3</vt:lpstr>
      <vt:lpstr>Status</vt:lpstr>
      <vt:lpstr>Where are the changes?</vt:lpstr>
      <vt:lpstr>Unified Reference &amp; Content</vt:lpstr>
      <vt:lpstr>Reference/Content Example (Alpha 1.1 Option)</vt:lpstr>
      <vt:lpstr>NIEM-3 Augmentations</vt:lpstr>
      <vt:lpstr>NIEM-3 Augmentation Rules</vt:lpstr>
      <vt:lpstr>Example 1 - Unrestricted</vt:lpstr>
      <vt:lpstr>Example 2 - Restricted</vt:lpstr>
      <vt:lpstr>Example 3:Required Augmentation</vt:lpstr>
      <vt:lpstr>Example 4: Properties as Augmentations</vt:lpstr>
      <vt:lpstr>Constraint Schema</vt:lpstr>
      <vt:lpstr>Constraint Schema Example</vt:lpstr>
      <vt:lpstr>Business Rules</vt:lpstr>
      <vt:lpstr>Local Vocabulary</vt:lpstr>
      <vt:lpstr>Local Vocabulary Example</vt:lpstr>
      <vt:lpstr>MPD Changes</vt:lpstr>
      <vt:lpstr>“Simplified Annotations”</vt:lpstr>
      <vt:lpstr>New reference models</vt:lpstr>
      <vt:lpstr>NIEM-UML-3 Alpha 1.1</vt:lpstr>
      <vt:lpstr>PowerPoint Presentation</vt:lpstr>
    </vt:vector>
  </TitlesOfParts>
  <Company>Model Driven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NIEM-UML-3</dc:title>
  <dc:creator>Cory Casanave [18538]</dc:creator>
  <cp:lastModifiedBy>Cory Casanave [18538]</cp:lastModifiedBy>
  <cp:revision>60</cp:revision>
  <dcterms:created xsi:type="dcterms:W3CDTF">2013-08-28T16:23:41Z</dcterms:created>
  <dcterms:modified xsi:type="dcterms:W3CDTF">2013-09-25T12:57:53Z</dcterms:modified>
</cp:coreProperties>
</file>