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5" r:id="rId4"/>
    <p:sldMasterId id="2147483691" r:id="rId5"/>
  </p:sldMasterIdLst>
  <p:notesMasterIdLst>
    <p:notesMasterId r:id="rId24"/>
  </p:notesMasterIdLst>
  <p:handoutMasterIdLst>
    <p:handoutMasterId r:id="rId25"/>
  </p:handoutMasterIdLst>
  <p:sldIdLst>
    <p:sldId id="256" r:id="rId6"/>
    <p:sldId id="261" r:id="rId7"/>
    <p:sldId id="829" r:id="rId8"/>
    <p:sldId id="826" r:id="rId9"/>
    <p:sldId id="260" r:id="rId10"/>
    <p:sldId id="271" r:id="rId11"/>
    <p:sldId id="799" r:id="rId12"/>
    <p:sldId id="808" r:id="rId13"/>
    <p:sldId id="809" r:id="rId14"/>
    <p:sldId id="810" r:id="rId15"/>
    <p:sldId id="811" r:id="rId16"/>
    <p:sldId id="820" r:id="rId17"/>
    <p:sldId id="821" r:id="rId18"/>
    <p:sldId id="822" r:id="rId19"/>
    <p:sldId id="823" r:id="rId20"/>
    <p:sldId id="825" r:id="rId21"/>
    <p:sldId id="818" r:id="rId22"/>
    <p:sldId id="819" r:id="rId23"/>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F497D"/>
    <a:srgbClr val="949C9D"/>
    <a:srgbClr val="005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6206" autoAdjust="0"/>
  </p:normalViewPr>
  <p:slideViewPr>
    <p:cSldViewPr snapToGrid="0" snapToObjects="1">
      <p:cViewPr varScale="1">
        <p:scale>
          <a:sx n="109" d="100"/>
          <a:sy n="109" d="100"/>
        </p:scale>
        <p:origin x="438"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49554897-4719-C84D-8751-3F55E7198742}" type="datetimeFigureOut">
              <a:rPr lang="en-US" smtClean="0"/>
              <a:t>8/20/2021</a:t>
            </a:fld>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3C9447CE-D056-024D-8368-D8EABA243004}" type="slidenum">
              <a:rPr lang="en-US" smtClean="0"/>
              <a:t>‹#›</a:t>
            </a:fld>
            <a:endParaRPr lang="en-US" dirty="0"/>
          </a:p>
        </p:txBody>
      </p:sp>
    </p:spTree>
    <p:extLst>
      <p:ext uri="{BB962C8B-B14F-4D97-AF65-F5344CB8AC3E}">
        <p14:creationId xmlns:p14="http://schemas.microsoft.com/office/powerpoint/2010/main" val="20820298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2E0F2886-C27D-804E-BE8F-D80D5D98A370}" type="datetimeFigureOut">
              <a:rPr lang="en-US" smtClean="0"/>
              <a:t>8/20/2021</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0B22E215-D3C6-D84F-8ECF-5127C8518219}" type="slidenum">
              <a:rPr lang="en-US" smtClean="0"/>
              <a:t>‹#›</a:t>
            </a:fld>
            <a:endParaRPr lang="en-US" dirty="0"/>
          </a:p>
        </p:txBody>
      </p:sp>
    </p:spTree>
    <p:extLst>
      <p:ext uri="{BB962C8B-B14F-4D97-AF65-F5344CB8AC3E}">
        <p14:creationId xmlns:p14="http://schemas.microsoft.com/office/powerpoint/2010/main" val="6424469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lnSpc>
                <a:spcPct val="107000"/>
              </a:lnSpc>
              <a:spcAft>
                <a:spcPts val="809"/>
              </a:spcAft>
              <a:defRPr/>
            </a:pPr>
            <a:r>
              <a:rPr lang="en-US" sz="1800" dirty="0">
                <a:latin typeface="Calibri" panose="020F0502020204030204" pitchFamily="34" charset="0"/>
                <a:ea typeface="Calibri" panose="020F0502020204030204" pitchFamily="34" charset="0"/>
                <a:cs typeface="Times New Roman" panose="02020603050405020304" pitchFamily="18" charset="0"/>
              </a:rPr>
              <a:t>National Technology Transfer and Advancement Act of 1995 (NTTAA), Public Law 104-113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requires all federal government agencies to use, wherever feasible, standards developed or adopted by voluntary consensus standards bodies in lieu of developing government-unique standards or regulations</a:t>
            </a:r>
          </a:p>
          <a:p>
            <a:pPr defTabSz="924916">
              <a:lnSpc>
                <a:spcPct val="107000"/>
              </a:lnSpc>
              <a:spcAft>
                <a:spcPts val="809"/>
              </a:spcAft>
              <a:defRPr/>
            </a:pPr>
            <a:endParaRPr lang="en-US" sz="1800" dirty="0">
              <a:highlight>
                <a:srgbClr val="FFFF00"/>
              </a:highlight>
              <a:latin typeface="Calibri" panose="020F0502020204030204" pitchFamily="34" charset="0"/>
              <a:cs typeface="Times New Roman" panose="02020603050405020304" pitchFamily="18" charset="0"/>
            </a:endParaRPr>
          </a:p>
          <a:p>
            <a:pPr defTabSz="924916">
              <a:lnSpc>
                <a:spcPct val="107000"/>
              </a:lnSpc>
              <a:spcAft>
                <a:spcPts val="809"/>
              </a:spcAft>
              <a:defRPr/>
            </a:pPr>
            <a:r>
              <a:rPr lang="en-US" sz="1800" dirty="0">
                <a:highlight>
                  <a:srgbClr val="FFFF00"/>
                </a:highlight>
                <a:latin typeface="Calibri" panose="020F0502020204030204" pitchFamily="34" charset="0"/>
                <a:cs typeface="Times New Roman" panose="02020603050405020304" pitchFamily="18" charset="0"/>
              </a:rPr>
              <a:t>OMB 119 </a:t>
            </a:r>
            <a:r>
              <a:rPr lang="en-US" sz="4900" dirty="0"/>
              <a:t>maintains a strong preference for using voluntary consensus standards over government to unique standards in Federal regulation and procurement</a:t>
            </a:r>
            <a:endParaRPr lang="en-US" sz="3600" dirty="0"/>
          </a:p>
          <a:p>
            <a:pPr>
              <a:lnSpc>
                <a:spcPct val="107000"/>
              </a:lnSpc>
              <a:spcAft>
                <a:spcPts val="809"/>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9"/>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NIEM included in other standards</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ANSI 42.42 Radiological Nuclear detectors</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ANSI APCO Alarm Monitoring Company </a:t>
            </a:r>
            <a:r>
              <a:rPr lang="en-US" sz="1800" b="1" dirty="0">
                <a:latin typeface="Calibri" panose="020F0502020204030204" pitchFamily="34" charset="0"/>
                <a:ea typeface="Calibri" panose="020F0502020204030204" pitchFamily="34" charset="0"/>
                <a:cs typeface="Times New Roman" panose="02020603050405020304" pitchFamily="18" charset="0"/>
              </a:rPr>
              <a:t>to Public Safety Answering Point (PSAP)</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OASIS EXDL FEMA</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NIST Big Data Framework Vol 7 </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Nation Fire Protection NFPA 950 calls for compliance with NIEM. Emergency Incident Data Document (EIDD) IEPD – NISTIR 8255</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Biometrics ANSI/NIST ITL Standard</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Biometric Conformance Test Software (</a:t>
            </a:r>
            <a:r>
              <a:rPr lang="en-US" sz="1800" dirty="0" err="1">
                <a:latin typeface="Calibri" panose="020F0502020204030204" pitchFamily="34" charset="0"/>
                <a:ea typeface="Calibri" panose="020F0502020204030204" pitchFamily="34" charset="0"/>
                <a:cs typeface="Times New Roman" panose="02020603050405020304" pitchFamily="18" charset="0"/>
              </a:rPr>
              <a:t>BioCTS</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9"/>
              </a:spcAft>
            </a:pPr>
            <a:r>
              <a:rPr lang="en-US" sz="1800" dirty="0" err="1">
                <a:latin typeface="Calibri" panose="020F0502020204030204" pitchFamily="34" charset="0"/>
                <a:ea typeface="Calibri" panose="020F0502020204030204" pitchFamily="34" charset="0"/>
                <a:cs typeface="Times New Roman" panose="02020603050405020304" pitchFamily="18" charset="0"/>
              </a:rPr>
              <a:t>BioCTS</a:t>
            </a:r>
            <a:r>
              <a:rPr lang="en-US" sz="1800" dirty="0">
                <a:latin typeface="Calibri" panose="020F0502020204030204" pitchFamily="34" charset="0"/>
                <a:ea typeface="Calibri" panose="020F0502020204030204" pitchFamily="34" charset="0"/>
                <a:cs typeface="Times New Roman" panose="02020603050405020304" pitchFamily="18" charset="0"/>
              </a:rPr>
              <a:t> for AN-ITL v2 is a desktop application which tests electronic biometric data files, known as transactions, for conformance to NIST Special Publication (SP) 500-290</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Conformance Test Architecture (CTA) and Test Suite (CTS) called "</a:t>
            </a:r>
            <a:r>
              <a:rPr lang="en-US" sz="1800" dirty="0" err="1">
                <a:latin typeface="Calibri" panose="020F0502020204030204" pitchFamily="34" charset="0"/>
                <a:ea typeface="Calibri" panose="020F0502020204030204" pitchFamily="34" charset="0"/>
                <a:cs typeface="Times New Roman" panose="02020603050405020304" pitchFamily="18" charset="0"/>
              </a:rPr>
              <a:t>BioCTS</a:t>
            </a:r>
            <a:r>
              <a:rPr lang="en-US" sz="1800" dirty="0">
                <a:latin typeface="Calibri" panose="020F0502020204030204" pitchFamily="34" charset="0"/>
                <a:ea typeface="Calibri" panose="020F0502020204030204" pitchFamily="34" charset="0"/>
                <a:cs typeface="Times New Roman" panose="02020603050405020304" pitchFamily="18" charset="0"/>
              </a:rPr>
              <a:t> for AN-2011 NIEM XML" designed to test implementations of AN-2011 NIEM XML encoded transactions. </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9"/>
              </a:spcAft>
            </a:pPr>
            <a:r>
              <a:rPr lang="en-US" sz="1800" dirty="0">
                <a:latin typeface="Calibri" panose="020F0502020204030204" pitchFamily="34" charset="0"/>
                <a:ea typeface="Calibri" panose="020F0502020204030204" pitchFamily="34" charset="0"/>
                <a:cs typeface="Times New Roman" panose="02020603050405020304" pitchFamily="18" charset="0"/>
              </a:rPr>
              <a:t>NIEM Cited in patent – Integrated Environment for Developing Information Exchanges patent No: US 8,769,480 B1 Dated July 1, 2014</a:t>
            </a:r>
          </a:p>
          <a:p>
            <a:r>
              <a:rPr lang="en-US" sz="1800" dirty="0">
                <a:latin typeface="Calibri" panose="020F0502020204030204" pitchFamily="34" charset="0"/>
                <a:ea typeface="Calibri" panose="020F0502020204030204" pitchFamily="34" charset="0"/>
                <a:cs typeface="Times New Roman" panose="02020603050405020304" pitchFamily="18" charset="0"/>
              </a:rPr>
              <a:t>Combination of Interoperability Registries with Process and Data Management tools for Governmental Services </a:t>
            </a:r>
            <a:endParaRPr lang="en-US" dirty="0"/>
          </a:p>
        </p:txBody>
      </p:sp>
      <p:sp>
        <p:nvSpPr>
          <p:cNvPr id="4" name="Slide Number Placeholder 3"/>
          <p:cNvSpPr>
            <a:spLocks noGrp="1"/>
          </p:cNvSpPr>
          <p:nvPr>
            <p:ph type="sldNum" sz="quarter" idx="5"/>
          </p:nvPr>
        </p:nvSpPr>
        <p:spPr/>
        <p:txBody>
          <a:bodyPr/>
          <a:lstStyle/>
          <a:p>
            <a:fld id="{4BDC0950-4EC4-4BA5-91F8-F30A059E4180}" type="slidenum">
              <a:rPr lang="en-US" smtClean="0"/>
              <a:t>10</a:t>
            </a:fld>
            <a:endParaRPr lang="en-US"/>
          </a:p>
        </p:txBody>
      </p:sp>
    </p:spTree>
    <p:extLst>
      <p:ext uri="{BB962C8B-B14F-4D97-AF65-F5344CB8AC3E}">
        <p14:creationId xmlns:p14="http://schemas.microsoft.com/office/powerpoint/2010/main" val="3599169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descr="BG-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CB35-BF7A-473F-AE4E-D9A23B72BBA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E594FE-672E-4381-BF9E-E0CDA137BF3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277DD-077C-4ACF-9A25-E2CE842513E3}"/>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5" name="Footer Placeholder 4">
            <a:extLst>
              <a:ext uri="{FF2B5EF4-FFF2-40B4-BE49-F238E27FC236}">
                <a16:creationId xmlns:a16="http://schemas.microsoft.com/office/drawing/2014/main" id="{E8F5F1D4-4D85-4DD5-A8B0-DE7D59252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A031C-7501-46EC-803F-731D33CC7C84}"/>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119672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FA4E-1BEF-4312-9377-B6D107391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CC065-9267-4D67-BD5E-525D3E066E3C}"/>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ECE2F-0842-4FE5-B369-3C7C87223299}"/>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44B9F-6319-4D4B-86E8-E5194FA03234}"/>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6" name="Footer Placeholder 5">
            <a:extLst>
              <a:ext uri="{FF2B5EF4-FFF2-40B4-BE49-F238E27FC236}">
                <a16:creationId xmlns:a16="http://schemas.microsoft.com/office/drawing/2014/main" id="{6EE29F87-F164-4705-BA36-D68CA55714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36AEB8-0874-43C5-8C48-116757EB2761}"/>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303826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BCB7-8310-4ABB-AD5A-89DF692749A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6686B-4416-4821-9990-0BAE4D210F0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098F4-AB4D-4941-959E-742ABEB447B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F06688-548D-421D-8F35-E1F772D8236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01924-E84E-4B02-BB18-178BBDB514B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58884-43ED-4073-818B-A15791BDAC76}"/>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8" name="Footer Placeholder 7">
            <a:extLst>
              <a:ext uri="{FF2B5EF4-FFF2-40B4-BE49-F238E27FC236}">
                <a16:creationId xmlns:a16="http://schemas.microsoft.com/office/drawing/2014/main" id="{500310A4-ACB7-4A98-B8BB-0437E1AF888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19B1BDC-D08D-4AB3-8F61-AE25D90A43B3}"/>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1063783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06D1-5E4E-4555-9087-16E950B7F7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BE9AAE-02AC-4F4E-9C52-95D6148F8187}"/>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4" name="Footer Placeholder 3">
            <a:extLst>
              <a:ext uri="{FF2B5EF4-FFF2-40B4-BE49-F238E27FC236}">
                <a16:creationId xmlns:a16="http://schemas.microsoft.com/office/drawing/2014/main" id="{5D50DDF1-279E-47B1-B98C-DA49D4316B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C2ABFAE-F859-4679-9620-D8DDC89F0695}"/>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1314061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D6206-3800-4D26-987D-17A8C6FB5BD6}"/>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3" name="Footer Placeholder 2">
            <a:extLst>
              <a:ext uri="{FF2B5EF4-FFF2-40B4-BE49-F238E27FC236}">
                <a16:creationId xmlns:a16="http://schemas.microsoft.com/office/drawing/2014/main" id="{FF1B4996-4861-4426-B8E2-2C0C61F796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D4EEB45-088F-4817-B6F9-97011DB61A23}"/>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3492802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8443-875E-4A0C-90B3-8BDFB4892E3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1DD9AD-2153-459F-BA7D-011FBD028F8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28FC2-93D3-41C1-B8DF-AC329720AD1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46888-3C5B-426F-8F2E-286CF24CD916}"/>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6" name="Footer Placeholder 5">
            <a:extLst>
              <a:ext uri="{FF2B5EF4-FFF2-40B4-BE49-F238E27FC236}">
                <a16:creationId xmlns:a16="http://schemas.microsoft.com/office/drawing/2014/main" id="{D316EF9B-777A-43A3-B1C3-642770806B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A4067B-CE5E-463B-A1BA-ABB59B8F0FC8}"/>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66210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D3A1-C9F3-4FEE-AB6A-320E703EC4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10A57-9B9F-4BEF-BB13-1706D8BBAEA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AF169E9-889D-4EA2-A681-0F5D172F7EC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D0B90-76BD-4C92-BE38-D188D17E4D5C}"/>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6" name="Footer Placeholder 5">
            <a:extLst>
              <a:ext uri="{FF2B5EF4-FFF2-40B4-BE49-F238E27FC236}">
                <a16:creationId xmlns:a16="http://schemas.microsoft.com/office/drawing/2014/main" id="{DB7FF837-6647-4FA9-B66F-75CED1F5EC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D76B1A-29AB-4A06-9836-4F6B5752AE59}"/>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1791246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F328-BD65-49E4-B073-54640C651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DCFFE1-D21B-4ECC-BB17-897ABE503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88CE7-1143-49D5-B60E-24651674BCAD}"/>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5" name="Footer Placeholder 4">
            <a:extLst>
              <a:ext uri="{FF2B5EF4-FFF2-40B4-BE49-F238E27FC236}">
                <a16:creationId xmlns:a16="http://schemas.microsoft.com/office/drawing/2014/main" id="{66FC8467-785B-4780-B511-565D1CC77F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4C80BE-8832-4AFE-83FA-30FE49EAAF27}"/>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1955303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B8462-3EE2-4413-AC90-1622D1FC44D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92BF38-3C5C-4254-A79B-BBAC8713180C}"/>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BF12F-5231-47FC-B9EA-84021C43ACE3}"/>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5" name="Footer Placeholder 4">
            <a:extLst>
              <a:ext uri="{FF2B5EF4-FFF2-40B4-BE49-F238E27FC236}">
                <a16:creationId xmlns:a16="http://schemas.microsoft.com/office/drawing/2014/main" id="{3706A578-2A6F-4927-ACAB-B62C20DD6A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A9E6D4-45C9-4EF3-848C-26AE63A5C742}"/>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315705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7D9C-95A0-4B0C-B7A7-D094C19F1E8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827884D-284A-4C09-BDB6-8FA11C0F4D61}"/>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A4D64-ED31-4427-8BF8-4F79EC18DFAA}"/>
              </a:ext>
            </a:extLst>
          </p:cNvPr>
          <p:cNvSpPr>
            <a:spLocks noGrp="1"/>
          </p:cNvSpPr>
          <p:nvPr>
            <p:ph type="dt" sz="half" idx="10"/>
          </p:nvPr>
        </p:nvSpPr>
        <p:spPr>
          <a:xfrm>
            <a:off x="628650" y="6356350"/>
            <a:ext cx="2057400" cy="365125"/>
          </a:xfrm>
          <a:prstGeom prst="rect">
            <a:avLst/>
          </a:prstGeom>
        </p:spPr>
        <p:txBody>
          <a:bodyPr/>
          <a:lstStyle/>
          <a:p>
            <a:fld id="{7B9775F1-E451-4BB1-A854-192CF975918E}" type="datetimeFigureOut">
              <a:rPr lang="en-US" smtClean="0"/>
              <a:t>8/20/2021</a:t>
            </a:fld>
            <a:endParaRPr lang="en-US" dirty="0"/>
          </a:p>
        </p:txBody>
      </p:sp>
      <p:sp>
        <p:nvSpPr>
          <p:cNvPr id="5" name="Footer Placeholder 4">
            <a:extLst>
              <a:ext uri="{FF2B5EF4-FFF2-40B4-BE49-F238E27FC236}">
                <a16:creationId xmlns:a16="http://schemas.microsoft.com/office/drawing/2014/main" id="{C52D4811-3758-4247-9E1F-5BE4FA46FA1B}"/>
              </a:ext>
            </a:extLst>
          </p:cNvPr>
          <p:cNvSpPr>
            <a:spLocks noGrp="1"/>
          </p:cNvSpPr>
          <p:nvPr>
            <p:ph type="ftr" sz="quarter" idx="11"/>
          </p:nvPr>
        </p:nvSpPr>
        <p:spPr>
          <a:xfrm>
            <a:off x="3028950" y="6356350"/>
            <a:ext cx="30861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199E7A2-7DDE-44F2-9988-16012F23BE63}"/>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239859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5500" b="1" i="0" spc="-150">
                <a:solidFill>
                  <a:srgbClr val="00506F"/>
                </a:solidFill>
                <a:latin typeface="Tw Cen MT"/>
                <a:cs typeface="Tw Cen MT"/>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rgbClr val="949C9D"/>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388274"/>
            <a:ext cx="8089900" cy="1420403"/>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79374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165684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FA4E-1BEF-4312-9377-B6D107391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CC065-9267-4D67-BD5E-525D3E066E3C}"/>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1ECE2F-0842-4FE5-B369-3C7C87223299}"/>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44B9F-6319-4D4B-86E8-E5194FA03234}"/>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6" name="Footer Placeholder 5">
            <a:extLst>
              <a:ext uri="{FF2B5EF4-FFF2-40B4-BE49-F238E27FC236}">
                <a16:creationId xmlns:a16="http://schemas.microsoft.com/office/drawing/2014/main" id="{6EE29F87-F164-4705-BA36-D68CA55714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36AEB8-0874-43C5-8C48-116757EB2761}"/>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279599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6486E-2A9F-45E3-A251-407FAA7FC408}"/>
              </a:ext>
            </a:extLst>
          </p:cNvPr>
          <p:cNvSpPr>
            <a:spLocks noGrp="1"/>
          </p:cNvSpPr>
          <p:nvPr>
            <p:ph type="dt" sz="half" idx="10"/>
          </p:nvPr>
        </p:nvSpPr>
        <p:spPr/>
        <p:txBody>
          <a:bodyPr/>
          <a:lstStyle/>
          <a:p>
            <a:fld id="{F60A4C20-1CDB-40C4-BA90-6ECE0EDE92D5}" type="datetimeFigureOut">
              <a:rPr lang="en-US" smtClean="0"/>
              <a:t>8/20/2021</a:t>
            </a:fld>
            <a:endParaRPr lang="en-US"/>
          </a:p>
        </p:txBody>
      </p:sp>
      <p:sp>
        <p:nvSpPr>
          <p:cNvPr id="3" name="Footer Placeholder 2">
            <a:extLst>
              <a:ext uri="{FF2B5EF4-FFF2-40B4-BE49-F238E27FC236}">
                <a16:creationId xmlns:a16="http://schemas.microsoft.com/office/drawing/2014/main" id="{A912D904-7AE7-44E0-929E-6EE08FB53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448C8D-3670-44CD-9DF1-3DC31330C3A7}"/>
              </a:ext>
            </a:extLst>
          </p:cNvPr>
          <p:cNvSpPr>
            <a:spLocks noGrp="1"/>
          </p:cNvSpPr>
          <p:nvPr>
            <p:ph type="sldNum" sz="quarter" idx="12"/>
          </p:nvPr>
        </p:nvSpPr>
        <p:spPr/>
        <p:txBody>
          <a:bodyPr/>
          <a:lstStyle/>
          <a:p>
            <a:fld id="{9BDDD894-DCB6-4161-841A-3F207C6EA260}" type="slidenum">
              <a:rPr lang="en-US" smtClean="0"/>
              <a:t>‹#›</a:t>
            </a:fld>
            <a:endParaRPr lang="en-US"/>
          </a:p>
        </p:txBody>
      </p:sp>
    </p:spTree>
    <p:extLst>
      <p:ext uri="{BB962C8B-B14F-4D97-AF65-F5344CB8AC3E}">
        <p14:creationId xmlns:p14="http://schemas.microsoft.com/office/powerpoint/2010/main" val="331845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1E14-B8EA-4A26-B29C-4A7B627F19E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FE1382-0ABF-417C-B650-CAF9C9FC2CF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FF7BDE-CC44-47B2-9984-59C48AEC8A76}"/>
              </a:ext>
            </a:extLst>
          </p:cNvPr>
          <p:cNvSpPr>
            <a:spLocks noGrp="1"/>
          </p:cNvSpPr>
          <p:nvPr>
            <p:ph type="dt" sz="half" idx="10"/>
          </p:nvPr>
        </p:nvSpPr>
        <p:spPr/>
        <p:txBody>
          <a:bodyPr/>
          <a:lstStyle/>
          <a:p>
            <a:fld id="{7B9775F1-E451-4BB1-A854-192CF975918E}" type="datetimeFigureOut">
              <a:rPr lang="en-US" smtClean="0"/>
              <a:t>8/20/2021</a:t>
            </a:fld>
            <a:endParaRPr lang="en-US" dirty="0"/>
          </a:p>
        </p:txBody>
      </p:sp>
      <p:sp>
        <p:nvSpPr>
          <p:cNvPr id="5" name="Footer Placeholder 4">
            <a:extLst>
              <a:ext uri="{FF2B5EF4-FFF2-40B4-BE49-F238E27FC236}">
                <a16:creationId xmlns:a16="http://schemas.microsoft.com/office/drawing/2014/main" id="{16C475AA-8E52-4A42-85A3-12D05E0392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A8D65B-3993-4EB0-AA3C-603FB4BEFF64}"/>
              </a:ext>
            </a:extLst>
          </p:cNvPr>
          <p:cNvSpPr>
            <a:spLocks noGrp="1"/>
          </p:cNvSpPr>
          <p:nvPr>
            <p:ph type="sldNum" sz="quarter" idx="12"/>
          </p:nvPr>
        </p:nvSpPr>
        <p:spPr/>
        <p:txBody>
          <a:bodyPr/>
          <a:lstStyle/>
          <a:p>
            <a:fld id="{5CB437ED-D65A-487C-8BD9-AF71EF98D60F}" type="slidenum">
              <a:rPr lang="en-US" smtClean="0"/>
              <a:t>‹#›</a:t>
            </a:fld>
            <a:endParaRPr lang="en-US" dirty="0"/>
          </a:p>
        </p:txBody>
      </p:sp>
    </p:spTree>
    <p:extLst>
      <p:ext uri="{BB962C8B-B14F-4D97-AF65-F5344CB8AC3E}">
        <p14:creationId xmlns:p14="http://schemas.microsoft.com/office/powerpoint/2010/main" val="29191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BG-blank.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fld id="{DE814A3B-586F-6741-A578-6A3C03C31D1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93" r:id="rId2"/>
    <p:sldLayoutId id="2147483687" r:id="rId3"/>
    <p:sldLayoutId id="2147483688" r:id="rId4"/>
    <p:sldLayoutId id="2147483689" r:id="rId5"/>
    <p:sldLayoutId id="2147483690" r:id="rId6"/>
    <p:sldLayoutId id="2147483712" r:id="rId7"/>
    <p:sldLayoutId id="2147483714" r:id="rId8"/>
  </p:sldLayoutIdLst>
  <p:hf hdr="0" ft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AD18A-9013-44CA-9B9E-78A27F2ECBF3}"/>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6ECE1-DF8E-4943-B5F1-AF4BC8B041A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EB014-619F-487D-BF82-D32DC540A57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775F1-E451-4BB1-A854-192CF975918E}" type="datetimeFigureOut">
              <a:rPr lang="en-US" smtClean="0"/>
              <a:t>8/20/2021</a:t>
            </a:fld>
            <a:endParaRPr lang="en-US" dirty="0"/>
          </a:p>
        </p:txBody>
      </p:sp>
      <p:sp>
        <p:nvSpPr>
          <p:cNvPr id="5" name="Footer Placeholder 4">
            <a:extLst>
              <a:ext uri="{FF2B5EF4-FFF2-40B4-BE49-F238E27FC236}">
                <a16:creationId xmlns:a16="http://schemas.microsoft.com/office/drawing/2014/main" id="{BD70977C-91A3-427D-825D-FC44E4D0EB2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B3CC60-E84D-44E7-9276-3CD5886B2E9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437ED-D65A-487C-8BD9-AF71EF98D60F}" type="slidenum">
              <a:rPr lang="en-US" smtClean="0"/>
              <a:t>‹#›</a:t>
            </a:fld>
            <a:endParaRPr lang="en-US" dirty="0"/>
          </a:p>
        </p:txBody>
      </p:sp>
    </p:spTree>
    <p:extLst>
      <p:ext uri="{BB962C8B-B14F-4D97-AF65-F5344CB8AC3E}">
        <p14:creationId xmlns:p14="http://schemas.microsoft.com/office/powerpoint/2010/main" val="651331840"/>
      </p:ext>
    </p:extLst>
  </p:cSld>
  <p:clrMap bg1="lt1" tx1="dk1" bg2="lt2" tx2="dk2" accent1="accent1" accent2="accent2" accent3="accent3" accent4="accent4" accent5="accent5" accent6="accent6" hlink="hlink" folHlink="folHlink"/>
  <p:sldLayoutIdLst>
    <p:sldLayoutId id="2147483692"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http://op-admin@oasis-open.org" TargetMode="External"/><Relationship Id="rId7" Type="http://schemas.openxmlformats.org/officeDocument/2006/relationships/hyperlink" Target="https://github.com/oasis-open-projects/documentation/tree/master/guides" TargetMode="External"/><Relationship Id="rId2" Type="http://schemas.openxmlformats.org/officeDocument/2006/relationships/hyperlink" Target="tel:http://+1%20781%20425%205073" TargetMode="External"/><Relationship Id="rId1" Type="http://schemas.openxmlformats.org/officeDocument/2006/relationships/slideLayout" Target="../slideLayouts/slideLayout2.xml"/><Relationship Id="rId6" Type="http://schemas.openxmlformats.org/officeDocument/2006/relationships/hyperlink" Target="https://github.com/oasis-open-projects/documentation/blob/master/guides/getting-started-guide.md" TargetMode="External"/><Relationship Id="rId5" Type="http://schemas.openxmlformats.org/officeDocument/2006/relationships/hyperlink" Target="https://github.com/oasis-open-projects/documentation" TargetMode="External"/><Relationship Id="rId4" Type="http://schemas.openxmlformats.org/officeDocument/2006/relationships/hyperlink" Target="https://www.oasis-open.or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nab.ansi.org/" TargetMode="External"/><Relationship Id="rId2" Type="http://schemas.openxmlformats.org/officeDocument/2006/relationships/hyperlink" Target="https://www.ansi.org/" TargetMode="External"/><Relationship Id="rId1" Type="http://schemas.openxmlformats.org/officeDocument/2006/relationships/slideLayout" Target="../slideLayouts/slideLayout2.xml"/><Relationship Id="rId4" Type="http://schemas.openxmlformats.org/officeDocument/2006/relationships/hyperlink" Target="https://www.federalregister.gov/documents/2016/01/27/2016-01606/revision-of-omb-circular-no-a-119-federal-participation-in-the-development-and-use-of-voluntar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27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1BF5-A664-42B5-9AB9-085DFF7F92A4}"/>
              </a:ext>
            </a:extLst>
          </p:cNvPr>
          <p:cNvSpPr>
            <a:spLocks noGrp="1"/>
          </p:cNvSpPr>
          <p:nvPr>
            <p:ph type="title"/>
          </p:nvPr>
        </p:nvSpPr>
        <p:spPr/>
        <p:txBody>
          <a:bodyPr/>
          <a:lstStyle/>
          <a:p>
            <a:r>
              <a:rPr lang="en-US" dirty="0"/>
              <a:t>Reasons for NIEM an Open Source standard</a:t>
            </a:r>
          </a:p>
        </p:txBody>
      </p:sp>
      <p:sp>
        <p:nvSpPr>
          <p:cNvPr id="3" name="Content Placeholder 2">
            <a:extLst>
              <a:ext uri="{FF2B5EF4-FFF2-40B4-BE49-F238E27FC236}">
                <a16:creationId xmlns:a16="http://schemas.microsoft.com/office/drawing/2014/main" id="{2E63E2B6-20BA-4564-8539-CF10B205C876}"/>
              </a:ext>
            </a:extLst>
          </p:cNvPr>
          <p:cNvSpPr>
            <a:spLocks noGrp="1"/>
          </p:cNvSpPr>
          <p:nvPr>
            <p:ph idx="1"/>
          </p:nvPr>
        </p:nvSpPr>
        <p:spPr/>
        <p:txBody>
          <a:bodyPr>
            <a:normAutofit fontScale="62500" lnSpcReduction="20000"/>
          </a:bodyPr>
          <a:lstStyle/>
          <a:p>
            <a:pPr>
              <a:lnSpc>
                <a:spcPct val="100000"/>
              </a:lnSpc>
            </a:pPr>
            <a:r>
              <a:rPr lang="en-US" dirty="0"/>
              <a:t>Aligns with the Law mandating the use of voluntary consensus standards over government developed standards:</a:t>
            </a:r>
          </a:p>
          <a:p>
            <a:pPr marL="514350" lvl="2">
              <a:spcBef>
                <a:spcPts val="750"/>
              </a:spcBef>
            </a:pPr>
            <a:r>
              <a:rPr lang="en-US" sz="1800" dirty="0"/>
              <a:t>National Technology Transfer and Advancement Act of 1995 (NTTAA), Public Law 104-113 </a:t>
            </a:r>
          </a:p>
          <a:p>
            <a:pPr marL="514350" lvl="2">
              <a:spcBef>
                <a:spcPts val="750"/>
              </a:spcBef>
            </a:pPr>
            <a:r>
              <a:rPr lang="en-US" sz="1800" dirty="0"/>
              <a:t>Government at every level favors standards  - OMB 119</a:t>
            </a:r>
          </a:p>
          <a:p>
            <a:r>
              <a:rPr lang="en-US" dirty="0"/>
              <a:t>Align with NIST the government cited assessment body for compliance of systems</a:t>
            </a:r>
          </a:p>
          <a:p>
            <a:r>
              <a:rPr lang="en-US" dirty="0"/>
              <a:t>Government and Industry favors formal standards</a:t>
            </a:r>
          </a:p>
          <a:p>
            <a:r>
              <a:rPr lang="en-US" dirty="0"/>
              <a:t>Inherent Interoperability due to rigor in vetting standards</a:t>
            </a:r>
          </a:p>
          <a:p>
            <a:r>
              <a:rPr lang="en-US" dirty="0"/>
              <a:t>Increases awareness of NIEM to larger audience</a:t>
            </a:r>
          </a:p>
          <a:p>
            <a:r>
              <a:rPr lang="en-US" dirty="0"/>
              <a:t>NIEM already meets most of the criteria for becoming a standard</a:t>
            </a:r>
          </a:p>
          <a:p>
            <a:r>
              <a:rPr lang="en-US" dirty="0"/>
              <a:t>Increased visibility, contribution, and use by open source tool developers</a:t>
            </a:r>
          </a:p>
          <a:p>
            <a:r>
              <a:rPr lang="en-US" dirty="0"/>
              <a:t>Compliance argument over competing government developed standards</a:t>
            </a:r>
          </a:p>
        </p:txBody>
      </p:sp>
    </p:spTree>
    <p:extLst>
      <p:ext uri="{BB962C8B-B14F-4D97-AF65-F5344CB8AC3E}">
        <p14:creationId xmlns:p14="http://schemas.microsoft.com/office/powerpoint/2010/main" val="2557932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23C1D-52D2-4D4A-B1C8-82708EA22630}"/>
              </a:ext>
            </a:extLst>
          </p:cNvPr>
          <p:cNvSpPr txBox="1"/>
          <p:nvPr/>
        </p:nvSpPr>
        <p:spPr>
          <a:xfrm>
            <a:off x="378603" y="1792240"/>
            <a:ext cx="8386795" cy="3439403"/>
          </a:xfrm>
          <a:prstGeom prst="rect">
            <a:avLst/>
          </a:prstGeom>
          <a:noFill/>
        </p:spPr>
        <p:txBody>
          <a:bodyPr wrap="square">
            <a:spAutoFit/>
          </a:bodyPr>
          <a:lstStyle/>
          <a:p>
            <a:r>
              <a:rPr lang="en-US" sz="1500" b="1" u="sng" dirty="0"/>
              <a:t>National Technology Transfer and Advancement Act (NTTAA)</a:t>
            </a:r>
            <a:endParaRPr lang="en-US" sz="1350" b="1" u="sng" dirty="0"/>
          </a:p>
          <a:p>
            <a:r>
              <a:rPr lang="en-US" sz="1350" dirty="0"/>
              <a:t>Section 12 of the National Technology Transfer and Advancement Act (NTTAA) of 1995 directs NIST to ‘‘coordinate technical standards activities and conformity assessment activities of Federal, State, and local governments with private sector technical standards activities and conformity assessment activities, with the goal of eliminating unnecessary duplication and complexity in the development and promulgation of conformity assessment requirements and measures’’ (15 U.S.C. 272(b)(13)).</a:t>
            </a:r>
          </a:p>
          <a:p>
            <a:endParaRPr lang="en-US" sz="1350" dirty="0"/>
          </a:p>
          <a:p>
            <a:r>
              <a:rPr lang="en-US" sz="1350" dirty="0"/>
              <a:t>The January 2016 revision to OMB Circular A–119 re-emphasizes NIST’s role in issuing guidance to agencies as well as Federal agencies responsibilities with respect to conformity assessment.</a:t>
            </a:r>
          </a:p>
          <a:p>
            <a:endParaRPr lang="en-US" sz="1350" dirty="0"/>
          </a:p>
          <a:p>
            <a:r>
              <a:rPr lang="en-US" sz="1350" dirty="0"/>
              <a:t>The National Technology Transfer and Advancement Act of 1995 (Public Law 104-113, 1996) (NTTAA) authorizes NIST to coordinate conformity assessment activities. The NTTAA states that NIST coordinates “Federal, State, and local technical standards activities and conformity assessment activities, with private sector technical standards activities and conformity assessment activities, with the goal of eliminating unnecessary duplication and complexity in the development and promulgation of conformity assessment requirements and measures.’’ </a:t>
            </a:r>
          </a:p>
        </p:txBody>
      </p:sp>
      <p:sp>
        <p:nvSpPr>
          <p:cNvPr id="4" name="Title 1">
            <a:extLst>
              <a:ext uri="{FF2B5EF4-FFF2-40B4-BE49-F238E27FC236}">
                <a16:creationId xmlns:a16="http://schemas.microsoft.com/office/drawing/2014/main" id="{19F5EDB3-1934-4A43-9AD5-BFDC64D57DE0}"/>
              </a:ext>
            </a:extLst>
          </p:cNvPr>
          <p:cNvSpPr txBox="1">
            <a:spLocks/>
          </p:cNvSpPr>
          <p:nvPr/>
        </p:nvSpPr>
        <p:spPr>
          <a:xfrm>
            <a:off x="629841" y="1131094"/>
            <a:ext cx="7886700"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IT’s The Law</a:t>
            </a:r>
          </a:p>
        </p:txBody>
      </p:sp>
    </p:spTree>
    <p:extLst>
      <p:ext uri="{BB962C8B-B14F-4D97-AF65-F5344CB8AC3E}">
        <p14:creationId xmlns:p14="http://schemas.microsoft.com/office/powerpoint/2010/main" val="844305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982B-F640-418D-988B-085D08574587}"/>
              </a:ext>
            </a:extLst>
          </p:cNvPr>
          <p:cNvSpPr>
            <a:spLocks noGrp="1"/>
          </p:cNvSpPr>
          <p:nvPr>
            <p:ph type="title"/>
          </p:nvPr>
        </p:nvSpPr>
        <p:spPr/>
        <p:txBody>
          <a:bodyPr>
            <a:noAutofit/>
          </a:bodyPr>
          <a:lstStyle/>
          <a:p>
            <a:r>
              <a:rPr lang="en-US" dirty="0"/>
              <a:t>Why sponsor an Open Project?</a:t>
            </a:r>
            <a:br>
              <a:rPr lang="en-US" dirty="0"/>
            </a:br>
            <a:endParaRPr lang="en-US" dirty="0"/>
          </a:p>
        </p:txBody>
      </p:sp>
      <p:sp>
        <p:nvSpPr>
          <p:cNvPr id="3" name="Content Placeholder 2">
            <a:extLst>
              <a:ext uri="{FF2B5EF4-FFF2-40B4-BE49-F238E27FC236}">
                <a16:creationId xmlns:a16="http://schemas.microsoft.com/office/drawing/2014/main" id="{692292ED-3A8C-462C-AEE9-29335D185B2E}"/>
              </a:ext>
            </a:extLst>
          </p:cNvPr>
          <p:cNvSpPr>
            <a:spLocks noGrp="1"/>
          </p:cNvSpPr>
          <p:nvPr>
            <p:ph idx="1"/>
          </p:nvPr>
        </p:nvSpPr>
        <p:spPr/>
        <p:txBody>
          <a:bodyPr>
            <a:normAutofit fontScale="77500" lnSpcReduction="20000"/>
          </a:bodyPr>
          <a:lstStyle/>
          <a:p>
            <a:pPr algn="l" fontAlgn="base"/>
            <a:r>
              <a:rPr lang="en-US" b="0" i="0" dirty="0">
                <a:effectLst/>
                <a:latin typeface="HelveticaNeue-Light"/>
              </a:rPr>
              <a:t>Organizations that sponsor an Open Project receive a seat on the Project Governing Board, where they:</a:t>
            </a:r>
          </a:p>
          <a:p>
            <a:pPr lvl="1" fontAlgn="base">
              <a:buFont typeface="Arial" panose="020B0604020202020204" pitchFamily="34" charset="0"/>
              <a:buChar char="•"/>
            </a:pPr>
            <a:r>
              <a:rPr lang="en-US" b="0" i="0" dirty="0">
                <a:effectLst/>
                <a:latin typeface="HelveticaNeue-Light"/>
              </a:rPr>
              <a:t>Oversee the technical agenda and marketing activities.</a:t>
            </a:r>
          </a:p>
          <a:p>
            <a:pPr lvl="1" fontAlgn="base">
              <a:buFont typeface="Arial" panose="020B0604020202020204" pitchFamily="34" charset="0"/>
              <a:buChar char="•"/>
            </a:pPr>
            <a:r>
              <a:rPr lang="en-US" b="0" i="0" dirty="0">
                <a:effectLst/>
                <a:latin typeface="HelveticaNeue-Light"/>
              </a:rPr>
              <a:t>Form a Technical Steering Committee and/or Marketing Group (optional).</a:t>
            </a:r>
          </a:p>
          <a:p>
            <a:pPr lvl="1" fontAlgn="base">
              <a:buFont typeface="Arial" panose="020B0604020202020204" pitchFamily="34" charset="0"/>
              <a:buChar char="•"/>
            </a:pPr>
            <a:r>
              <a:rPr lang="en-US" b="0" i="0" dirty="0">
                <a:effectLst/>
                <a:latin typeface="HelveticaNeue-Light"/>
              </a:rPr>
              <a:t>Appoint Maintainers and elect Chairs.</a:t>
            </a:r>
          </a:p>
          <a:p>
            <a:pPr lvl="1" fontAlgn="base">
              <a:buFont typeface="Arial" panose="020B0604020202020204" pitchFamily="34" charset="0"/>
              <a:buChar char="•"/>
            </a:pPr>
            <a:r>
              <a:rPr lang="en-US" b="0" i="0" dirty="0">
                <a:effectLst/>
                <a:latin typeface="HelveticaNeue-Light"/>
              </a:rPr>
              <a:t>Decide which work products to advance through standards process.</a:t>
            </a:r>
          </a:p>
          <a:p>
            <a:pPr lvl="1" fontAlgn="base">
              <a:buFont typeface="Arial" panose="020B0604020202020204" pitchFamily="34" charset="0"/>
              <a:buChar char="•"/>
            </a:pPr>
            <a:r>
              <a:rPr lang="en-US" b="0" i="0" dirty="0">
                <a:effectLst/>
                <a:latin typeface="HelveticaNeue-Light"/>
              </a:rPr>
              <a:t>Request OASIS submission of approved work to ISO, IEC</a:t>
            </a:r>
          </a:p>
          <a:p>
            <a:pPr lvl="1" fontAlgn="base">
              <a:buFont typeface="Arial" panose="020B0604020202020204" pitchFamily="34" charset="0"/>
              <a:buChar char="•"/>
            </a:pPr>
            <a:r>
              <a:rPr lang="en-US" b="0" i="0" dirty="0">
                <a:effectLst/>
                <a:latin typeface="HelveticaNeue-Light"/>
              </a:rPr>
              <a:t>Stand out on Project website, social media, events, press and analyst communications.</a:t>
            </a:r>
          </a:p>
          <a:p>
            <a:pPr lvl="1" fontAlgn="base">
              <a:buFont typeface="Arial" panose="020B0604020202020204" pitchFamily="34" charset="0"/>
              <a:buChar char="•"/>
            </a:pPr>
            <a:r>
              <a:rPr lang="en-US" b="0" i="0" dirty="0">
                <a:solidFill>
                  <a:srgbClr val="00B0F0"/>
                </a:solidFill>
                <a:effectLst/>
                <a:latin typeface="HelveticaNeue-Light"/>
              </a:rPr>
              <a:t>https://www.youtube.com/watch?v=McDnsOKUoxY</a:t>
            </a:r>
          </a:p>
          <a:p>
            <a:endParaRPr lang="en-US" dirty="0"/>
          </a:p>
        </p:txBody>
      </p:sp>
    </p:spTree>
    <p:extLst>
      <p:ext uri="{BB962C8B-B14F-4D97-AF65-F5344CB8AC3E}">
        <p14:creationId xmlns:p14="http://schemas.microsoft.com/office/powerpoint/2010/main" val="2735000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3E96-7A93-42D6-A825-180A5FA9A742}"/>
              </a:ext>
            </a:extLst>
          </p:cNvPr>
          <p:cNvSpPr>
            <a:spLocks noGrp="1"/>
          </p:cNvSpPr>
          <p:nvPr>
            <p:ph type="title"/>
          </p:nvPr>
        </p:nvSpPr>
        <p:spPr/>
        <p:txBody>
          <a:bodyPr/>
          <a:lstStyle/>
          <a:p>
            <a:r>
              <a:rPr lang="en-US" dirty="0"/>
              <a:t>Why choose OASIS Open Standard</a:t>
            </a:r>
          </a:p>
        </p:txBody>
      </p:sp>
      <p:sp>
        <p:nvSpPr>
          <p:cNvPr id="3" name="Content Placeholder 2">
            <a:extLst>
              <a:ext uri="{FF2B5EF4-FFF2-40B4-BE49-F238E27FC236}">
                <a16:creationId xmlns:a16="http://schemas.microsoft.com/office/drawing/2014/main" id="{9D55A0EF-6B1E-4879-AE45-BDC226F4E3A4}"/>
              </a:ext>
            </a:extLst>
          </p:cNvPr>
          <p:cNvSpPr>
            <a:spLocks noGrp="1"/>
          </p:cNvSpPr>
          <p:nvPr>
            <p:ph idx="1"/>
          </p:nvPr>
        </p:nvSpPr>
        <p:spPr/>
        <p:txBody>
          <a:bodyPr>
            <a:normAutofit fontScale="77500" lnSpcReduction="20000"/>
          </a:bodyPr>
          <a:lstStyle/>
          <a:p>
            <a:pPr algn="l" fontAlgn="base">
              <a:buFont typeface="Arial" panose="020B0604020202020204" pitchFamily="34" charset="0"/>
              <a:buChar char="•"/>
            </a:pPr>
            <a:r>
              <a:rPr lang="en-US" dirty="0"/>
              <a:t>Freedom to create a portfolio of complementary materials under one organizational umbrella.</a:t>
            </a:r>
          </a:p>
          <a:p>
            <a:pPr algn="l" fontAlgn="base">
              <a:buFont typeface="Arial" panose="020B0604020202020204" pitchFamily="34" charset="0"/>
              <a:buChar char="•"/>
            </a:pPr>
            <a:r>
              <a:rPr lang="en-US" dirty="0"/>
              <a:t>Option to advance appropriate deliverables through to OASIS Standard with the potential to be referenced by global SDOs including ISO, IEC, and ITU.</a:t>
            </a:r>
          </a:p>
          <a:p>
            <a:pPr algn="l" fontAlgn="base">
              <a:buFont typeface="Arial" panose="020B0604020202020204" pitchFamily="34" charset="0"/>
              <a:buChar char="•"/>
            </a:pPr>
            <a:r>
              <a:rPr lang="en-US" dirty="0"/>
              <a:t>Industry-vetted IP policies and world-class legal support.</a:t>
            </a:r>
          </a:p>
          <a:p>
            <a:pPr algn="l" fontAlgn="base">
              <a:buFont typeface="Arial" panose="020B0604020202020204" pitchFamily="34" charset="0"/>
              <a:buChar char="•"/>
            </a:pPr>
            <a:r>
              <a:rPr lang="en-US" dirty="0"/>
              <a:t>Clear rules to support strategic leadership and shared community development.</a:t>
            </a:r>
          </a:p>
          <a:p>
            <a:pPr algn="l" fontAlgn="base">
              <a:buFont typeface="Arial" panose="020B0604020202020204" pitchFamily="34" charset="0"/>
              <a:buChar char="•"/>
            </a:pPr>
            <a:r>
              <a:rPr lang="en-US" dirty="0"/>
              <a:t>Experienced staff and seasoned programs to help your project reach its goals.</a:t>
            </a:r>
          </a:p>
        </p:txBody>
      </p:sp>
    </p:spTree>
    <p:extLst>
      <p:ext uri="{BB962C8B-B14F-4D97-AF65-F5344CB8AC3E}">
        <p14:creationId xmlns:p14="http://schemas.microsoft.com/office/powerpoint/2010/main" val="15576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88C-A6E2-48DA-87AE-C739B2C4D91B}"/>
              </a:ext>
            </a:extLst>
          </p:cNvPr>
          <p:cNvSpPr>
            <a:spLocks noGrp="1"/>
          </p:cNvSpPr>
          <p:nvPr>
            <p:ph type="title"/>
          </p:nvPr>
        </p:nvSpPr>
        <p:spPr/>
        <p:txBody>
          <a:bodyPr/>
          <a:lstStyle/>
          <a:p>
            <a:r>
              <a:rPr lang="en-US" dirty="0"/>
              <a:t>What will it cost? </a:t>
            </a:r>
          </a:p>
        </p:txBody>
      </p:sp>
      <p:sp>
        <p:nvSpPr>
          <p:cNvPr id="3" name="Content Placeholder 2">
            <a:extLst>
              <a:ext uri="{FF2B5EF4-FFF2-40B4-BE49-F238E27FC236}">
                <a16:creationId xmlns:a16="http://schemas.microsoft.com/office/drawing/2014/main" id="{9E59B588-D8E3-4DE5-86A7-0D64AA6A9CFB}"/>
              </a:ext>
            </a:extLst>
          </p:cNvPr>
          <p:cNvSpPr>
            <a:spLocks noGrp="1"/>
          </p:cNvSpPr>
          <p:nvPr>
            <p:ph idx="1"/>
          </p:nvPr>
        </p:nvSpPr>
        <p:spPr/>
        <p:txBody>
          <a:bodyPr>
            <a:normAutofit fontScale="62500" lnSpcReduction="20000"/>
          </a:bodyPr>
          <a:lstStyle/>
          <a:p>
            <a:r>
              <a:rPr lang="en-US" dirty="0"/>
              <a:t>Open Project Sponsorship Dues</a:t>
            </a:r>
            <a:endParaRPr lang="en-US" b="0" i="0" dirty="0">
              <a:solidFill>
                <a:srgbClr val="777777"/>
              </a:solidFill>
              <a:effectLst/>
              <a:latin typeface="HelveticaNeue-Light"/>
            </a:endParaRPr>
          </a:p>
          <a:p>
            <a:r>
              <a:rPr lang="en-US" b="0" i="0" dirty="0">
                <a:solidFill>
                  <a:srgbClr val="777777"/>
                </a:solidFill>
                <a:effectLst/>
                <a:latin typeface="HelveticaNeue-Light"/>
              </a:rPr>
              <a:t>Each Open Project is funded by annual Sponsor dues from organizations committed to its success.</a:t>
            </a:r>
          </a:p>
          <a:p>
            <a:r>
              <a:rPr lang="en-US" b="1" i="0" dirty="0">
                <a:solidFill>
                  <a:srgbClr val="75C3D5"/>
                </a:solidFill>
                <a:effectLst/>
                <a:latin typeface="HelveticaNeue-Light"/>
              </a:rPr>
              <a:t>Base Sponsor dues</a:t>
            </a:r>
            <a:r>
              <a:rPr lang="en-US" b="0" i="0" dirty="0">
                <a:solidFill>
                  <a:srgbClr val="777777"/>
                </a:solidFill>
                <a:effectLst/>
                <a:latin typeface="HelveticaNeue-Light"/>
              </a:rPr>
              <a:t> cover the core technical, legal, promotional, and administrative services provided by OASIS.</a:t>
            </a:r>
          </a:p>
          <a:p>
            <a:pPr algn="l" fontAlgn="base"/>
            <a:r>
              <a:rPr lang="en-US" b="0" i="0" dirty="0">
                <a:solidFill>
                  <a:srgbClr val="777777"/>
                </a:solidFill>
                <a:effectLst/>
                <a:latin typeface="HelveticaNeue-Light"/>
              </a:rPr>
              <a:t>Base dues are determined by each organization’s total employee headcount.</a:t>
            </a:r>
          </a:p>
          <a:p>
            <a:pPr algn="l" fontAlgn="base"/>
            <a:r>
              <a:rPr lang="en-US" b="0" i="0" dirty="0">
                <a:solidFill>
                  <a:srgbClr val="777777"/>
                </a:solidFill>
                <a:effectLst/>
                <a:latin typeface="HelveticaNeue-Light"/>
              </a:rPr>
              <a:t>$ 25,000: 2,000+ employees</a:t>
            </a:r>
            <a:br>
              <a:rPr lang="en-US" b="0" i="0" dirty="0">
                <a:solidFill>
                  <a:srgbClr val="777777"/>
                </a:solidFill>
                <a:effectLst/>
                <a:latin typeface="HelveticaNeue-Light"/>
              </a:rPr>
            </a:br>
            <a:r>
              <a:rPr lang="en-US" b="0" i="0" dirty="0">
                <a:solidFill>
                  <a:srgbClr val="777777"/>
                </a:solidFill>
                <a:effectLst/>
                <a:latin typeface="HelveticaNeue-Light"/>
              </a:rPr>
              <a:t>$ 15,000: 500-1,999</a:t>
            </a:r>
            <a:br>
              <a:rPr lang="en-US" b="0" i="0" dirty="0">
                <a:solidFill>
                  <a:srgbClr val="777777"/>
                </a:solidFill>
                <a:effectLst/>
                <a:latin typeface="HelveticaNeue-Light"/>
              </a:rPr>
            </a:br>
            <a:r>
              <a:rPr lang="en-US" b="0" i="0" dirty="0">
                <a:solidFill>
                  <a:srgbClr val="777777"/>
                </a:solidFill>
                <a:effectLst/>
                <a:latin typeface="HelveticaNeue-Light"/>
              </a:rPr>
              <a:t>$ 10,000: 100-499</a:t>
            </a:r>
            <a:br>
              <a:rPr lang="en-US" b="0" i="0" dirty="0">
                <a:solidFill>
                  <a:srgbClr val="777777"/>
                </a:solidFill>
                <a:effectLst/>
                <a:latin typeface="HelveticaNeue-Light"/>
              </a:rPr>
            </a:br>
            <a:r>
              <a:rPr lang="en-US" b="0" i="0" dirty="0">
                <a:solidFill>
                  <a:srgbClr val="777777"/>
                </a:solidFill>
                <a:effectLst/>
                <a:latin typeface="HelveticaNeue-Light"/>
              </a:rPr>
              <a:t>$   5,000: 10-99</a:t>
            </a:r>
            <a:br>
              <a:rPr lang="en-US" b="0" i="0" dirty="0">
                <a:solidFill>
                  <a:srgbClr val="777777"/>
                </a:solidFill>
                <a:effectLst/>
                <a:latin typeface="HelveticaNeue-Light"/>
              </a:rPr>
            </a:br>
            <a:r>
              <a:rPr lang="en-US" b="0" i="0" dirty="0">
                <a:solidFill>
                  <a:srgbClr val="777777"/>
                </a:solidFill>
                <a:effectLst/>
                <a:latin typeface="HelveticaNeue-Light"/>
              </a:rPr>
              <a:t>$   2,000: &lt;10</a:t>
            </a:r>
            <a:br>
              <a:rPr lang="en-US" b="0" i="0" dirty="0">
                <a:solidFill>
                  <a:srgbClr val="777777"/>
                </a:solidFill>
                <a:effectLst/>
                <a:latin typeface="HelveticaNeue-Light"/>
              </a:rPr>
            </a:br>
            <a:r>
              <a:rPr lang="en-US" b="0" i="0" dirty="0">
                <a:solidFill>
                  <a:srgbClr val="777777"/>
                </a:solidFill>
                <a:effectLst/>
                <a:latin typeface="HelveticaNeue-Light"/>
              </a:rPr>
              <a:t>$   1,000: Nonprofit, university, local or non-OECD government</a:t>
            </a:r>
          </a:p>
          <a:p>
            <a:endParaRPr lang="en-US" dirty="0"/>
          </a:p>
        </p:txBody>
      </p:sp>
    </p:spTree>
    <p:extLst>
      <p:ext uri="{BB962C8B-B14F-4D97-AF65-F5344CB8AC3E}">
        <p14:creationId xmlns:p14="http://schemas.microsoft.com/office/powerpoint/2010/main" val="3250607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What is an open Project</a:t>
            </a:r>
          </a:p>
        </p:txBody>
      </p:sp>
      <p:sp>
        <p:nvSpPr>
          <p:cNvPr id="3" name="Content Placeholder 2"/>
          <p:cNvSpPr>
            <a:spLocks noGrp="1"/>
          </p:cNvSpPr>
          <p:nvPr>
            <p:ph idx="1"/>
          </p:nvPr>
        </p:nvSpPr>
        <p:spPr>
          <a:xfrm>
            <a:off x="628650" y="1062435"/>
            <a:ext cx="7886700" cy="4351338"/>
          </a:xfrm>
        </p:spPr>
        <p:txBody>
          <a:bodyPr/>
          <a:lstStyle/>
          <a:p>
            <a:r>
              <a:rPr lang="en-US" sz="1600" dirty="0" smtClean="0">
                <a:solidFill>
                  <a:srgbClr val="000000"/>
                </a:solidFill>
              </a:rPr>
              <a:t>Open Projects is </a:t>
            </a:r>
            <a:r>
              <a:rPr lang="en-US" sz="1600" dirty="0">
                <a:solidFill>
                  <a:srgbClr val="000000"/>
                </a:solidFill>
              </a:rPr>
              <a:t>the first-of-its-kind program that creates a more transparent and collaborative future for open source and standards development. </a:t>
            </a:r>
          </a:p>
          <a:p>
            <a:r>
              <a:rPr lang="en-US" sz="1600" dirty="0">
                <a:solidFill>
                  <a:srgbClr val="000000"/>
                </a:solidFill>
              </a:rPr>
              <a:t>Open Projects gives communities the power to develop what they choose--APIs, code, specifications, reference implementations, guidelines-- in one place, under open source licenses, with a path to recognition in global policy and procurement</a:t>
            </a:r>
            <a:r>
              <a:rPr lang="en-US" sz="1600" dirty="0" smtClean="0">
                <a:solidFill>
                  <a:srgbClr val="000000"/>
                </a:solidFill>
              </a:rPr>
              <a:t>.</a:t>
            </a:r>
          </a:p>
          <a:p>
            <a:pPr lvl="1">
              <a:buFont typeface="Wingdings" panose="05000000000000000000" pitchFamily="2" charset="2"/>
              <a:buChar char="ü"/>
            </a:pPr>
            <a:r>
              <a:rPr lang="en-US" sz="1400" dirty="0">
                <a:solidFill>
                  <a:srgbClr val="000000"/>
                </a:solidFill>
              </a:rPr>
              <a:t>Engage open source community in distributed development while ensuring </a:t>
            </a:r>
            <a:r>
              <a:rPr lang="en-US" sz="1400" b="1" dirty="0">
                <a:solidFill>
                  <a:srgbClr val="000000"/>
                </a:solidFill>
              </a:rPr>
              <a:t>work stays on-track</a:t>
            </a:r>
          </a:p>
          <a:p>
            <a:pPr lvl="1">
              <a:buFont typeface="Wingdings" panose="05000000000000000000" pitchFamily="2" charset="2"/>
              <a:buChar char="ü"/>
            </a:pPr>
            <a:r>
              <a:rPr lang="en-US" sz="1400" dirty="0">
                <a:solidFill>
                  <a:srgbClr val="000000"/>
                </a:solidFill>
              </a:rPr>
              <a:t>Use </a:t>
            </a:r>
            <a:r>
              <a:rPr lang="en-US" sz="1400" b="1" dirty="0">
                <a:solidFill>
                  <a:srgbClr val="000000"/>
                </a:solidFill>
              </a:rPr>
              <a:t>vetted</a:t>
            </a:r>
            <a:r>
              <a:rPr lang="en-US" sz="1400" dirty="0">
                <a:solidFill>
                  <a:srgbClr val="000000"/>
                </a:solidFill>
              </a:rPr>
              <a:t> </a:t>
            </a:r>
            <a:r>
              <a:rPr lang="en-US" sz="1400" b="1" dirty="0">
                <a:solidFill>
                  <a:srgbClr val="000000"/>
                </a:solidFill>
              </a:rPr>
              <a:t>IP policy and open source licenses</a:t>
            </a:r>
          </a:p>
          <a:p>
            <a:pPr lvl="1">
              <a:buFont typeface="Wingdings" panose="05000000000000000000" pitchFamily="2" charset="2"/>
              <a:buChar char="ü"/>
            </a:pPr>
            <a:r>
              <a:rPr lang="en-US" sz="1400" dirty="0">
                <a:solidFill>
                  <a:srgbClr val="000000"/>
                </a:solidFill>
              </a:rPr>
              <a:t>Work under </a:t>
            </a:r>
            <a:r>
              <a:rPr lang="en-US" sz="1400" b="1" dirty="0">
                <a:solidFill>
                  <a:srgbClr val="000000"/>
                </a:solidFill>
              </a:rPr>
              <a:t>supported, streamlined process.</a:t>
            </a:r>
          </a:p>
          <a:p>
            <a:pPr lvl="1">
              <a:buFont typeface="Wingdings" panose="05000000000000000000" pitchFamily="2" charset="2"/>
              <a:buChar char="ü"/>
            </a:pPr>
            <a:r>
              <a:rPr lang="en-US" sz="1400" dirty="0">
                <a:solidFill>
                  <a:srgbClr val="000000"/>
                </a:solidFill>
              </a:rPr>
              <a:t>Submit work to ISO, IEC, ITU and/or EU for </a:t>
            </a:r>
            <a:r>
              <a:rPr lang="en-US" sz="1400" b="1" dirty="0">
                <a:solidFill>
                  <a:srgbClr val="000000"/>
                </a:solidFill>
              </a:rPr>
              <a:t>international </a:t>
            </a:r>
            <a:r>
              <a:rPr lang="en-US" sz="1400" b="1" dirty="0">
                <a:solidFill>
                  <a:srgbClr val="000000"/>
                </a:solidFill>
                <a:ea typeface="Arial"/>
                <a:cs typeface="Arial"/>
                <a:sym typeface="Arial"/>
              </a:rPr>
              <a:t>recognition </a:t>
            </a:r>
            <a:r>
              <a:rPr lang="en-US" sz="1400" dirty="0">
                <a:solidFill>
                  <a:srgbClr val="000000"/>
                </a:solidFill>
                <a:ea typeface="Arial"/>
                <a:cs typeface="Arial"/>
                <a:sym typeface="Arial"/>
              </a:rPr>
              <a:t>via PAS submitter status.</a:t>
            </a:r>
            <a:endParaRPr lang="en-US" sz="1400" b="1" dirty="0">
              <a:solidFill>
                <a:srgbClr val="000000"/>
              </a:solidFill>
            </a:endParaRPr>
          </a:p>
          <a:p>
            <a:pPr lvl="1">
              <a:buFont typeface="Wingdings" panose="05000000000000000000" pitchFamily="2" charset="2"/>
              <a:buChar char="ü"/>
            </a:pPr>
            <a:r>
              <a:rPr lang="en-US" sz="1400" dirty="0">
                <a:solidFill>
                  <a:srgbClr val="000000"/>
                </a:solidFill>
              </a:rPr>
              <a:t>Focus on your technical goals while OASIS staff takes care of financial, legal, and technical administration and marketing</a:t>
            </a:r>
          </a:p>
          <a:p>
            <a:pPr lvl="1">
              <a:buFont typeface="Wingdings" panose="05000000000000000000" pitchFamily="2" charset="2"/>
              <a:buChar char="ü"/>
            </a:pPr>
            <a:r>
              <a:rPr lang="en-US" sz="1400" dirty="0">
                <a:solidFill>
                  <a:srgbClr val="000000"/>
                </a:solidFill>
              </a:rPr>
              <a:t>Leverage OASIS global reputation, 2000+ member base, and experience running standards and open source projects</a:t>
            </a:r>
          </a:p>
          <a:p>
            <a:r>
              <a:rPr lang="en-US" sz="1600" dirty="0" smtClean="0">
                <a:solidFill>
                  <a:srgbClr val="000000"/>
                </a:solidFill>
              </a:rPr>
              <a:t>Open </a:t>
            </a:r>
            <a:r>
              <a:rPr lang="en-US" sz="1600" dirty="0">
                <a:solidFill>
                  <a:srgbClr val="000000"/>
                </a:solidFill>
              </a:rPr>
              <a:t>Projects gives groups more control and streamlined governance. It provides all the process a community needs--and not a bit more--so groups can accomplish great things fast.</a:t>
            </a:r>
          </a:p>
          <a:p>
            <a:endParaRPr lang="en-US" sz="1600" dirty="0">
              <a:solidFill>
                <a:srgbClr val="000000"/>
              </a:solidFill>
            </a:endParaRPr>
          </a:p>
        </p:txBody>
      </p:sp>
      <p:sp>
        <p:nvSpPr>
          <p:cNvPr id="4" name="Slide Number Placeholder 3"/>
          <p:cNvSpPr>
            <a:spLocks noGrp="1"/>
          </p:cNvSpPr>
          <p:nvPr>
            <p:ph type="sldNum" sz="quarter" idx="12"/>
          </p:nvPr>
        </p:nvSpPr>
        <p:spPr/>
        <p:txBody>
          <a:bodyPr/>
          <a:lstStyle/>
          <a:p>
            <a:fld id="{5CB437ED-D65A-487C-8BD9-AF71EF98D60F}" type="slidenum">
              <a:rPr lang="en-US" smtClean="0"/>
              <a:t>15</a:t>
            </a:fld>
            <a:endParaRPr lang="en-US" dirty="0"/>
          </a:p>
        </p:txBody>
      </p:sp>
    </p:spTree>
    <p:extLst>
      <p:ext uri="{BB962C8B-B14F-4D97-AF65-F5344CB8AC3E}">
        <p14:creationId xmlns:p14="http://schemas.microsoft.com/office/powerpoint/2010/main" val="421799507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Core Services Oasis provides</a:t>
            </a:r>
            <a:endParaRPr lang="en-US" dirty="0"/>
          </a:p>
        </p:txBody>
      </p:sp>
      <p:sp>
        <p:nvSpPr>
          <p:cNvPr id="3" name="Content Placeholder 2"/>
          <p:cNvSpPr>
            <a:spLocks noGrp="1"/>
          </p:cNvSpPr>
          <p:nvPr>
            <p:ph idx="1"/>
          </p:nvPr>
        </p:nvSpPr>
        <p:spPr/>
        <p:txBody>
          <a:bodyPr/>
          <a:lstStyle/>
          <a:p>
            <a:pPr fontAlgn="t">
              <a:lnSpc>
                <a:spcPct val="100000"/>
              </a:lnSpc>
              <a:buFont typeface="Wingdings" panose="05000000000000000000" pitchFamily="2" charset="2"/>
              <a:buChar char="ü"/>
            </a:pPr>
            <a:r>
              <a:rPr lang="en-US" sz="1600" dirty="0"/>
              <a:t>Legal entity, management of trademarks and copyrights</a:t>
            </a:r>
          </a:p>
          <a:p>
            <a:pPr fontAlgn="t">
              <a:lnSpc>
                <a:spcPct val="100000"/>
              </a:lnSpc>
              <a:buFont typeface="Wingdings" panose="05000000000000000000" pitchFamily="2" charset="2"/>
              <a:buChar char="ü"/>
            </a:pPr>
            <a:r>
              <a:rPr lang="en-US" sz="1600" dirty="0"/>
              <a:t>Contributor License Agreement administration </a:t>
            </a:r>
          </a:p>
          <a:p>
            <a:pPr fontAlgn="t">
              <a:lnSpc>
                <a:spcPct val="100000"/>
              </a:lnSpc>
              <a:buFont typeface="Wingdings" panose="05000000000000000000" pitchFamily="2" charset="2"/>
              <a:buChar char="ü"/>
            </a:pPr>
            <a:r>
              <a:rPr lang="en-US" sz="1600" dirty="0"/>
              <a:t>Collaboration tool set: GitHub org, mailing group, calendar, roster, ballot, asynchronous chat, video meetings…</a:t>
            </a:r>
            <a:endParaRPr lang="en-US" sz="1600" dirty="0">
              <a:highlight>
                <a:srgbClr val="FFFF00"/>
              </a:highlight>
            </a:endParaRPr>
          </a:p>
          <a:p>
            <a:pPr fontAlgn="t">
              <a:lnSpc>
                <a:spcPct val="100000"/>
              </a:lnSpc>
              <a:buFont typeface="Wingdings" panose="05000000000000000000" pitchFamily="2" charset="2"/>
              <a:buChar char="ü"/>
            </a:pPr>
            <a:r>
              <a:rPr lang="en-US" sz="1600" dirty="0"/>
              <a:t>OASIS Standards process submission management</a:t>
            </a:r>
          </a:p>
          <a:p>
            <a:pPr fontAlgn="t">
              <a:lnSpc>
                <a:spcPct val="100000"/>
              </a:lnSpc>
              <a:buFont typeface="Wingdings" panose="05000000000000000000" pitchFamily="2" charset="2"/>
              <a:buChar char="ü"/>
            </a:pPr>
            <a:r>
              <a:rPr lang="en-US" sz="1600" dirty="0"/>
              <a:t>Submission of approved deliverables to ISO, IEC, ITU via OASIS liaison</a:t>
            </a:r>
          </a:p>
          <a:p>
            <a:pPr>
              <a:lnSpc>
                <a:spcPct val="100000"/>
              </a:lnSpc>
              <a:buFont typeface="Wingdings" panose="05000000000000000000" pitchFamily="2" charset="2"/>
              <a:buChar char="ü"/>
            </a:pPr>
            <a:r>
              <a:rPr lang="en-US" sz="1600" dirty="0"/>
              <a:t>Community management support</a:t>
            </a:r>
          </a:p>
          <a:p>
            <a:pPr>
              <a:lnSpc>
                <a:spcPct val="100000"/>
              </a:lnSpc>
              <a:buFont typeface="Wingdings" panose="05000000000000000000" pitchFamily="2" charset="2"/>
              <a:buChar char="ü"/>
            </a:pPr>
            <a:r>
              <a:rPr lang="en-US" sz="1600" dirty="0"/>
              <a:t>Assistance in writing charter, Code of Conduct, other policies</a:t>
            </a:r>
          </a:p>
          <a:p>
            <a:pPr>
              <a:lnSpc>
                <a:spcPct val="100000"/>
              </a:lnSpc>
              <a:buFont typeface="Wingdings" panose="05000000000000000000" pitchFamily="2" charset="2"/>
              <a:buChar char="ü"/>
            </a:pPr>
            <a:r>
              <a:rPr lang="en-US" sz="1600" dirty="0"/>
              <a:t>Governance administration and support</a:t>
            </a:r>
          </a:p>
          <a:p>
            <a:pPr>
              <a:lnSpc>
                <a:spcPct val="100000"/>
              </a:lnSpc>
              <a:buFont typeface="Wingdings" panose="05000000000000000000" pitchFamily="2" charset="2"/>
              <a:buChar char="ü"/>
            </a:pPr>
            <a:r>
              <a:rPr lang="en-US" sz="1600" dirty="0"/>
              <a:t>Initial set-up of project assets such as website design, hosting, site maintenance, collateral and logo design</a:t>
            </a:r>
          </a:p>
          <a:p>
            <a:pPr fontAlgn="t">
              <a:lnSpc>
                <a:spcPct val="100000"/>
              </a:lnSpc>
              <a:buFont typeface="Wingdings" panose="05000000000000000000" pitchFamily="2" charset="2"/>
              <a:buChar char="ü"/>
            </a:pPr>
            <a:r>
              <a:rPr lang="en-US" sz="1600" dirty="0"/>
              <a:t>Press, promotion &amp; outreach to attract developers and sponsors</a:t>
            </a:r>
          </a:p>
          <a:p>
            <a:pPr fontAlgn="t">
              <a:lnSpc>
                <a:spcPct val="100000"/>
              </a:lnSpc>
              <a:buFont typeface="Wingdings" panose="05000000000000000000" pitchFamily="2" charset="2"/>
              <a:buChar char="ü"/>
            </a:pPr>
            <a:r>
              <a:rPr lang="en-US" sz="1600" dirty="0"/>
              <a:t>Meeting planning and coordination</a:t>
            </a:r>
          </a:p>
          <a:p>
            <a:pPr fontAlgn="t">
              <a:lnSpc>
                <a:spcPct val="100000"/>
              </a:lnSpc>
              <a:buFont typeface="Wingdings" panose="05000000000000000000" pitchFamily="2" charset="2"/>
              <a:buChar char="ü"/>
            </a:pPr>
            <a:r>
              <a:rPr lang="en-US" sz="1600" dirty="0"/>
              <a:t>Free public access to deliverables in perpetuity</a:t>
            </a:r>
          </a:p>
        </p:txBody>
      </p:sp>
      <p:sp>
        <p:nvSpPr>
          <p:cNvPr id="4" name="Slide Number Placeholder 3"/>
          <p:cNvSpPr>
            <a:spLocks noGrp="1"/>
          </p:cNvSpPr>
          <p:nvPr>
            <p:ph type="sldNum" sz="quarter" idx="12"/>
          </p:nvPr>
        </p:nvSpPr>
        <p:spPr/>
        <p:txBody>
          <a:bodyPr/>
          <a:lstStyle/>
          <a:p>
            <a:fld id="{5CB437ED-D65A-487C-8BD9-AF71EF98D60F}" type="slidenum">
              <a:rPr lang="en-US" smtClean="0"/>
              <a:t>16</a:t>
            </a:fld>
            <a:endParaRPr lang="en-US" dirty="0"/>
          </a:p>
        </p:txBody>
      </p:sp>
    </p:spTree>
    <p:extLst>
      <p:ext uri="{BB962C8B-B14F-4D97-AF65-F5344CB8AC3E}">
        <p14:creationId xmlns:p14="http://schemas.microsoft.com/office/powerpoint/2010/main" val="38565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F0FB-4F5B-4AA7-9AEA-A2FEB2C418C1}"/>
              </a:ext>
            </a:extLst>
          </p:cNvPr>
          <p:cNvSpPr>
            <a:spLocks noGrp="1"/>
          </p:cNvSpPr>
          <p:nvPr>
            <p:ph type="title"/>
          </p:nvPr>
        </p:nvSpPr>
        <p:spPr/>
        <p:txBody>
          <a:bodyPr/>
          <a:lstStyle/>
          <a:p>
            <a:r>
              <a:rPr lang="en-US" dirty="0"/>
              <a:t>OASIS</a:t>
            </a:r>
          </a:p>
        </p:txBody>
      </p:sp>
      <p:sp>
        <p:nvSpPr>
          <p:cNvPr id="3" name="Content Placeholder 2">
            <a:extLst>
              <a:ext uri="{FF2B5EF4-FFF2-40B4-BE49-F238E27FC236}">
                <a16:creationId xmlns:a16="http://schemas.microsoft.com/office/drawing/2014/main" id="{5468CCC6-1E2E-4DF8-8F74-470670789E82}"/>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0" i="0" dirty="0">
                <a:solidFill>
                  <a:srgbClr val="000000"/>
                </a:solidFill>
                <a:effectLst/>
                <a:latin typeface="HelveticaNeue-Light"/>
              </a:rPr>
              <a:t>OASIS</a:t>
            </a:r>
          </a:p>
          <a:p>
            <a:pPr algn="l" fontAlgn="base">
              <a:buFont typeface="Arial" panose="020B0604020202020204" pitchFamily="34" charset="0"/>
              <a:buChar char="•"/>
            </a:pPr>
            <a:r>
              <a:rPr lang="en-US" b="0" i="0" dirty="0">
                <a:solidFill>
                  <a:srgbClr val="000000"/>
                </a:solidFill>
                <a:effectLst/>
                <a:latin typeface="HelveticaNeue-Light"/>
              </a:rPr>
              <a:t>35 Corporate Drive Suite 150, Burlington, MA 01803-4238 </a:t>
            </a:r>
            <a:r>
              <a:rPr lang="en-US" b="0" i="0" dirty="0" smtClean="0">
                <a:solidFill>
                  <a:srgbClr val="000000"/>
                </a:solidFill>
                <a:effectLst/>
                <a:latin typeface="HelveticaNeue-Light"/>
              </a:rPr>
              <a:t>USA</a:t>
            </a:r>
            <a:endParaRPr lang="en-US" b="0" i="0" dirty="0">
              <a:solidFill>
                <a:srgbClr val="000000"/>
              </a:solidFill>
              <a:effectLst/>
              <a:latin typeface="HelveticaNeue-Light"/>
            </a:endParaRPr>
          </a:p>
          <a:p>
            <a:pPr algn="l" fontAlgn="base">
              <a:buFont typeface="Arial" panose="020B0604020202020204" pitchFamily="34" charset="0"/>
              <a:buChar char="•"/>
            </a:pPr>
            <a:r>
              <a:rPr lang="en-US" b="0" i="0" u="none" strike="noStrike" dirty="0">
                <a:solidFill>
                  <a:srgbClr val="000000"/>
                </a:solidFill>
                <a:effectLst/>
                <a:latin typeface="HelveticaNeue-Light"/>
                <a:hlinkClick r:id="rId2"/>
              </a:rPr>
              <a:t>+1 781 425 5073</a:t>
            </a:r>
            <a:endParaRPr lang="en-US" b="0" i="0" dirty="0">
              <a:solidFill>
                <a:srgbClr val="000000"/>
              </a:solidFill>
              <a:effectLst/>
              <a:latin typeface="HelveticaNeue-Light"/>
            </a:endParaRPr>
          </a:p>
          <a:p>
            <a:pPr algn="l" fontAlgn="base">
              <a:buFont typeface="Arial" panose="020B0604020202020204" pitchFamily="34" charset="0"/>
              <a:buChar char="•"/>
            </a:pPr>
            <a:r>
              <a:rPr lang="en-US" b="0" i="0" u="none" strike="noStrike" dirty="0">
                <a:solidFill>
                  <a:srgbClr val="000000"/>
                </a:solidFill>
                <a:effectLst/>
                <a:latin typeface="HelveticaNeue-Light"/>
                <a:hlinkClick r:id="rId3"/>
              </a:rPr>
              <a:t>op-admin@oasis-open.org</a:t>
            </a:r>
            <a:endParaRPr lang="en-US" b="0" i="0" dirty="0">
              <a:solidFill>
                <a:srgbClr val="000000"/>
              </a:solidFill>
              <a:effectLst/>
              <a:latin typeface="HelveticaNeue-Light"/>
            </a:endParaRPr>
          </a:p>
          <a:p>
            <a:pPr algn="l" fontAlgn="base">
              <a:buFont typeface="Arial" panose="020B0604020202020204" pitchFamily="34" charset="0"/>
              <a:buChar char="•"/>
            </a:pPr>
            <a:r>
              <a:rPr lang="en-US" b="0" i="0" u="none" strike="noStrike" dirty="0">
                <a:solidFill>
                  <a:srgbClr val="000000"/>
                </a:solidFill>
                <a:effectLst/>
                <a:latin typeface="HelveticaNeue-Light"/>
                <a:hlinkClick r:id="rId4"/>
              </a:rPr>
              <a:t>https://www.oasis-open.org</a:t>
            </a:r>
            <a:endParaRPr lang="en-US" b="0" i="0" dirty="0">
              <a:solidFill>
                <a:srgbClr val="000000"/>
              </a:solidFill>
              <a:effectLst/>
              <a:latin typeface="HelveticaNeue-Light"/>
            </a:endParaRPr>
          </a:p>
          <a:p>
            <a:r>
              <a:rPr lang="en-US" dirty="0">
                <a:solidFill>
                  <a:srgbClr val="000000"/>
                </a:solidFill>
                <a:hlinkClick r:id="rId5"/>
              </a:rPr>
              <a:t>https://github.com/oasis-open-projects/documentation</a:t>
            </a:r>
            <a:endParaRPr lang="en-US" dirty="0">
              <a:solidFill>
                <a:srgbClr val="000000"/>
              </a:solidFill>
            </a:endParaRPr>
          </a:p>
          <a:p>
            <a:r>
              <a:rPr lang="en-US" dirty="0">
                <a:solidFill>
                  <a:srgbClr val="000000"/>
                </a:solidFill>
                <a:hlinkClick r:id="rId6"/>
              </a:rPr>
              <a:t>https://github.com/oasis-open-projects/documentation/blob/master/guides/getting-started-guide.md</a:t>
            </a:r>
            <a:endParaRPr lang="en-US" dirty="0">
              <a:solidFill>
                <a:srgbClr val="000000"/>
              </a:solidFill>
            </a:endParaRPr>
          </a:p>
          <a:p>
            <a:r>
              <a:rPr lang="en-US" dirty="0">
                <a:solidFill>
                  <a:srgbClr val="000000"/>
                </a:solidFill>
                <a:hlinkClick r:id="rId7"/>
              </a:rPr>
              <a:t>https://github.com/oasis-open-projects/documentation/tree/master/guides</a:t>
            </a:r>
            <a:endParaRPr lang="en-US" dirty="0">
              <a:solidFill>
                <a:srgbClr val="000000"/>
              </a:solidFill>
            </a:endParaRPr>
          </a:p>
        </p:txBody>
      </p:sp>
    </p:spTree>
    <p:extLst>
      <p:ext uri="{BB962C8B-B14F-4D97-AF65-F5344CB8AC3E}">
        <p14:creationId xmlns:p14="http://schemas.microsoft.com/office/powerpoint/2010/main" val="326056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E108-4ED4-4BD8-A1AC-2D92772B153A}"/>
              </a:ext>
            </a:extLst>
          </p:cNvPr>
          <p:cNvSpPr>
            <a:spLocks noGrp="1"/>
          </p:cNvSpPr>
          <p:nvPr>
            <p:ph type="title"/>
          </p:nvPr>
        </p:nvSpPr>
        <p:spPr/>
        <p:txBody>
          <a:bodyPr/>
          <a:lstStyle/>
          <a:p>
            <a:r>
              <a:rPr lang="en-US" dirty="0" smtClean="0"/>
              <a:t>ANSI and Revised OMB Circular</a:t>
            </a:r>
            <a:br>
              <a:rPr lang="en-US" dirty="0" smtClean="0"/>
            </a:br>
            <a:r>
              <a:rPr lang="en-US" dirty="0" smtClean="0"/>
              <a:t>A-119</a:t>
            </a:r>
            <a:endParaRPr lang="en-US" dirty="0"/>
          </a:p>
        </p:txBody>
      </p:sp>
      <p:sp>
        <p:nvSpPr>
          <p:cNvPr id="3" name="Content Placeholder 2">
            <a:extLst>
              <a:ext uri="{FF2B5EF4-FFF2-40B4-BE49-F238E27FC236}">
                <a16:creationId xmlns:a16="http://schemas.microsoft.com/office/drawing/2014/main" id="{69092BB6-5E4F-45EF-8E0E-10C1F0CD5532}"/>
              </a:ext>
            </a:extLst>
          </p:cNvPr>
          <p:cNvSpPr>
            <a:spLocks noGrp="1"/>
          </p:cNvSpPr>
          <p:nvPr>
            <p:ph idx="1"/>
          </p:nvPr>
        </p:nvSpPr>
        <p:spPr/>
        <p:txBody>
          <a:bodyPr/>
          <a:lstStyle/>
          <a:p>
            <a:r>
              <a:rPr lang="en-US" dirty="0">
                <a:solidFill>
                  <a:srgbClr val="000000"/>
                </a:solidFill>
                <a:hlinkClick r:id="rId2"/>
              </a:rPr>
              <a:t>https://www.ansi.org/</a:t>
            </a:r>
            <a:endParaRPr lang="en-US" dirty="0">
              <a:solidFill>
                <a:srgbClr val="000000"/>
              </a:solidFill>
            </a:endParaRPr>
          </a:p>
          <a:p>
            <a:r>
              <a:rPr lang="en-US" dirty="0">
                <a:solidFill>
                  <a:srgbClr val="000000"/>
                </a:solidFill>
                <a:hlinkClick r:id="rId3"/>
              </a:rPr>
              <a:t>https://anab.ansi.org</a:t>
            </a:r>
            <a:r>
              <a:rPr lang="en-US" dirty="0" smtClean="0">
                <a:solidFill>
                  <a:srgbClr val="000000"/>
                </a:solidFill>
                <a:hlinkClick r:id="rId3"/>
              </a:rPr>
              <a:t>/</a:t>
            </a:r>
            <a:endParaRPr lang="en-US" dirty="0" smtClean="0">
              <a:solidFill>
                <a:srgbClr val="000000"/>
              </a:solidFill>
            </a:endParaRPr>
          </a:p>
          <a:p>
            <a:r>
              <a:rPr lang="en-US" dirty="0" smtClean="0">
                <a:solidFill>
                  <a:srgbClr val="000000"/>
                </a:solidFill>
                <a:hlinkClick r:id="rId4"/>
              </a:rPr>
              <a:t>https://www.federalregister.gov/documents/2016/01/27/2016-01606/revision-of-omb-circular-no-a-119-federal-participation-in-the-development-and-use-of-voluntary</a:t>
            </a:r>
            <a:endParaRPr lang="en-US" dirty="0">
              <a:solidFill>
                <a:srgbClr val="000000"/>
              </a:solidFill>
            </a:endParaRPr>
          </a:p>
          <a:p>
            <a:endParaRPr lang="en-US" dirty="0"/>
          </a:p>
        </p:txBody>
      </p:sp>
    </p:spTree>
    <p:extLst>
      <p:ext uri="{BB962C8B-B14F-4D97-AF65-F5344CB8AC3E}">
        <p14:creationId xmlns:p14="http://schemas.microsoft.com/office/powerpoint/2010/main" val="425932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F64-8EBE-44C7-A38E-DCEA58DF0E67}"/>
              </a:ext>
            </a:extLst>
          </p:cNvPr>
          <p:cNvSpPr>
            <a:spLocks noGrp="1"/>
          </p:cNvSpPr>
          <p:nvPr>
            <p:ph type="ctrTitle"/>
          </p:nvPr>
        </p:nvSpPr>
        <p:spPr>
          <a:xfrm>
            <a:off x="685800" y="1294228"/>
            <a:ext cx="7772400" cy="1894352"/>
          </a:xfrm>
        </p:spPr>
        <p:txBody>
          <a:bodyPr/>
          <a:lstStyle/>
          <a:p>
            <a:r>
              <a:rPr lang="en-US" sz="3600" dirty="0"/>
              <a:t>NIEM - OASIS Open Project</a:t>
            </a:r>
            <a:br>
              <a:rPr lang="en-US" sz="3600" dirty="0"/>
            </a:br>
            <a:r>
              <a:rPr lang="en-US" sz="3600" dirty="0"/>
              <a:t/>
            </a:r>
            <a:br>
              <a:rPr lang="en-US" sz="3600" dirty="0"/>
            </a:br>
            <a:r>
              <a:rPr lang="en-US" sz="2000" dirty="0"/>
              <a:t>Keeping pace with innovations in Data Technologies and Standardization</a:t>
            </a:r>
            <a:endParaRPr lang="en-US" sz="3600" dirty="0"/>
          </a:p>
        </p:txBody>
      </p:sp>
      <p:sp>
        <p:nvSpPr>
          <p:cNvPr id="4" name="Slide Number Placeholder 3">
            <a:extLst>
              <a:ext uri="{FF2B5EF4-FFF2-40B4-BE49-F238E27FC236}">
                <a16:creationId xmlns:a16="http://schemas.microsoft.com/office/drawing/2014/main" id="{34ACDA31-7765-4D6F-A7F4-A972BBC3537F}"/>
              </a:ext>
            </a:extLst>
          </p:cNvPr>
          <p:cNvSpPr>
            <a:spLocks noGrp="1"/>
          </p:cNvSpPr>
          <p:nvPr>
            <p:ph type="sldNum" sz="quarter" idx="4"/>
          </p:nvPr>
        </p:nvSpPr>
        <p:spPr/>
        <p:txBody>
          <a:bodyPr/>
          <a:lstStyle/>
          <a:p>
            <a:fld id="{DE814A3B-586F-6741-A578-6A3C03C31D10}" type="slidenum">
              <a:rPr lang="en-US" smtClean="0"/>
              <a:pPr/>
              <a:t>2</a:t>
            </a:fld>
            <a:endParaRPr lang="en-US" dirty="0"/>
          </a:p>
        </p:txBody>
      </p:sp>
      <p:sp>
        <p:nvSpPr>
          <p:cNvPr id="7" name="Subtitle 2">
            <a:extLst>
              <a:ext uri="{FF2B5EF4-FFF2-40B4-BE49-F238E27FC236}">
                <a16:creationId xmlns:a16="http://schemas.microsoft.com/office/drawing/2014/main" id="{B7D2F688-3E55-4951-96E7-4987A766B0CD}"/>
              </a:ext>
            </a:extLst>
          </p:cNvPr>
          <p:cNvSpPr txBox="1">
            <a:spLocks/>
          </p:cNvSpPr>
          <p:nvPr/>
        </p:nvSpPr>
        <p:spPr>
          <a:xfrm>
            <a:off x="1526344" y="4873271"/>
            <a:ext cx="3638843" cy="1016391"/>
          </a:xfrm>
          <a:prstGeom prst="rect">
            <a:avLst/>
          </a:prstGeom>
        </p:spPr>
        <p:txBody>
          <a:bodyPr lIns="0" tIns="0" rIns="0" bIns="0">
            <a:normAutofit/>
          </a:bodyPr>
          <a:lstStyle>
            <a:lvl1pPr marL="0" indent="0" algn="ctr" defTabSz="457200" rtl="0" eaLnBrk="1" latinLnBrk="0" hangingPunct="1">
              <a:lnSpc>
                <a:spcPct val="80000"/>
              </a:lnSpc>
              <a:spcBef>
                <a:spcPts val="0"/>
              </a:spcBef>
              <a:spcAft>
                <a:spcPts val="0"/>
              </a:spcAft>
              <a:buClr>
                <a:schemeClr val="tx2"/>
              </a:buClr>
              <a:buFont typeface="Arial"/>
              <a:buNone/>
              <a:defRPr sz="2100" b="0" i="0" kern="1200">
                <a:solidFill>
                  <a:srgbClr val="949C9D"/>
                </a:solidFill>
                <a:latin typeface="Arial"/>
                <a:ea typeface="+mn-ea"/>
                <a:cs typeface="Arial"/>
              </a:defRPr>
            </a:lvl1pPr>
            <a:lvl2pPr marL="457200" indent="0" algn="ctr" defTabSz="457200" rtl="0" eaLnBrk="1" latinLnBrk="0" hangingPunct="1">
              <a:spcBef>
                <a:spcPct val="20000"/>
              </a:spcBef>
              <a:buClr>
                <a:schemeClr val="tx2"/>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tx2"/>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tx2"/>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tx2"/>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00000"/>
              </a:lnSpc>
            </a:pPr>
            <a:r>
              <a:rPr lang="en-US" sz="2000" dirty="0">
                <a:solidFill>
                  <a:schemeClr val="bg2">
                    <a:lumMod val="10000"/>
                  </a:schemeClr>
                </a:solidFill>
              </a:rPr>
              <a:t>Stuart Whitehead</a:t>
            </a:r>
          </a:p>
          <a:p>
            <a:pPr algn="l">
              <a:lnSpc>
                <a:spcPct val="100000"/>
              </a:lnSpc>
            </a:pPr>
            <a:r>
              <a:rPr lang="en-US" sz="2000" dirty="0">
                <a:solidFill>
                  <a:schemeClr val="bg2">
                    <a:lumMod val="10000"/>
                  </a:schemeClr>
                </a:solidFill>
              </a:rPr>
              <a:t>Katherine Escobar</a:t>
            </a:r>
          </a:p>
          <a:p>
            <a:pPr algn="l">
              <a:lnSpc>
                <a:spcPct val="100000"/>
              </a:lnSpc>
            </a:pPr>
            <a:r>
              <a:rPr lang="en-US" sz="2000" dirty="0">
                <a:solidFill>
                  <a:schemeClr val="bg2">
                    <a:lumMod val="10000"/>
                  </a:schemeClr>
                </a:solidFill>
              </a:rPr>
              <a:t>Department of Defense</a:t>
            </a:r>
          </a:p>
          <a:p>
            <a:endParaRPr lang="en-US" dirty="0"/>
          </a:p>
        </p:txBody>
      </p:sp>
      <p:pic>
        <p:nvPicPr>
          <p:cNvPr id="2050" name="Picture 2" descr="U.S. Department of Defense (DOD) - Military Badges, Crests, Flags &amp; Seals -  Military Clipart">
            <a:extLst>
              <a:ext uri="{FF2B5EF4-FFF2-40B4-BE49-F238E27FC236}">
                <a16:creationId xmlns:a16="http://schemas.microsoft.com/office/drawing/2014/main" id="{A0001431-FAAA-46F5-9005-ED4BEDEE8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66" y="4845868"/>
            <a:ext cx="1016391" cy="1016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85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043"/>
            <a:ext cx="8089900" cy="1420403"/>
          </a:xfrm>
        </p:spPr>
        <p:txBody>
          <a:bodyPr/>
          <a:lstStyle/>
          <a:p>
            <a:r>
              <a:rPr lang="en-US" dirty="0" smtClean="0"/>
              <a:t>Proposed NIEM Move to OASIS</a:t>
            </a:r>
            <a:endParaRPr lang="en-US" dirty="0"/>
          </a:p>
        </p:txBody>
      </p:sp>
      <p:sp>
        <p:nvSpPr>
          <p:cNvPr id="3" name="Slide Number Placeholder 2"/>
          <p:cNvSpPr>
            <a:spLocks noGrp="1"/>
          </p:cNvSpPr>
          <p:nvPr>
            <p:ph type="sldNum" sz="quarter" idx="4"/>
          </p:nvPr>
        </p:nvSpPr>
        <p:spPr/>
        <p:txBody>
          <a:bodyPr/>
          <a:lstStyle/>
          <a:p>
            <a:fld id="{DE814A3B-586F-6741-A578-6A3C03C31D10}" type="slidenum">
              <a:rPr lang="en-US" smtClean="0"/>
              <a:pPr/>
              <a:t>3</a:t>
            </a:fld>
            <a:endParaRPr lang="en-US" dirty="0"/>
          </a:p>
        </p:txBody>
      </p:sp>
      <p:sp>
        <p:nvSpPr>
          <p:cNvPr id="5" name="Rectangle 4"/>
          <p:cNvSpPr/>
          <p:nvPr/>
        </p:nvSpPr>
        <p:spPr>
          <a:xfrm>
            <a:off x="1071081" y="661851"/>
            <a:ext cx="7296346" cy="1338828"/>
          </a:xfrm>
          <a:prstGeom prst="rect">
            <a:avLst/>
          </a:prstGeom>
        </p:spPr>
        <p:txBody>
          <a:bodyPr wrap="square">
            <a:spAutoFit/>
          </a:bodyPr>
          <a:lstStyle/>
          <a:p>
            <a:r>
              <a:rPr lang="en-US" b="1" dirty="0">
                <a:solidFill>
                  <a:srgbClr val="000000"/>
                </a:solidFill>
              </a:rPr>
              <a:t>Becomes:</a:t>
            </a:r>
            <a:r>
              <a:rPr lang="en-US" dirty="0">
                <a:solidFill>
                  <a:srgbClr val="000000"/>
                </a:solidFill>
              </a:rPr>
              <a:t> </a:t>
            </a:r>
            <a:r>
              <a:rPr lang="en-US" dirty="0" smtClean="0">
                <a:solidFill>
                  <a:srgbClr val="000000"/>
                </a:solidFill>
              </a:rPr>
              <a:t>an OASIS “Open Project”</a:t>
            </a:r>
          </a:p>
          <a:p>
            <a:endParaRPr lang="en-US" sz="900" dirty="0">
              <a:solidFill>
                <a:srgbClr val="000000"/>
              </a:solidFill>
            </a:endParaRPr>
          </a:p>
          <a:p>
            <a:r>
              <a:rPr lang="en-US" b="1" dirty="0" smtClean="0">
                <a:solidFill>
                  <a:srgbClr val="000000"/>
                </a:solidFill>
              </a:rPr>
              <a:t>Why the Move:</a:t>
            </a:r>
            <a:r>
              <a:rPr lang="en-US" dirty="0" smtClean="0">
                <a:solidFill>
                  <a:srgbClr val="000000"/>
                </a:solidFill>
              </a:rPr>
              <a:t> it’s the next logical </a:t>
            </a:r>
            <a:r>
              <a:rPr lang="en-US" dirty="0">
                <a:solidFill>
                  <a:srgbClr val="000000"/>
                </a:solidFill>
              </a:rPr>
              <a:t>NIEM </a:t>
            </a:r>
            <a:r>
              <a:rPr lang="en-US" dirty="0" smtClean="0">
                <a:solidFill>
                  <a:srgbClr val="000000"/>
                </a:solidFill>
              </a:rPr>
              <a:t>maturity step and allows NIEM to be designated a standard. This move shifts leadership and resourcing to the OASIS user community. </a:t>
            </a:r>
            <a:endParaRPr lang="en-US" dirty="0"/>
          </a:p>
        </p:txBody>
      </p:sp>
      <p:sp>
        <p:nvSpPr>
          <p:cNvPr id="6" name="Content Placeholder 5">
            <a:extLst>
              <a:ext uri="{FF2B5EF4-FFF2-40B4-BE49-F238E27FC236}">
                <a16:creationId xmlns:a16="http://schemas.microsoft.com/office/drawing/2014/main" id="{77D8AA25-201F-4C07-AE7D-61B361E7EA0D}"/>
              </a:ext>
            </a:extLst>
          </p:cNvPr>
          <p:cNvSpPr txBox="1">
            <a:spLocks/>
          </p:cNvSpPr>
          <p:nvPr/>
        </p:nvSpPr>
        <p:spPr>
          <a:xfrm>
            <a:off x="296650" y="2909718"/>
            <a:ext cx="4595675" cy="1655856"/>
          </a:xfrm>
          <a:prstGeom prst="rect">
            <a:avLst/>
          </a:prstGeom>
          <a:solidFill>
            <a:schemeClr val="accent1">
              <a:lumMod val="20000"/>
              <a:lumOff val="80000"/>
            </a:schemeClr>
          </a:solidFill>
          <a:ln>
            <a:solidFill>
              <a:schemeClr val="tx1"/>
            </a:solidFill>
          </a:ln>
        </p:spPr>
        <p:txBody>
          <a:bodyPr vert="horz" lIns="91440" tIns="45720" rIns="91440" bIns="45720" rtlCol="0" anchor="t" anchorCtr="0">
            <a:noAutofit/>
          </a:bodyPr>
          <a:lstStyle>
            <a:defPPr>
              <a:defRPr lang="en-US"/>
            </a:defPPr>
            <a:lvl1pPr marL="0" algn="ctr" defTabSz="457200" rtl="0" eaLnBrk="1" latinLnBrk="0" hangingPunct="1">
              <a:defRPr sz="1200" b="0" i="0" kern="1200">
                <a:solidFill>
                  <a:srgbClr val="1F497D"/>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l">
              <a:buFont typeface="+mj-lt"/>
              <a:buAutoNum type="arabicPeriod"/>
            </a:pPr>
            <a:r>
              <a:rPr lang="en-US" sz="1100" u="sng" dirty="0" smtClean="0">
                <a:solidFill>
                  <a:srgbClr val="000000"/>
                </a:solidFill>
                <a:latin typeface="Arial" panose="020B0604020202020204" pitchFamily="34" charset="0"/>
                <a:cs typeface="Arial" panose="020B0604020202020204" pitchFamily="34" charset="0"/>
              </a:rPr>
              <a:t>NIEM ESC </a:t>
            </a:r>
            <a:r>
              <a:rPr lang="en-US" sz="1100" dirty="0" smtClean="0">
                <a:solidFill>
                  <a:srgbClr val="000000"/>
                </a:solidFill>
                <a:latin typeface="Arial" panose="020B0604020202020204" pitchFamily="34" charset="0"/>
                <a:cs typeface="Arial" panose="020B0604020202020204" pitchFamily="34" charset="0"/>
              </a:rPr>
              <a:t>– </a:t>
            </a:r>
            <a:r>
              <a:rPr lang="en-US" sz="1100" dirty="0">
                <a:solidFill>
                  <a:srgbClr val="000000"/>
                </a:solidFill>
                <a:latin typeface="Arial" panose="020B0604020202020204" pitchFamily="34" charset="0"/>
                <a:cs typeface="Arial" panose="020B0604020202020204" pitchFamily="34" charset="0"/>
              </a:rPr>
              <a:t>b</a:t>
            </a:r>
            <a:r>
              <a:rPr lang="en-US" sz="1100" dirty="0" smtClean="0">
                <a:solidFill>
                  <a:srgbClr val="000000"/>
                </a:solidFill>
                <a:latin typeface="Arial" panose="020B0604020202020204" pitchFamily="34" charset="0"/>
                <a:cs typeface="Arial" panose="020B0604020202020204" pitchFamily="34" charset="0"/>
              </a:rPr>
              <a:t>ecomes </a:t>
            </a:r>
            <a:r>
              <a:rPr lang="en-US" sz="1100" i="1" dirty="0" smtClean="0">
                <a:solidFill>
                  <a:srgbClr val="000000"/>
                </a:solidFill>
                <a:latin typeface="Arial" panose="020B0604020202020204" pitchFamily="34" charset="0"/>
                <a:cs typeface="Arial" panose="020B0604020202020204" pitchFamily="34" charset="0"/>
              </a:rPr>
              <a:t>Executive Liaison Committee  </a:t>
            </a:r>
          </a:p>
          <a:p>
            <a:pPr marL="457200" indent="-457200" algn="l">
              <a:buFont typeface="+mj-lt"/>
              <a:buAutoNum type="arabicPeriod"/>
            </a:pPr>
            <a:r>
              <a:rPr lang="en-US" sz="1100" u="sng" dirty="0" smtClean="0">
                <a:solidFill>
                  <a:srgbClr val="000000"/>
                </a:solidFill>
                <a:latin typeface="Arial" panose="020B0604020202020204" pitchFamily="34" charset="0"/>
                <a:cs typeface="Arial" panose="020B0604020202020204" pitchFamily="34" charset="0"/>
              </a:rPr>
              <a:t>NIEM Management Office </a:t>
            </a:r>
            <a:r>
              <a:rPr lang="en-US" sz="1100" dirty="0" smtClean="0">
                <a:solidFill>
                  <a:srgbClr val="000000"/>
                </a:solidFill>
                <a:latin typeface="Arial" panose="020B0604020202020204" pitchFamily="34" charset="0"/>
                <a:cs typeface="Arial" panose="020B0604020202020204" pitchFamily="34" charset="0"/>
              </a:rPr>
              <a:t>– becomes </a:t>
            </a:r>
            <a:r>
              <a:rPr lang="en-US" sz="1100" i="1" dirty="0" smtClean="0">
                <a:solidFill>
                  <a:srgbClr val="000000"/>
                </a:solidFill>
                <a:latin typeface="Arial" panose="020B0604020202020204" pitchFamily="34" charset="0"/>
                <a:cs typeface="Arial" panose="020B0604020202020204" pitchFamily="34" charset="0"/>
              </a:rPr>
              <a:t>Project Governing Board</a:t>
            </a:r>
          </a:p>
          <a:p>
            <a:pPr marL="457200" indent="-457200" algn="l">
              <a:buFont typeface="+mj-lt"/>
              <a:buAutoNum type="arabicPeriod"/>
            </a:pPr>
            <a:r>
              <a:rPr lang="en-US" sz="1100" u="sng" dirty="0" smtClean="0">
                <a:solidFill>
                  <a:srgbClr val="000000"/>
                </a:solidFill>
                <a:latin typeface="Arial" panose="020B0604020202020204" pitchFamily="34" charset="0"/>
                <a:cs typeface="Arial" panose="020B0604020202020204" pitchFamily="34" charset="0"/>
              </a:rPr>
              <a:t>NIEM Technical and Business Architecture Committees </a:t>
            </a:r>
            <a:r>
              <a:rPr lang="en-US" sz="1100" dirty="0">
                <a:solidFill>
                  <a:srgbClr val="000000"/>
                </a:solidFill>
                <a:latin typeface="Arial" panose="020B0604020202020204" pitchFamily="34" charset="0"/>
                <a:cs typeface="Arial" panose="020B0604020202020204" pitchFamily="34" charset="0"/>
              </a:rPr>
              <a:t>– b</a:t>
            </a:r>
            <a:r>
              <a:rPr lang="en-US" sz="1100" dirty="0" smtClean="0">
                <a:solidFill>
                  <a:srgbClr val="000000"/>
                </a:solidFill>
                <a:latin typeface="Arial" panose="020B0604020202020204" pitchFamily="34" charset="0"/>
                <a:cs typeface="Arial" panose="020B0604020202020204" pitchFamily="34" charset="0"/>
              </a:rPr>
              <a:t>ecomes </a:t>
            </a:r>
            <a:r>
              <a:rPr lang="en-US" sz="1100" i="1" dirty="0" smtClean="0">
                <a:solidFill>
                  <a:srgbClr val="000000"/>
                </a:solidFill>
                <a:latin typeface="Arial" panose="020B0604020202020204" pitchFamily="34" charset="0"/>
                <a:cs typeface="Arial" panose="020B0604020202020204" pitchFamily="34" charset="0"/>
              </a:rPr>
              <a:t>Technical Steering Committees  </a:t>
            </a:r>
          </a:p>
          <a:p>
            <a:pPr marL="457200" indent="-457200" algn="l">
              <a:buFont typeface="+mj-lt"/>
              <a:buAutoNum type="arabicPeriod"/>
            </a:pPr>
            <a:r>
              <a:rPr lang="en-US" sz="1100" u="sng" dirty="0" smtClean="0">
                <a:solidFill>
                  <a:srgbClr val="000000"/>
                </a:solidFill>
                <a:latin typeface="Arial" panose="020B0604020202020204" pitchFamily="34" charset="0"/>
                <a:cs typeface="Arial" panose="020B0604020202020204" pitchFamily="34" charset="0"/>
              </a:rPr>
              <a:t>NIEM Domain Stewards </a:t>
            </a:r>
            <a:r>
              <a:rPr lang="en-US" sz="1100" dirty="0">
                <a:solidFill>
                  <a:srgbClr val="000000"/>
                </a:solidFill>
                <a:latin typeface="Arial" panose="020B0604020202020204" pitchFamily="34" charset="0"/>
                <a:cs typeface="Arial" panose="020B0604020202020204" pitchFamily="34" charset="0"/>
              </a:rPr>
              <a:t>– </a:t>
            </a:r>
            <a:r>
              <a:rPr lang="en-US" sz="1100" dirty="0" smtClean="0">
                <a:solidFill>
                  <a:srgbClr val="000000"/>
                </a:solidFill>
                <a:latin typeface="Arial" panose="020B0604020202020204" pitchFamily="34" charset="0"/>
                <a:cs typeface="Arial" panose="020B0604020202020204" pitchFamily="34" charset="0"/>
              </a:rPr>
              <a:t>no change</a:t>
            </a:r>
          </a:p>
          <a:p>
            <a:pPr marL="457200" indent="-457200" algn="l">
              <a:buFont typeface="+mj-lt"/>
              <a:buAutoNum type="arabicPeriod"/>
            </a:pPr>
            <a:r>
              <a:rPr lang="en-US" sz="1100" u="sng" dirty="0" smtClean="0">
                <a:solidFill>
                  <a:srgbClr val="000000"/>
                </a:solidFill>
                <a:latin typeface="Arial" panose="020B0604020202020204" pitchFamily="34" charset="0"/>
                <a:cs typeface="Arial" panose="020B0604020202020204" pitchFamily="34" charset="0"/>
              </a:rPr>
              <a:t>Tiger Teams </a:t>
            </a:r>
            <a:r>
              <a:rPr lang="en-US" sz="1100" dirty="0" smtClean="0">
                <a:solidFill>
                  <a:srgbClr val="000000"/>
                </a:solidFill>
                <a:latin typeface="Arial" panose="020B0604020202020204" pitchFamily="34" charset="0"/>
                <a:cs typeface="Arial" panose="020B0604020202020204" pitchFamily="34" charset="0"/>
              </a:rPr>
              <a:t>– no change</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Lead Developer </a:t>
            </a:r>
            <a:r>
              <a:rPr lang="en-US" sz="1100" dirty="0" smtClean="0">
                <a:solidFill>
                  <a:srgbClr val="000000"/>
                </a:solidFill>
                <a:latin typeface="Arial" panose="020B0604020202020204" pitchFamily="34" charset="0"/>
                <a:cs typeface="Arial" panose="020B0604020202020204" pitchFamily="34" charset="0"/>
              </a:rPr>
              <a:t>– funded by OASIS and Project Governing Board </a:t>
            </a:r>
          </a:p>
          <a:p>
            <a:pPr marL="457200" indent="-457200" algn="l">
              <a:buFont typeface="+mj-lt"/>
              <a:buAutoNum type="arabicPeriod"/>
            </a:pPr>
            <a:r>
              <a:rPr lang="en-US" sz="1100" u="sng" dirty="0">
                <a:solidFill>
                  <a:srgbClr val="000000"/>
                </a:solidFill>
                <a:latin typeface="Arial" panose="020B0604020202020204" pitchFamily="34" charset="0"/>
                <a:cs typeface="Arial" panose="020B0604020202020204" pitchFamily="34" charset="0"/>
              </a:rPr>
              <a:t>NIEM Core Steward </a:t>
            </a:r>
            <a:r>
              <a:rPr lang="en-US" sz="1100" dirty="0" smtClean="0">
                <a:solidFill>
                  <a:srgbClr val="000000"/>
                </a:solidFill>
                <a:latin typeface="Arial" panose="020B0604020202020204" pitchFamily="34" charset="0"/>
                <a:cs typeface="Arial" panose="020B0604020202020204" pitchFamily="34" charset="0"/>
              </a:rPr>
              <a:t>– OASIS Technical Steering Committees</a:t>
            </a:r>
          </a:p>
        </p:txBody>
      </p:sp>
      <p:sp>
        <p:nvSpPr>
          <p:cNvPr id="11" name="Content Placeholder 2"/>
          <p:cNvSpPr txBox="1">
            <a:spLocks/>
          </p:cNvSpPr>
          <p:nvPr/>
        </p:nvSpPr>
        <p:spPr>
          <a:xfrm>
            <a:off x="137271" y="4596537"/>
            <a:ext cx="4651830" cy="1877282"/>
          </a:xfrm>
          <a:prstGeom prst="rect">
            <a:avLst/>
          </a:prstGeo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b="1" dirty="0" smtClean="0">
                <a:solidFill>
                  <a:srgbClr val="000000"/>
                </a:solidFill>
              </a:rPr>
              <a:t>Selected Membership Considerations </a:t>
            </a:r>
          </a:p>
          <a:p>
            <a:r>
              <a:rPr lang="en-US" sz="1100" dirty="0">
                <a:solidFill>
                  <a:srgbClr val="000000"/>
                </a:solidFill>
                <a:latin typeface="Arial" panose="020B0604020202020204" pitchFamily="34" charset="0"/>
                <a:cs typeface="Arial" panose="020B0604020202020204" pitchFamily="34" charset="0"/>
              </a:rPr>
              <a:t>Federal CDO Council </a:t>
            </a:r>
            <a:r>
              <a:rPr lang="en-US" sz="1100" dirty="0" smtClean="0">
                <a:solidFill>
                  <a:srgbClr val="000000"/>
                </a:solidFill>
                <a:latin typeface="Arial" panose="020B0604020202020204" pitchFamily="34" charset="0"/>
                <a:cs typeface="Arial" panose="020B0604020202020204" pitchFamily="34" charset="0"/>
              </a:rPr>
              <a:t>co-chairs invited </a:t>
            </a:r>
            <a:r>
              <a:rPr lang="en-US" sz="1100" dirty="0">
                <a:solidFill>
                  <a:srgbClr val="000000"/>
                </a:solidFill>
                <a:latin typeface="Arial" panose="020B0604020202020204" pitchFamily="34" charset="0"/>
                <a:cs typeface="Arial" panose="020B0604020202020204" pitchFamily="34" charset="0"/>
              </a:rPr>
              <a:t>to be a member of Executive </a:t>
            </a:r>
            <a:r>
              <a:rPr lang="en-US" sz="1100" dirty="0" smtClean="0">
                <a:solidFill>
                  <a:srgbClr val="000000"/>
                </a:solidFill>
                <a:latin typeface="Arial" panose="020B0604020202020204" pitchFamily="34" charset="0"/>
                <a:cs typeface="Arial" panose="020B0604020202020204" pitchFamily="34" charset="0"/>
              </a:rPr>
              <a:t>Liaison Committee</a:t>
            </a:r>
            <a:endParaRPr lang="en-US" sz="1100" dirty="0">
              <a:solidFill>
                <a:srgbClr val="000000"/>
              </a:solidFill>
              <a:latin typeface="Arial" panose="020B0604020202020204" pitchFamily="34" charset="0"/>
              <a:cs typeface="Arial" panose="020B0604020202020204" pitchFamily="34" charset="0"/>
            </a:endParaRPr>
          </a:p>
          <a:p>
            <a:r>
              <a:rPr lang="en-US" sz="1100" dirty="0">
                <a:solidFill>
                  <a:srgbClr val="000000"/>
                </a:solidFill>
                <a:latin typeface="Arial" panose="020B0604020202020204" pitchFamily="34" charset="0"/>
                <a:cs typeface="Arial" panose="020B0604020202020204" pitchFamily="34" charset="0"/>
              </a:rPr>
              <a:t>DoD CDO invited to be a member of Executive Liaison </a:t>
            </a:r>
            <a:r>
              <a:rPr lang="en-US" sz="1100" dirty="0" smtClean="0">
                <a:solidFill>
                  <a:srgbClr val="000000"/>
                </a:solidFill>
                <a:latin typeface="Arial" panose="020B0604020202020204" pitchFamily="34" charset="0"/>
                <a:cs typeface="Arial" panose="020B0604020202020204" pitchFamily="34" charset="0"/>
              </a:rPr>
              <a:t>Committee</a:t>
            </a:r>
          </a:p>
          <a:p>
            <a:r>
              <a:rPr lang="en-US" sz="1100" dirty="0" smtClean="0">
                <a:solidFill>
                  <a:srgbClr val="000000"/>
                </a:solidFill>
                <a:latin typeface="Arial" panose="020B0604020202020204" pitchFamily="34" charset="0"/>
                <a:cs typeface="Arial" panose="020B0604020202020204" pitchFamily="34" charset="0"/>
              </a:rPr>
              <a:t>Domains invited to be a member of the </a:t>
            </a:r>
            <a:r>
              <a:rPr lang="en-US" sz="1100" dirty="0">
                <a:solidFill>
                  <a:srgbClr val="000000"/>
                </a:solidFill>
                <a:latin typeface="Arial" panose="020B0604020202020204" pitchFamily="34" charset="0"/>
                <a:cs typeface="Arial" panose="020B0604020202020204" pitchFamily="34" charset="0"/>
              </a:rPr>
              <a:t>Project Governing Board </a:t>
            </a:r>
          </a:p>
          <a:p>
            <a:r>
              <a:rPr lang="en-US" sz="1100" dirty="0">
                <a:solidFill>
                  <a:srgbClr val="000000"/>
                </a:solidFill>
                <a:latin typeface="Arial" panose="020B0604020202020204" pitchFamily="34" charset="0"/>
                <a:cs typeface="Arial" panose="020B0604020202020204" pitchFamily="34" charset="0"/>
              </a:rPr>
              <a:t>Joint Staff J6 member of the Project Governing Board </a:t>
            </a:r>
            <a:endParaRPr lang="en-US" sz="1100" dirty="0" smtClean="0">
              <a:solidFill>
                <a:srgbClr val="000000"/>
              </a:solidFill>
              <a:latin typeface="Arial" panose="020B0604020202020204" pitchFamily="34" charset="0"/>
              <a:cs typeface="Arial" panose="020B0604020202020204" pitchFamily="34" charset="0"/>
            </a:endParaRPr>
          </a:p>
          <a:p>
            <a:r>
              <a:rPr lang="en-US" sz="1100" dirty="0" smtClean="0">
                <a:solidFill>
                  <a:srgbClr val="000000"/>
                </a:solidFill>
                <a:latin typeface="Arial" panose="020B0604020202020204" pitchFamily="34" charset="0"/>
                <a:cs typeface="Arial" panose="020B0604020202020204" pitchFamily="34" charset="0"/>
              </a:rPr>
              <a:t>Joint Staff J6 retains </a:t>
            </a:r>
            <a:r>
              <a:rPr lang="en-US" sz="1100" dirty="0" err="1">
                <a:solidFill>
                  <a:srgbClr val="000000"/>
                </a:solidFill>
                <a:latin typeface="Arial" panose="020B0604020202020204" pitchFamily="34" charset="0"/>
                <a:cs typeface="Arial" panose="020B0604020202020204" pitchFamily="34" charset="0"/>
              </a:rPr>
              <a:t>MilOps</a:t>
            </a:r>
            <a:r>
              <a:rPr lang="en-US" sz="1100" dirty="0">
                <a:solidFill>
                  <a:srgbClr val="000000"/>
                </a:solidFill>
                <a:latin typeface="Arial" panose="020B0604020202020204" pitchFamily="34" charset="0"/>
                <a:cs typeface="Arial" panose="020B0604020202020204" pitchFamily="34" charset="0"/>
              </a:rPr>
              <a:t> Doman </a:t>
            </a:r>
            <a:r>
              <a:rPr lang="en-US" sz="1100" dirty="0" smtClean="0">
                <a:solidFill>
                  <a:srgbClr val="000000"/>
                </a:solidFill>
                <a:latin typeface="Arial" panose="020B0604020202020204" pitchFamily="34" charset="0"/>
                <a:cs typeface="Arial" panose="020B0604020202020204" pitchFamily="34" charset="0"/>
              </a:rPr>
              <a:t>stewardship</a:t>
            </a:r>
          </a:p>
          <a:p>
            <a:r>
              <a:rPr lang="en-US" sz="1100" dirty="0" smtClean="0">
                <a:solidFill>
                  <a:srgbClr val="000000"/>
                </a:solidFill>
                <a:latin typeface="Arial" panose="020B0604020202020204" pitchFamily="34" charset="0"/>
                <a:cs typeface="Arial" panose="020B0604020202020204" pitchFamily="34" charset="0"/>
              </a:rPr>
              <a:t>International </a:t>
            </a:r>
            <a:r>
              <a:rPr lang="en-US" sz="1100" dirty="0">
                <a:solidFill>
                  <a:srgbClr val="000000"/>
                </a:solidFill>
                <a:latin typeface="Arial" panose="020B0604020202020204" pitchFamily="34" charset="0"/>
                <a:cs typeface="Arial" panose="020B0604020202020204" pitchFamily="34" charset="0"/>
              </a:rPr>
              <a:t>participation </a:t>
            </a:r>
            <a:r>
              <a:rPr lang="en-US" sz="1100" dirty="0" smtClean="0">
                <a:solidFill>
                  <a:srgbClr val="000000"/>
                </a:solidFill>
                <a:latin typeface="Arial" panose="020B0604020202020204" pitchFamily="34" charset="0"/>
                <a:cs typeface="Arial" panose="020B0604020202020204" pitchFamily="34" charset="0"/>
              </a:rPr>
              <a:t>encouraged </a:t>
            </a:r>
            <a:r>
              <a:rPr lang="en-US" sz="1100" dirty="0">
                <a:solidFill>
                  <a:srgbClr val="000000"/>
                </a:solidFill>
                <a:latin typeface="Arial" panose="020B0604020202020204" pitchFamily="34" charset="0"/>
                <a:cs typeface="Arial" panose="020B0604020202020204" pitchFamily="34" charset="0"/>
              </a:rPr>
              <a:t>at all levels</a:t>
            </a:r>
          </a:p>
        </p:txBody>
      </p:sp>
      <p:grpSp>
        <p:nvGrpSpPr>
          <p:cNvPr id="8" name="Group 7"/>
          <p:cNvGrpSpPr/>
          <p:nvPr/>
        </p:nvGrpSpPr>
        <p:grpSpPr>
          <a:xfrm>
            <a:off x="2980496" y="2290796"/>
            <a:ext cx="3617209" cy="646331"/>
            <a:chOff x="3011086" y="2217852"/>
            <a:chExt cx="3617209" cy="646331"/>
          </a:xfrm>
        </p:grpSpPr>
        <p:sp>
          <p:nvSpPr>
            <p:cNvPr id="7" name="TextBox 6"/>
            <p:cNvSpPr txBox="1"/>
            <p:nvPr/>
          </p:nvSpPr>
          <p:spPr>
            <a:xfrm>
              <a:off x="3011086" y="2217852"/>
              <a:ext cx="3617209" cy="646331"/>
            </a:xfrm>
            <a:prstGeom prst="rect">
              <a:avLst/>
            </a:prstGeom>
            <a:noFill/>
          </p:spPr>
          <p:txBody>
            <a:bodyPr wrap="none" rtlCol="0">
              <a:spAutoFit/>
            </a:bodyPr>
            <a:lstStyle/>
            <a:p>
              <a:r>
                <a:rPr lang="en-US" b="1" dirty="0" smtClean="0">
                  <a:solidFill>
                    <a:srgbClr val="000000"/>
                  </a:solidFill>
                </a:rPr>
                <a:t>NIEM “As Is”                  “To </a:t>
              </a:r>
              <a:r>
                <a:rPr lang="en-US" b="1" dirty="0">
                  <a:solidFill>
                    <a:srgbClr val="000000"/>
                  </a:solidFill>
                </a:rPr>
                <a:t>Be”</a:t>
              </a:r>
            </a:p>
            <a:p>
              <a:r>
                <a:rPr lang="en-US" b="1" dirty="0" smtClean="0">
                  <a:solidFill>
                    <a:srgbClr val="000000"/>
                  </a:solidFill>
                </a:rPr>
                <a:t>   </a:t>
              </a:r>
              <a:endParaRPr lang="en-US" b="1" dirty="0">
                <a:solidFill>
                  <a:srgbClr val="000000"/>
                </a:solidFill>
              </a:endParaRPr>
            </a:p>
          </p:txBody>
        </p:sp>
        <p:sp>
          <p:nvSpPr>
            <p:cNvPr id="13" name="Right Arrow 12"/>
            <p:cNvSpPr/>
            <p:nvPr/>
          </p:nvSpPr>
          <p:spPr>
            <a:xfrm>
              <a:off x="4572840" y="2217852"/>
              <a:ext cx="1015155" cy="411239"/>
            </a:xfrm>
            <a:prstGeom prst="rightArrow">
              <a:avLst/>
            </a:prstGeom>
            <a:solidFill>
              <a:schemeClr val="accent1">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5049827" y="2867117"/>
            <a:ext cx="3942136" cy="2568257"/>
            <a:chOff x="5049827" y="2936163"/>
            <a:chExt cx="3942136" cy="2568257"/>
          </a:xfrm>
        </p:grpSpPr>
        <p:pic>
          <p:nvPicPr>
            <p:cNvPr id="14" name="Picture 1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49827" y="2936163"/>
              <a:ext cx="3942136" cy="2568257"/>
            </a:xfrm>
            <a:prstGeom prst="rect">
              <a:avLst/>
            </a:prstGeom>
            <a:ln>
              <a:noFill/>
            </a:ln>
          </p:spPr>
        </p:pic>
        <p:cxnSp>
          <p:nvCxnSpPr>
            <p:cNvPr id="15" name="Straight Connector 14"/>
            <p:cNvCxnSpPr/>
            <p:nvPr/>
          </p:nvCxnSpPr>
          <p:spPr>
            <a:xfrm>
              <a:off x="6434356" y="3330429"/>
              <a:ext cx="199807" cy="0"/>
            </a:xfrm>
            <a:prstGeom prst="line">
              <a:avLst/>
            </a:prstGeom>
            <a:ln w="9525">
              <a:solidFill>
                <a:srgbClr val="00000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6032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892" y="163789"/>
            <a:ext cx="7886700" cy="1325563"/>
          </a:xfrm>
        </p:spPr>
        <p:txBody>
          <a:bodyPr lIns="0" tIns="0" rIns="0" bIns="0" anchor="t" anchorCtr="0"/>
          <a:lstStyle/>
          <a:p>
            <a:pPr algn="ctr"/>
            <a:r>
              <a:rPr lang="en-US" spc="-80" dirty="0" smtClean="0">
                <a:solidFill>
                  <a:srgbClr val="00506F"/>
                </a:solidFill>
                <a:latin typeface="Tw Cen MT"/>
                <a:cs typeface="Tw Cen MT"/>
              </a:rPr>
              <a:t>Proposed NIEM </a:t>
            </a:r>
            <a:r>
              <a:rPr lang="en-US" spc="-80" dirty="0">
                <a:solidFill>
                  <a:srgbClr val="00506F"/>
                </a:solidFill>
                <a:latin typeface="Tw Cen MT"/>
                <a:cs typeface="Tw Cen MT"/>
              </a:rPr>
              <a:t>Transition </a:t>
            </a:r>
            <a:r>
              <a:rPr lang="en-US" spc="-80" dirty="0" smtClean="0">
                <a:solidFill>
                  <a:srgbClr val="00506F"/>
                </a:solidFill>
                <a:latin typeface="Tw Cen MT"/>
                <a:cs typeface="Tw Cen MT"/>
              </a:rPr>
              <a:t> </a:t>
            </a:r>
            <a:endParaRPr lang="en-US" spc="-80" dirty="0">
              <a:solidFill>
                <a:srgbClr val="00506F"/>
              </a:solidFill>
              <a:latin typeface="Tw Cen MT"/>
              <a:cs typeface="Tw Cen MT"/>
            </a:endParaRPr>
          </a:p>
        </p:txBody>
      </p:sp>
      <p:sp>
        <p:nvSpPr>
          <p:cNvPr id="4" name="Slide Number Placeholder 3"/>
          <p:cNvSpPr>
            <a:spLocks noGrp="1"/>
          </p:cNvSpPr>
          <p:nvPr>
            <p:ph type="sldNum" sz="quarter" idx="12"/>
          </p:nvPr>
        </p:nvSpPr>
        <p:spPr/>
        <p:txBody>
          <a:bodyPr/>
          <a:lstStyle/>
          <a:p>
            <a:fld id="{5CB437ED-D65A-487C-8BD9-AF71EF98D60F}" type="slidenum">
              <a:rPr lang="en-US" smtClean="0"/>
              <a:t>4</a:t>
            </a:fld>
            <a:endParaRPr lang="en-US" dirty="0"/>
          </a:p>
        </p:txBody>
      </p:sp>
      <p:sp>
        <p:nvSpPr>
          <p:cNvPr id="6" name="TextBox 5"/>
          <p:cNvSpPr txBox="1"/>
          <p:nvPr/>
        </p:nvSpPr>
        <p:spPr>
          <a:xfrm>
            <a:off x="397655" y="523070"/>
            <a:ext cx="8312673" cy="3847207"/>
          </a:xfrm>
          <a:prstGeom prst="rect">
            <a:avLst/>
          </a:prstGeom>
          <a:solidFill>
            <a:schemeClr val="accent4">
              <a:lumMod val="20000"/>
              <a:lumOff val="80000"/>
            </a:schemeClr>
          </a:solidFill>
          <a:ln>
            <a:solidFill>
              <a:schemeClr val="tx1"/>
            </a:solidFill>
          </a:ln>
        </p:spPr>
        <p:txBody>
          <a:bodyPr wrap="square" rtlCol="0">
            <a:spAutoFit/>
          </a:bodyPr>
          <a:lstStyle/>
          <a:p>
            <a:pPr lvl="1" algn="ctr"/>
            <a:r>
              <a:rPr lang="en-US" sz="2000" b="1" u="sng" dirty="0" smtClean="0">
                <a:solidFill>
                  <a:srgbClr val="000000"/>
                </a:solidFill>
              </a:rPr>
              <a:t>12 </a:t>
            </a:r>
            <a:r>
              <a:rPr lang="en-US" sz="2000" b="1" u="sng" dirty="0">
                <a:solidFill>
                  <a:srgbClr val="000000"/>
                </a:solidFill>
              </a:rPr>
              <a:t>Month Transition Plan</a:t>
            </a:r>
          </a:p>
          <a:p>
            <a:r>
              <a:rPr lang="en-US" sz="1600" dirty="0">
                <a:solidFill>
                  <a:srgbClr val="000000"/>
                </a:solidFill>
              </a:rPr>
              <a:t>Sep 21: </a:t>
            </a:r>
            <a:r>
              <a:rPr lang="en-US" sz="1600" b="1" dirty="0">
                <a:solidFill>
                  <a:srgbClr val="000000"/>
                </a:solidFill>
              </a:rPr>
              <a:t>NBAC and NTAC endorsement</a:t>
            </a:r>
          </a:p>
          <a:p>
            <a:r>
              <a:rPr lang="en-US" sz="1600" dirty="0">
                <a:solidFill>
                  <a:srgbClr val="000000"/>
                </a:solidFill>
              </a:rPr>
              <a:t>Sep 21: </a:t>
            </a:r>
            <a:r>
              <a:rPr lang="en-US" sz="1600" b="1" dirty="0">
                <a:solidFill>
                  <a:srgbClr val="000000"/>
                </a:solidFill>
              </a:rPr>
              <a:t>NIEM ESC transition approval / OASIS acceptance</a:t>
            </a:r>
          </a:p>
          <a:p>
            <a:r>
              <a:rPr lang="en-US" sz="1600" dirty="0" smtClean="0">
                <a:solidFill>
                  <a:srgbClr val="000000"/>
                </a:solidFill>
              </a:rPr>
              <a:t>Oct  21: </a:t>
            </a:r>
            <a:r>
              <a:rPr lang="en-US" sz="1600" b="1" dirty="0" smtClean="0">
                <a:solidFill>
                  <a:srgbClr val="000000"/>
                </a:solidFill>
              </a:rPr>
              <a:t>NIEM Transition Kickoff (JS J6 $25K commitment)</a:t>
            </a:r>
          </a:p>
          <a:p>
            <a:r>
              <a:rPr lang="en-US" sz="1600" dirty="0" smtClean="0">
                <a:solidFill>
                  <a:srgbClr val="000000"/>
                </a:solidFill>
              </a:rPr>
              <a:t>Dec </a:t>
            </a:r>
            <a:r>
              <a:rPr lang="en-US" sz="1600" dirty="0">
                <a:solidFill>
                  <a:srgbClr val="000000"/>
                </a:solidFill>
              </a:rPr>
              <a:t>21: </a:t>
            </a:r>
            <a:r>
              <a:rPr lang="en-US" sz="1600" b="1" dirty="0" smtClean="0">
                <a:solidFill>
                  <a:srgbClr val="000000"/>
                </a:solidFill>
              </a:rPr>
              <a:t>Charter and governance construct approved by ESC / OASIS</a:t>
            </a:r>
          </a:p>
          <a:p>
            <a:r>
              <a:rPr lang="en-US" sz="1600" dirty="0" smtClean="0"/>
              <a:t>Jan 22:  Awareness marketing campaign</a:t>
            </a:r>
          </a:p>
          <a:p>
            <a:r>
              <a:rPr lang="en-US" sz="1600" dirty="0" smtClean="0"/>
              <a:t>Feb 22: Domain Stewards transition workshop</a:t>
            </a:r>
          </a:p>
          <a:p>
            <a:r>
              <a:rPr lang="en-US" sz="1600" dirty="0" smtClean="0"/>
              <a:t>Mar </a:t>
            </a:r>
            <a:r>
              <a:rPr lang="en-US" sz="1600" dirty="0"/>
              <a:t>22: Project Governance Board Sponsors solicited</a:t>
            </a:r>
          </a:p>
          <a:p>
            <a:r>
              <a:rPr lang="en-US" sz="1600" dirty="0"/>
              <a:t>Apr 22: </a:t>
            </a:r>
            <a:r>
              <a:rPr lang="en-US" sz="1600" dirty="0" smtClean="0"/>
              <a:t>OASIS NIEM Committees </a:t>
            </a:r>
            <a:r>
              <a:rPr lang="en-US" sz="1600" dirty="0"/>
              <a:t>membership </a:t>
            </a:r>
            <a:r>
              <a:rPr lang="en-US" sz="1600" dirty="0" smtClean="0"/>
              <a:t>codified</a:t>
            </a:r>
            <a:endParaRPr lang="en-US" sz="1600" dirty="0"/>
          </a:p>
          <a:p>
            <a:r>
              <a:rPr lang="en-US" sz="1600" dirty="0">
                <a:solidFill>
                  <a:srgbClr val="000000"/>
                </a:solidFill>
              </a:rPr>
              <a:t>Jul </a:t>
            </a:r>
            <a:r>
              <a:rPr lang="en-US" sz="1600" dirty="0" smtClean="0">
                <a:solidFill>
                  <a:srgbClr val="000000"/>
                </a:solidFill>
              </a:rPr>
              <a:t> 22</a:t>
            </a:r>
            <a:r>
              <a:rPr lang="en-US" sz="1600" dirty="0">
                <a:solidFill>
                  <a:srgbClr val="000000"/>
                </a:solidFill>
              </a:rPr>
              <a:t>: </a:t>
            </a:r>
            <a:r>
              <a:rPr lang="en-US" sz="1600" dirty="0" smtClean="0">
                <a:solidFill>
                  <a:srgbClr val="000000"/>
                </a:solidFill>
              </a:rPr>
              <a:t> </a:t>
            </a:r>
            <a:r>
              <a:rPr lang="en-US" sz="1600" b="1" dirty="0" smtClean="0">
                <a:solidFill>
                  <a:srgbClr val="000000"/>
                </a:solidFill>
              </a:rPr>
              <a:t>Shadow </a:t>
            </a:r>
            <a:r>
              <a:rPr lang="en-US" sz="1600" b="1" dirty="0">
                <a:solidFill>
                  <a:srgbClr val="000000"/>
                </a:solidFill>
              </a:rPr>
              <a:t>OASIS governance in place</a:t>
            </a:r>
          </a:p>
          <a:p>
            <a:r>
              <a:rPr lang="en-US" sz="1600" dirty="0"/>
              <a:t>Aug 22: Selected NIEM </a:t>
            </a:r>
            <a:r>
              <a:rPr lang="en-US" sz="1600" dirty="0" smtClean="0"/>
              <a:t>projects transition  </a:t>
            </a:r>
            <a:endParaRPr lang="en-US" sz="1600" dirty="0"/>
          </a:p>
          <a:p>
            <a:r>
              <a:rPr lang="en-US" sz="1600" dirty="0">
                <a:solidFill>
                  <a:srgbClr val="000000"/>
                </a:solidFill>
              </a:rPr>
              <a:t>Sep 22: </a:t>
            </a:r>
            <a:r>
              <a:rPr lang="en-US" sz="1600" b="1" dirty="0">
                <a:solidFill>
                  <a:srgbClr val="000000"/>
                </a:solidFill>
              </a:rPr>
              <a:t>Last NIEM ESC and NIEM face-to-face</a:t>
            </a:r>
          </a:p>
          <a:p>
            <a:r>
              <a:rPr lang="en-US" sz="1600" dirty="0">
                <a:solidFill>
                  <a:srgbClr val="000000"/>
                </a:solidFill>
              </a:rPr>
              <a:t>Sep 22: </a:t>
            </a:r>
            <a:r>
              <a:rPr lang="en-US" sz="1600" b="1" dirty="0">
                <a:solidFill>
                  <a:srgbClr val="000000"/>
                </a:solidFill>
              </a:rPr>
              <a:t>NIEM shifts to OASIS </a:t>
            </a:r>
            <a:r>
              <a:rPr lang="en-US" sz="1600" b="1" dirty="0" smtClean="0">
                <a:solidFill>
                  <a:srgbClr val="000000"/>
                </a:solidFill>
              </a:rPr>
              <a:t>governance</a:t>
            </a:r>
            <a:endParaRPr lang="en-US" sz="1600" b="1" dirty="0">
              <a:solidFill>
                <a:srgbClr val="000000"/>
              </a:solidFill>
            </a:endParaRPr>
          </a:p>
          <a:p>
            <a:r>
              <a:rPr lang="en-US" sz="1600" dirty="0"/>
              <a:t>Sep 22: </a:t>
            </a:r>
            <a:r>
              <a:rPr lang="en-US" sz="1600" dirty="0" smtClean="0"/>
              <a:t>NIEM </a:t>
            </a:r>
            <a:r>
              <a:rPr lang="en-US" sz="1600" dirty="0"/>
              <a:t>ESC, </a:t>
            </a:r>
            <a:r>
              <a:rPr lang="en-US" sz="1600" dirty="0" smtClean="0"/>
              <a:t>NTAC, NBAC, &amp; NMO stand </a:t>
            </a:r>
            <a:r>
              <a:rPr lang="en-US" sz="1600" dirty="0"/>
              <a:t>down</a:t>
            </a:r>
          </a:p>
          <a:p>
            <a:r>
              <a:rPr lang="en-US" sz="1600" dirty="0"/>
              <a:t>Oct 22: </a:t>
            </a:r>
            <a:r>
              <a:rPr lang="en-US" sz="1600" dirty="0" smtClean="0"/>
              <a:t> Transition complete </a:t>
            </a:r>
            <a:r>
              <a:rPr lang="en-US" sz="1600" dirty="0"/>
              <a:t>marketing </a:t>
            </a:r>
            <a:r>
              <a:rPr lang="en-US" sz="1600" dirty="0" smtClean="0"/>
              <a:t>campaign</a:t>
            </a:r>
            <a:endParaRPr lang="en-US" sz="1600" dirty="0"/>
          </a:p>
        </p:txBody>
      </p:sp>
      <p:sp>
        <p:nvSpPr>
          <p:cNvPr id="7" name="TextBox 6"/>
          <p:cNvSpPr txBox="1"/>
          <p:nvPr/>
        </p:nvSpPr>
        <p:spPr>
          <a:xfrm>
            <a:off x="397655" y="4380239"/>
            <a:ext cx="4136367" cy="1991584"/>
          </a:xfrm>
          <a:prstGeom prst="rect">
            <a:avLst/>
          </a:prstGeom>
          <a:solidFill>
            <a:schemeClr val="accent2">
              <a:lumMod val="20000"/>
              <a:lumOff val="80000"/>
            </a:schemeClr>
          </a:solidFill>
          <a:ln>
            <a:solidFill>
              <a:schemeClr val="tx1"/>
            </a:solidFill>
          </a:ln>
        </p:spPr>
        <p:txBody>
          <a:bodyPr wrap="square" rtlCol="0">
            <a:noAutofit/>
          </a:bodyPr>
          <a:lstStyle/>
          <a:p>
            <a:pPr lvl="1"/>
            <a:r>
              <a:rPr lang="en-US" sz="1600" b="1" dirty="0">
                <a:solidFill>
                  <a:srgbClr val="000000"/>
                </a:solidFill>
              </a:rPr>
              <a:t>NIEM Major Projects Transition</a:t>
            </a:r>
          </a:p>
          <a:p>
            <a:pPr marL="171450" indent="-171450">
              <a:buFont typeface="Arial" panose="020B0604020202020204" pitchFamily="34" charset="0"/>
              <a:buChar char="•"/>
            </a:pPr>
            <a:r>
              <a:rPr lang="en-US" sz="1200" dirty="0">
                <a:solidFill>
                  <a:srgbClr val="000000"/>
                </a:solidFill>
              </a:rPr>
              <a:t>Annual Model update – to OASIS</a:t>
            </a:r>
          </a:p>
          <a:p>
            <a:pPr marL="171450" indent="-171450">
              <a:buFont typeface="Arial" panose="020B0604020202020204" pitchFamily="34" charset="0"/>
              <a:buChar char="•"/>
            </a:pPr>
            <a:r>
              <a:rPr lang="en-US" sz="1200" dirty="0">
                <a:solidFill>
                  <a:srgbClr val="000000"/>
                </a:solidFill>
              </a:rPr>
              <a:t>Meeting Management – to OASIS</a:t>
            </a:r>
          </a:p>
          <a:p>
            <a:pPr marL="171450" indent="-171450">
              <a:buFont typeface="Arial" panose="020B0604020202020204" pitchFamily="34" charset="0"/>
              <a:buChar char="•"/>
            </a:pPr>
            <a:r>
              <a:rPr lang="en-US" sz="1200" dirty="0" smtClean="0">
                <a:solidFill>
                  <a:srgbClr val="000000"/>
                </a:solidFill>
              </a:rPr>
              <a:t>Training </a:t>
            </a:r>
            <a:r>
              <a:rPr lang="en-US" sz="1200" dirty="0">
                <a:solidFill>
                  <a:srgbClr val="000000"/>
                </a:solidFill>
              </a:rPr>
              <a:t>– to OASIS</a:t>
            </a:r>
          </a:p>
          <a:p>
            <a:pPr marL="171450" indent="-171450">
              <a:buFont typeface="Arial" panose="020B0604020202020204" pitchFamily="34" charset="0"/>
              <a:buChar char="•"/>
            </a:pPr>
            <a:r>
              <a:rPr lang="en-US" sz="1200" dirty="0">
                <a:solidFill>
                  <a:srgbClr val="000000"/>
                </a:solidFill>
              </a:rPr>
              <a:t>Marketing – to OASIS</a:t>
            </a:r>
          </a:p>
          <a:p>
            <a:pPr marL="171450" indent="-171450">
              <a:buFont typeface="Arial" panose="020B0604020202020204" pitchFamily="34" charset="0"/>
              <a:buChar char="•"/>
            </a:pPr>
            <a:r>
              <a:rPr lang="en-US" sz="1200" dirty="0">
                <a:solidFill>
                  <a:srgbClr val="000000"/>
                </a:solidFill>
              </a:rPr>
              <a:t>Enterprise Tools – to OASIS</a:t>
            </a:r>
          </a:p>
          <a:p>
            <a:pPr marL="171450" indent="-171450">
              <a:buFont typeface="Arial" panose="020B0604020202020204" pitchFamily="34" charset="0"/>
              <a:buChar char="•"/>
            </a:pPr>
            <a:r>
              <a:rPr lang="en-US" sz="1200" dirty="0">
                <a:solidFill>
                  <a:srgbClr val="000000"/>
                </a:solidFill>
              </a:rPr>
              <a:t>Open IEPD Repository – to OASIS</a:t>
            </a:r>
          </a:p>
          <a:p>
            <a:pPr marL="171450" indent="-171450">
              <a:buFont typeface="Arial" panose="020B0604020202020204" pitchFamily="34" charset="0"/>
              <a:buChar char="•"/>
            </a:pPr>
            <a:r>
              <a:rPr lang="en-US" sz="1200" dirty="0" smtClean="0">
                <a:solidFill>
                  <a:srgbClr val="000000"/>
                </a:solidFill>
              </a:rPr>
              <a:t>Restricted (CUI) Repository </a:t>
            </a:r>
            <a:r>
              <a:rPr lang="en-US" sz="1200" dirty="0">
                <a:solidFill>
                  <a:srgbClr val="000000"/>
                </a:solidFill>
              </a:rPr>
              <a:t>– to MilOps Domain</a:t>
            </a:r>
          </a:p>
          <a:p>
            <a:pPr marL="171450" indent="-171450">
              <a:buFont typeface="Arial" panose="020B0604020202020204" pitchFamily="34" charset="0"/>
              <a:buChar char="•"/>
            </a:pPr>
            <a:r>
              <a:rPr lang="en-US" sz="1200" dirty="0" smtClean="0">
                <a:solidFill>
                  <a:srgbClr val="000000"/>
                </a:solidFill>
              </a:rPr>
              <a:t>NIEM.gov website </a:t>
            </a:r>
            <a:r>
              <a:rPr lang="en-US" sz="1200" dirty="0">
                <a:solidFill>
                  <a:srgbClr val="000000"/>
                </a:solidFill>
              </a:rPr>
              <a:t>–  retained by JS J6 and </a:t>
            </a:r>
            <a:r>
              <a:rPr lang="en-US" sz="1200" dirty="0" smtClean="0">
                <a:solidFill>
                  <a:srgbClr val="000000"/>
                </a:solidFill>
              </a:rPr>
              <a:t>DHS</a:t>
            </a:r>
          </a:p>
          <a:p>
            <a:pPr marL="171450" indent="-171450">
              <a:buFont typeface="Arial" panose="020B0604020202020204" pitchFamily="34" charset="0"/>
              <a:buChar char="•"/>
            </a:pPr>
            <a:endParaRPr lang="en-US" sz="1200" dirty="0">
              <a:solidFill>
                <a:srgbClr val="000000"/>
              </a:solidFill>
            </a:endParaRPr>
          </a:p>
          <a:p>
            <a:endParaRPr lang="en-US" sz="1200" dirty="0" smtClean="0">
              <a:solidFill>
                <a:srgbClr val="000000"/>
              </a:solidFill>
            </a:endParaRPr>
          </a:p>
        </p:txBody>
      </p:sp>
      <p:sp>
        <p:nvSpPr>
          <p:cNvPr id="9" name="TextBox 8"/>
          <p:cNvSpPr txBox="1"/>
          <p:nvPr/>
        </p:nvSpPr>
        <p:spPr>
          <a:xfrm>
            <a:off x="4573961" y="4390623"/>
            <a:ext cx="4136367" cy="1981198"/>
          </a:xfrm>
          <a:prstGeom prst="rect">
            <a:avLst/>
          </a:prstGeom>
          <a:solidFill>
            <a:schemeClr val="accent3">
              <a:lumMod val="20000"/>
              <a:lumOff val="80000"/>
            </a:schemeClr>
          </a:solidFill>
          <a:ln>
            <a:solidFill>
              <a:schemeClr val="tx1"/>
            </a:solidFill>
          </a:ln>
        </p:spPr>
        <p:txBody>
          <a:bodyPr wrap="square" rtlCol="0">
            <a:noAutofit/>
          </a:bodyPr>
          <a:lstStyle/>
          <a:p>
            <a:pPr lvl="1" algn="ctr"/>
            <a:r>
              <a:rPr lang="en-US" sz="1600" b="1" dirty="0" smtClean="0">
                <a:solidFill>
                  <a:srgbClr val="000000"/>
                </a:solidFill>
              </a:rPr>
              <a:t>Participant </a:t>
            </a:r>
            <a:r>
              <a:rPr lang="en-US" sz="1600" b="1" dirty="0">
                <a:solidFill>
                  <a:srgbClr val="000000"/>
                </a:solidFill>
              </a:rPr>
              <a:t>Steady State </a:t>
            </a:r>
          </a:p>
          <a:p>
            <a:pPr lvl="1" algn="ctr"/>
            <a:r>
              <a:rPr lang="en-US" sz="1600" b="1" dirty="0" smtClean="0">
                <a:solidFill>
                  <a:srgbClr val="000000"/>
                </a:solidFill>
              </a:rPr>
              <a:t>Resources</a:t>
            </a:r>
          </a:p>
          <a:p>
            <a:pPr marL="171450" indent="-171450">
              <a:buFont typeface="Arial" panose="020B0604020202020204" pitchFamily="34" charset="0"/>
              <a:buChar char="•"/>
            </a:pPr>
            <a:endParaRPr lang="en-US" sz="1200" dirty="0" smtClean="0">
              <a:solidFill>
                <a:srgbClr val="000000"/>
              </a:solidFill>
            </a:endParaRPr>
          </a:p>
          <a:p>
            <a:pPr marL="171450" indent="-171450">
              <a:buFont typeface="Arial" panose="020B0604020202020204" pitchFamily="34" charset="0"/>
              <a:buChar char="•"/>
            </a:pPr>
            <a:r>
              <a:rPr lang="en-US" sz="1200" dirty="0" smtClean="0">
                <a:solidFill>
                  <a:srgbClr val="000000"/>
                </a:solidFill>
              </a:rPr>
              <a:t>Domain Stewardship  </a:t>
            </a:r>
          </a:p>
          <a:p>
            <a:pPr marL="171450" indent="-171450">
              <a:buFont typeface="Arial" panose="020B0604020202020204" pitchFamily="34" charset="0"/>
              <a:buChar char="•"/>
            </a:pPr>
            <a:r>
              <a:rPr lang="en-US" sz="1200" dirty="0" smtClean="0">
                <a:solidFill>
                  <a:srgbClr val="000000"/>
                </a:solidFill>
              </a:rPr>
              <a:t>Technical Steering Committee member  </a:t>
            </a:r>
          </a:p>
          <a:p>
            <a:pPr marL="171450" indent="-171450">
              <a:buFont typeface="Arial" panose="020B0604020202020204" pitchFamily="34" charset="0"/>
              <a:buChar char="•"/>
            </a:pPr>
            <a:r>
              <a:rPr lang="en-US" sz="1200" dirty="0">
                <a:solidFill>
                  <a:srgbClr val="000000"/>
                </a:solidFill>
              </a:rPr>
              <a:t>Project Governance Board </a:t>
            </a:r>
            <a:r>
              <a:rPr lang="en-US" sz="1200" dirty="0" smtClean="0">
                <a:solidFill>
                  <a:srgbClr val="000000"/>
                </a:solidFill>
              </a:rPr>
              <a:t>(PGB) sponsor </a:t>
            </a:r>
            <a:r>
              <a:rPr lang="en-US" sz="1200" dirty="0">
                <a:solidFill>
                  <a:srgbClr val="000000"/>
                </a:solidFill>
              </a:rPr>
              <a:t>– </a:t>
            </a:r>
            <a:r>
              <a:rPr lang="en-US" sz="1200" dirty="0" smtClean="0">
                <a:solidFill>
                  <a:srgbClr val="000000"/>
                </a:solidFill>
              </a:rPr>
              <a:t>$25K</a:t>
            </a:r>
          </a:p>
          <a:p>
            <a:pPr marL="171450" indent="-171450">
              <a:buFont typeface="Arial" panose="020B0604020202020204" pitchFamily="34" charset="0"/>
              <a:buChar char="•"/>
            </a:pPr>
            <a:r>
              <a:rPr lang="en-US" sz="1200" dirty="0" smtClean="0">
                <a:solidFill>
                  <a:srgbClr val="000000"/>
                </a:solidFill>
              </a:rPr>
              <a:t>SES participation in the PGB sessions</a:t>
            </a:r>
          </a:p>
          <a:p>
            <a:pPr algn="ctr"/>
            <a:endParaRPr lang="en-US" sz="1200" b="1" dirty="0" smtClean="0">
              <a:solidFill>
                <a:srgbClr val="000000"/>
              </a:solidFill>
            </a:endParaRPr>
          </a:p>
          <a:p>
            <a:pPr algn="ctr"/>
            <a:r>
              <a:rPr lang="en-US" sz="1200" b="1" dirty="0" smtClean="0">
                <a:solidFill>
                  <a:srgbClr val="000000"/>
                </a:solidFill>
              </a:rPr>
              <a:t>      </a:t>
            </a:r>
            <a:endParaRPr lang="en-US" sz="1200" dirty="0">
              <a:solidFill>
                <a:srgbClr val="000000"/>
              </a:solidFill>
            </a:endParaRPr>
          </a:p>
        </p:txBody>
      </p:sp>
    </p:spTree>
    <p:extLst>
      <p:ext uri="{BB962C8B-B14F-4D97-AF65-F5344CB8AC3E}">
        <p14:creationId xmlns:p14="http://schemas.microsoft.com/office/powerpoint/2010/main" val="294988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E814A3B-586F-6741-A578-6A3C03C31D10}" type="slidenum">
              <a:rPr lang="en-US" smtClean="0"/>
              <a:pPr/>
              <a:t>5</a:t>
            </a:fld>
            <a:endParaRPr lang="en-US" dirty="0"/>
          </a:p>
        </p:txBody>
      </p:sp>
      <p:sp>
        <p:nvSpPr>
          <p:cNvPr id="3" name="TextBox 2">
            <a:extLst>
              <a:ext uri="{FF2B5EF4-FFF2-40B4-BE49-F238E27FC236}">
                <a16:creationId xmlns:a16="http://schemas.microsoft.com/office/drawing/2014/main" id="{0FA878B4-B885-4504-BCCA-D6ECEEF631A9}"/>
              </a:ext>
            </a:extLst>
          </p:cNvPr>
          <p:cNvSpPr txBox="1"/>
          <p:nvPr/>
        </p:nvSpPr>
        <p:spPr>
          <a:xfrm>
            <a:off x="2255520" y="2699657"/>
            <a:ext cx="4824549" cy="830997"/>
          </a:xfrm>
          <a:prstGeom prst="rect">
            <a:avLst/>
          </a:prstGeom>
          <a:noFill/>
        </p:spPr>
        <p:txBody>
          <a:bodyPr wrap="square" rtlCol="0">
            <a:spAutoFit/>
          </a:bodyPr>
          <a:lstStyle/>
          <a:p>
            <a:r>
              <a:rPr lang="en-US" sz="4800" b="1" dirty="0"/>
              <a:t>Backup Slides</a:t>
            </a:r>
          </a:p>
        </p:txBody>
      </p:sp>
    </p:spTree>
    <p:extLst>
      <p:ext uri="{BB962C8B-B14F-4D97-AF65-F5344CB8AC3E}">
        <p14:creationId xmlns:p14="http://schemas.microsoft.com/office/powerpoint/2010/main" val="237456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1F29-069E-4AC6-91F0-42E9A6508455}"/>
              </a:ext>
            </a:extLst>
          </p:cNvPr>
          <p:cNvSpPr>
            <a:spLocks noGrp="1"/>
          </p:cNvSpPr>
          <p:nvPr>
            <p:ph type="title"/>
          </p:nvPr>
        </p:nvSpPr>
        <p:spPr>
          <a:xfrm>
            <a:off x="628650" y="365126"/>
            <a:ext cx="7886700" cy="592818"/>
          </a:xfrm>
        </p:spPr>
        <p:txBody>
          <a:bodyPr/>
          <a:lstStyle/>
          <a:p>
            <a:r>
              <a:rPr lang="en-US" sz="2400" dirty="0" smtClean="0">
                <a:solidFill>
                  <a:srgbClr val="002060"/>
                </a:solidFill>
              </a:rPr>
              <a:t>NIEM OASIS Potential Sponsors</a:t>
            </a:r>
            <a:endParaRPr lang="en-US" sz="2400" dirty="0">
              <a:solidFill>
                <a:srgbClr val="002060"/>
              </a:solidFill>
            </a:endParaRPr>
          </a:p>
        </p:txBody>
      </p:sp>
      <p:sp>
        <p:nvSpPr>
          <p:cNvPr id="3" name="Content Placeholder 2">
            <a:extLst>
              <a:ext uri="{FF2B5EF4-FFF2-40B4-BE49-F238E27FC236}">
                <a16:creationId xmlns:a16="http://schemas.microsoft.com/office/drawing/2014/main" id="{09C85BD7-80B0-4D88-A540-4D98BDEBBCD0}"/>
              </a:ext>
            </a:extLst>
          </p:cNvPr>
          <p:cNvSpPr>
            <a:spLocks noGrp="1"/>
          </p:cNvSpPr>
          <p:nvPr>
            <p:ph idx="1"/>
          </p:nvPr>
        </p:nvSpPr>
        <p:spPr>
          <a:xfrm>
            <a:off x="71698" y="891442"/>
            <a:ext cx="4749685" cy="5219019"/>
          </a:xfrm>
        </p:spPr>
        <p:txBody>
          <a:bodyPr/>
          <a:lstStyle/>
          <a:p>
            <a:pPr lvl="1"/>
            <a:r>
              <a:rPr lang="en-US" sz="1800" dirty="0" smtClean="0">
                <a:solidFill>
                  <a:srgbClr val="000000"/>
                </a:solidFill>
              </a:rPr>
              <a:t>Non-Government/Commercial</a:t>
            </a:r>
          </a:p>
          <a:p>
            <a:pPr lvl="2"/>
            <a:r>
              <a:rPr lang="en-US" sz="1600" dirty="0" smtClean="0">
                <a:solidFill>
                  <a:srgbClr val="000000"/>
                </a:solidFill>
              </a:rPr>
              <a:t>GTRI</a:t>
            </a:r>
          </a:p>
          <a:p>
            <a:pPr lvl="2"/>
            <a:r>
              <a:rPr lang="en-US" sz="1600" dirty="0" smtClean="0">
                <a:solidFill>
                  <a:srgbClr val="000000"/>
                </a:solidFill>
              </a:rPr>
              <a:t>NASCIO</a:t>
            </a:r>
          </a:p>
          <a:p>
            <a:pPr lvl="2"/>
            <a:r>
              <a:rPr lang="en-US" sz="1600" dirty="0" smtClean="0">
                <a:solidFill>
                  <a:srgbClr val="000000"/>
                </a:solidFill>
              </a:rPr>
              <a:t>MITRE</a:t>
            </a:r>
          </a:p>
          <a:p>
            <a:pPr lvl="2"/>
            <a:r>
              <a:rPr lang="en-US" sz="1600" dirty="0" smtClean="0">
                <a:solidFill>
                  <a:srgbClr val="000000"/>
                </a:solidFill>
              </a:rPr>
              <a:t>Cybercrime Support Network</a:t>
            </a:r>
          </a:p>
          <a:p>
            <a:pPr lvl="2"/>
            <a:r>
              <a:rPr lang="en-US" sz="1600" dirty="0" smtClean="0">
                <a:solidFill>
                  <a:srgbClr val="000000"/>
                </a:solidFill>
              </a:rPr>
              <a:t>IBM (SPARKS)</a:t>
            </a:r>
          </a:p>
          <a:p>
            <a:pPr lvl="2"/>
            <a:r>
              <a:rPr lang="en-US" sz="1600" dirty="0" smtClean="0">
                <a:solidFill>
                  <a:srgbClr val="000000"/>
                </a:solidFill>
              </a:rPr>
              <a:t>IJIS</a:t>
            </a:r>
          </a:p>
          <a:p>
            <a:pPr lvl="2"/>
            <a:r>
              <a:rPr lang="en-US" sz="1600" dirty="0" smtClean="0">
                <a:solidFill>
                  <a:srgbClr val="000000"/>
                </a:solidFill>
              </a:rPr>
              <a:t>OMG</a:t>
            </a:r>
          </a:p>
          <a:p>
            <a:pPr lvl="2"/>
            <a:r>
              <a:rPr lang="en-US" sz="1600" dirty="0" smtClean="0">
                <a:solidFill>
                  <a:srgbClr val="000000"/>
                </a:solidFill>
              </a:rPr>
              <a:t>COMPTIA</a:t>
            </a:r>
          </a:p>
          <a:p>
            <a:pPr lvl="2"/>
            <a:r>
              <a:rPr lang="en-US" sz="1600" dirty="0" smtClean="0">
                <a:solidFill>
                  <a:srgbClr val="000000"/>
                </a:solidFill>
              </a:rPr>
              <a:t>Grid-ML</a:t>
            </a:r>
          </a:p>
          <a:p>
            <a:pPr lvl="2"/>
            <a:r>
              <a:rPr lang="en-US" sz="1600" dirty="0" err="1" smtClean="0">
                <a:solidFill>
                  <a:srgbClr val="000000"/>
                </a:solidFill>
              </a:rPr>
              <a:t>Nishkarsh</a:t>
            </a:r>
            <a:endParaRPr lang="en-US" sz="1600" dirty="0" smtClean="0">
              <a:solidFill>
                <a:srgbClr val="000000"/>
              </a:solidFill>
            </a:endParaRPr>
          </a:p>
          <a:p>
            <a:pPr lvl="2"/>
            <a:r>
              <a:rPr lang="en-US" sz="1600" dirty="0" smtClean="0">
                <a:solidFill>
                  <a:srgbClr val="000000"/>
                </a:solidFill>
              </a:rPr>
              <a:t>Magic </a:t>
            </a:r>
            <a:r>
              <a:rPr lang="en-US" sz="1600" dirty="0" err="1" smtClean="0">
                <a:solidFill>
                  <a:srgbClr val="000000"/>
                </a:solidFill>
              </a:rPr>
              <a:t>Drawcrossflo</a:t>
            </a:r>
            <a:endParaRPr lang="en-US" sz="1600" dirty="0">
              <a:solidFill>
                <a:srgbClr val="000000"/>
              </a:solidFill>
            </a:endParaRPr>
          </a:p>
          <a:p>
            <a:pPr lvl="1"/>
            <a:endParaRPr lang="en-US" sz="1800" dirty="0">
              <a:solidFill>
                <a:srgbClr val="000000"/>
              </a:solidFill>
            </a:endParaRPr>
          </a:p>
          <a:p>
            <a:endParaRPr lang="en-US" sz="1800" dirty="0">
              <a:solidFill>
                <a:srgbClr val="000000"/>
              </a:solidFill>
            </a:endParaRPr>
          </a:p>
        </p:txBody>
      </p:sp>
      <p:sp>
        <p:nvSpPr>
          <p:cNvPr id="4" name="Slide Number Placeholder 3">
            <a:extLst>
              <a:ext uri="{FF2B5EF4-FFF2-40B4-BE49-F238E27FC236}">
                <a16:creationId xmlns:a16="http://schemas.microsoft.com/office/drawing/2014/main" id="{7EFDA560-29C7-4F60-A549-75D053BD1458}"/>
              </a:ext>
            </a:extLst>
          </p:cNvPr>
          <p:cNvSpPr>
            <a:spLocks noGrp="1"/>
          </p:cNvSpPr>
          <p:nvPr>
            <p:ph type="sldNum" sz="quarter" idx="12"/>
          </p:nvPr>
        </p:nvSpPr>
        <p:spPr/>
        <p:txBody>
          <a:bodyPr/>
          <a:lstStyle/>
          <a:p>
            <a:fld id="{5CB437ED-D65A-487C-8BD9-AF71EF98D60F}" type="slidenum">
              <a:rPr lang="en-US" smtClean="0"/>
              <a:t>6</a:t>
            </a:fld>
            <a:endParaRPr lang="en-US" dirty="0"/>
          </a:p>
        </p:txBody>
      </p:sp>
      <p:sp>
        <p:nvSpPr>
          <p:cNvPr id="5" name="Content Placeholder 2">
            <a:extLst>
              <a:ext uri="{FF2B5EF4-FFF2-40B4-BE49-F238E27FC236}">
                <a16:creationId xmlns:a16="http://schemas.microsoft.com/office/drawing/2014/main" id="{09C85BD7-80B0-4D88-A540-4D98BDEBBCD0}"/>
              </a:ext>
            </a:extLst>
          </p:cNvPr>
          <p:cNvSpPr txBox="1">
            <a:spLocks/>
          </p:cNvSpPr>
          <p:nvPr/>
        </p:nvSpPr>
        <p:spPr>
          <a:xfrm>
            <a:off x="3937114" y="876797"/>
            <a:ext cx="4749685" cy="5219019"/>
          </a:xfrm>
          <a:prstGeom prst="rect">
            <a:avLst/>
          </a:prstGeo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800" dirty="0" smtClean="0">
                <a:solidFill>
                  <a:srgbClr val="000000"/>
                </a:solidFill>
              </a:rPr>
              <a:t>State/Local Governments</a:t>
            </a:r>
          </a:p>
          <a:p>
            <a:pPr lvl="2"/>
            <a:r>
              <a:rPr lang="en-US" sz="1600" dirty="0">
                <a:solidFill>
                  <a:srgbClr val="000000"/>
                </a:solidFill>
              </a:rPr>
              <a:t>State Courts</a:t>
            </a:r>
          </a:p>
          <a:p>
            <a:pPr lvl="1"/>
            <a:r>
              <a:rPr lang="en-US" sz="1800" dirty="0" smtClean="0">
                <a:solidFill>
                  <a:srgbClr val="000000"/>
                </a:solidFill>
              </a:rPr>
              <a:t>Domain Stewards (15 and counting)</a:t>
            </a:r>
          </a:p>
          <a:p>
            <a:pPr lvl="2"/>
            <a:r>
              <a:rPr lang="en-US" sz="1600" dirty="0" smtClean="0">
                <a:solidFill>
                  <a:srgbClr val="000000"/>
                </a:solidFill>
              </a:rPr>
              <a:t>Joint Staff (MILOPS)</a:t>
            </a:r>
          </a:p>
          <a:p>
            <a:pPr lvl="2"/>
            <a:r>
              <a:rPr lang="en-US" sz="1600" dirty="0" smtClean="0">
                <a:solidFill>
                  <a:srgbClr val="000000"/>
                </a:solidFill>
              </a:rPr>
              <a:t>DHS (CISA, Biometrics, Immigration)</a:t>
            </a:r>
          </a:p>
          <a:p>
            <a:pPr lvl="2"/>
            <a:r>
              <a:rPr lang="en-US" sz="1600" dirty="0">
                <a:solidFill>
                  <a:srgbClr val="000000"/>
                </a:solidFill>
              </a:rPr>
              <a:t>Veterans</a:t>
            </a:r>
            <a:r>
              <a:rPr lang="en-US" sz="1600" dirty="0" smtClean="0">
                <a:solidFill>
                  <a:srgbClr val="000000"/>
                </a:solidFill>
              </a:rPr>
              <a:t> Affairs</a:t>
            </a:r>
          </a:p>
          <a:p>
            <a:pPr lvl="2"/>
            <a:r>
              <a:rPr lang="en-US" sz="1600" dirty="0" smtClean="0">
                <a:solidFill>
                  <a:srgbClr val="000000"/>
                </a:solidFill>
              </a:rPr>
              <a:t>Advanced Distributed Learning</a:t>
            </a:r>
          </a:p>
          <a:p>
            <a:pPr lvl="2"/>
            <a:r>
              <a:rPr lang="en-US" sz="1600" dirty="0" smtClean="0">
                <a:solidFill>
                  <a:srgbClr val="000000"/>
                </a:solidFill>
              </a:rPr>
              <a:t>NIST</a:t>
            </a:r>
          </a:p>
          <a:p>
            <a:pPr lvl="2"/>
            <a:r>
              <a:rPr lang="en-US" sz="1600" dirty="0" smtClean="0">
                <a:solidFill>
                  <a:srgbClr val="000000"/>
                </a:solidFill>
              </a:rPr>
              <a:t>DOJ</a:t>
            </a:r>
          </a:p>
          <a:p>
            <a:pPr lvl="2"/>
            <a:r>
              <a:rPr lang="en-US" sz="1600" dirty="0" smtClean="0">
                <a:solidFill>
                  <a:srgbClr val="000000"/>
                </a:solidFill>
              </a:rPr>
              <a:t>DCSA</a:t>
            </a:r>
          </a:p>
          <a:p>
            <a:pPr lvl="2"/>
            <a:r>
              <a:rPr lang="en-US" sz="1600" dirty="0" smtClean="0">
                <a:solidFill>
                  <a:srgbClr val="000000"/>
                </a:solidFill>
              </a:rPr>
              <a:t>CDC</a:t>
            </a:r>
          </a:p>
          <a:p>
            <a:pPr lvl="1"/>
            <a:r>
              <a:rPr lang="en-US" sz="2000" dirty="0" smtClean="0">
                <a:solidFill>
                  <a:srgbClr val="000000"/>
                </a:solidFill>
              </a:rPr>
              <a:t>International</a:t>
            </a:r>
          </a:p>
          <a:p>
            <a:pPr lvl="2"/>
            <a:r>
              <a:rPr lang="en-US" sz="1600" dirty="0">
                <a:solidFill>
                  <a:srgbClr val="000000"/>
                </a:solidFill>
              </a:rPr>
              <a:t>Canada (Public Safety, Employment &amp; Social Development)</a:t>
            </a:r>
            <a:endParaRPr lang="en-US" sz="800" dirty="0">
              <a:solidFill>
                <a:srgbClr val="000000"/>
              </a:solidFill>
            </a:endParaRPr>
          </a:p>
          <a:p>
            <a:pPr lvl="2"/>
            <a:r>
              <a:rPr lang="en-US" sz="1600" dirty="0" smtClean="0">
                <a:solidFill>
                  <a:srgbClr val="000000"/>
                </a:solidFill>
              </a:rPr>
              <a:t>Mexico</a:t>
            </a:r>
          </a:p>
          <a:p>
            <a:pPr lvl="2"/>
            <a:r>
              <a:rPr lang="en-US" sz="1600" dirty="0" smtClean="0">
                <a:solidFill>
                  <a:srgbClr val="000000"/>
                </a:solidFill>
              </a:rPr>
              <a:t>Interpol (EUROJUST)</a:t>
            </a:r>
          </a:p>
          <a:p>
            <a:pPr lvl="2"/>
            <a:endParaRPr lang="en-US" sz="1600" dirty="0" smtClean="0">
              <a:solidFill>
                <a:srgbClr val="000000"/>
              </a:solidFill>
            </a:endParaRPr>
          </a:p>
          <a:p>
            <a:pPr lvl="1"/>
            <a:endParaRPr lang="en-US" sz="1800" dirty="0" smtClean="0">
              <a:solidFill>
                <a:srgbClr val="000000"/>
              </a:solidFill>
            </a:endParaRPr>
          </a:p>
          <a:p>
            <a:endParaRPr lang="en-US" sz="1800" dirty="0">
              <a:solidFill>
                <a:srgbClr val="000000"/>
              </a:solidFill>
            </a:endParaRPr>
          </a:p>
        </p:txBody>
      </p:sp>
    </p:spTree>
    <p:extLst>
      <p:ext uri="{BB962C8B-B14F-4D97-AF65-F5344CB8AC3E}">
        <p14:creationId xmlns:p14="http://schemas.microsoft.com/office/powerpoint/2010/main" val="40535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F240-3DFC-4CD1-B9EB-307ABD39616A}"/>
              </a:ext>
            </a:extLst>
          </p:cNvPr>
          <p:cNvSpPr>
            <a:spLocks noGrp="1"/>
          </p:cNvSpPr>
          <p:nvPr>
            <p:ph type="title"/>
          </p:nvPr>
        </p:nvSpPr>
        <p:spPr/>
        <p:txBody>
          <a:bodyPr>
            <a:normAutofit fontScale="90000"/>
          </a:bodyPr>
          <a:lstStyle/>
          <a:p>
            <a:r>
              <a:rPr lang="en-US" dirty="0" smtClean="0"/>
              <a:t/>
            </a:r>
            <a:br>
              <a:rPr lang="en-US" dirty="0" smtClean="0"/>
            </a:br>
            <a:r>
              <a:rPr lang="en-US" dirty="0" smtClean="0"/>
              <a:t>	</a:t>
            </a:r>
            <a:br>
              <a:rPr lang="en-US" dirty="0" smtClean="0"/>
            </a:br>
            <a:r>
              <a:rPr lang="en-US" dirty="0"/>
              <a:t/>
            </a:r>
            <a:br>
              <a:rPr lang="en-US" dirty="0"/>
            </a:br>
            <a:endParaRPr lang="en-US" dirty="0"/>
          </a:p>
        </p:txBody>
      </p:sp>
      <p:sp>
        <p:nvSpPr>
          <p:cNvPr id="3" name="Content Placeholder 2">
            <a:extLst>
              <a:ext uri="{FF2B5EF4-FFF2-40B4-BE49-F238E27FC236}">
                <a16:creationId xmlns:a16="http://schemas.microsoft.com/office/drawing/2014/main" id="{2A03F9C1-78CF-4664-BF8D-C1C7C97B0200}"/>
              </a:ext>
            </a:extLst>
          </p:cNvPr>
          <p:cNvSpPr>
            <a:spLocks noGrp="1"/>
          </p:cNvSpPr>
          <p:nvPr>
            <p:ph sz="half" idx="1"/>
          </p:nvPr>
        </p:nvSpPr>
        <p:spPr>
          <a:xfrm>
            <a:off x="249379" y="2226469"/>
            <a:ext cx="4831773" cy="3263504"/>
          </a:xfrm>
        </p:spPr>
        <p:txBody>
          <a:bodyPr>
            <a:normAutofit fontScale="55000" lnSpcReduction="20000"/>
          </a:bodyPr>
          <a:lstStyle/>
          <a:p>
            <a:pPr marL="0" indent="0">
              <a:buNone/>
            </a:pPr>
            <a:r>
              <a:rPr lang="en-US" dirty="0"/>
              <a:t>The </a:t>
            </a:r>
            <a:r>
              <a:rPr lang="en-US" dirty="0" smtClean="0"/>
              <a:t>NIEM </a:t>
            </a:r>
            <a:r>
              <a:rPr lang="en-US" dirty="0"/>
              <a:t>standard includes the data model and a collection of specifications that work together to support what we refer to as NIEM</a:t>
            </a:r>
          </a:p>
          <a:p>
            <a:pPr lvl="1"/>
            <a:r>
              <a:rPr lang="en-US" dirty="0"/>
              <a:t>NIEM Conformance Specification</a:t>
            </a:r>
          </a:p>
          <a:p>
            <a:pPr lvl="1"/>
            <a:r>
              <a:rPr lang="en-US" dirty="0"/>
              <a:t>NIEM Data Model/ NIEM Release v5.0</a:t>
            </a:r>
          </a:p>
          <a:p>
            <a:pPr lvl="1"/>
            <a:r>
              <a:rPr lang="en-US" dirty="0"/>
              <a:t>NIEM IEPD Specification v5.0</a:t>
            </a:r>
          </a:p>
          <a:p>
            <a:pPr lvl="1"/>
            <a:r>
              <a:rPr lang="en-US" dirty="0"/>
              <a:t>NIEM JSON Specification v5.0</a:t>
            </a:r>
          </a:p>
          <a:p>
            <a:pPr lvl="1"/>
            <a:r>
              <a:rPr lang="en-US" dirty="0"/>
              <a:t>NIEM Code Lists Specification v5.0</a:t>
            </a:r>
          </a:p>
          <a:p>
            <a:pPr lvl="1"/>
            <a:r>
              <a:rPr lang="en-US" dirty="0"/>
              <a:t>NIEM Naming and Design Rules (NDR) v5.0</a:t>
            </a:r>
          </a:p>
          <a:p>
            <a:pPr lvl="1"/>
            <a:r>
              <a:rPr lang="en-US" dirty="0"/>
              <a:t>NIEM Conformance Targets Attribute Specification v3.0</a:t>
            </a:r>
          </a:p>
          <a:p>
            <a:endParaRPr lang="en-US" dirty="0"/>
          </a:p>
        </p:txBody>
      </p:sp>
      <p:pic>
        <p:nvPicPr>
          <p:cNvPr id="5" name="Content Placeholder 4">
            <a:extLst>
              <a:ext uri="{FF2B5EF4-FFF2-40B4-BE49-F238E27FC236}">
                <a16:creationId xmlns:a16="http://schemas.microsoft.com/office/drawing/2014/main" id="{23F1750F-F4CD-4A37-9F0B-B0C509E8E67C}"/>
              </a:ext>
            </a:extLst>
          </p:cNvPr>
          <p:cNvPicPr>
            <a:picLocks noGrp="1" noChangeAspect="1"/>
          </p:cNvPicPr>
          <p:nvPr>
            <p:ph sz="half" idx="2"/>
          </p:nvPr>
        </p:nvPicPr>
        <p:blipFill>
          <a:blip r:embed="rId2"/>
          <a:stretch>
            <a:fillRect/>
          </a:stretch>
        </p:blipFill>
        <p:spPr>
          <a:xfrm>
            <a:off x="5076856" y="2226469"/>
            <a:ext cx="3864769" cy="2571750"/>
          </a:xfrm>
          <a:prstGeom prst="rect">
            <a:avLst/>
          </a:prstGeom>
          <a:ln>
            <a:solidFill>
              <a:schemeClr val="tx1">
                <a:lumMod val="65000"/>
                <a:lumOff val="35000"/>
              </a:schemeClr>
            </a:solidFill>
          </a:ln>
        </p:spPr>
      </p:pic>
      <p:sp>
        <p:nvSpPr>
          <p:cNvPr id="6" name="TextBox 5">
            <a:extLst>
              <a:ext uri="{FF2B5EF4-FFF2-40B4-BE49-F238E27FC236}">
                <a16:creationId xmlns:a16="http://schemas.microsoft.com/office/drawing/2014/main" id="{26500171-3BB1-4293-99F2-B4165191EF3D}"/>
              </a:ext>
            </a:extLst>
          </p:cNvPr>
          <p:cNvSpPr txBox="1"/>
          <p:nvPr/>
        </p:nvSpPr>
        <p:spPr>
          <a:xfrm>
            <a:off x="5076856" y="4798219"/>
            <a:ext cx="3886200" cy="230832"/>
          </a:xfrm>
          <a:prstGeom prst="rect">
            <a:avLst/>
          </a:prstGeom>
          <a:noFill/>
        </p:spPr>
        <p:txBody>
          <a:bodyPr wrap="square" rtlCol="0">
            <a:spAutoFit/>
          </a:bodyPr>
          <a:lstStyle/>
          <a:p>
            <a:r>
              <a:rPr lang="en-US" sz="900" dirty="0"/>
              <a:t>*</a:t>
            </a:r>
            <a:r>
              <a:rPr lang="en-US" sz="900" i="1" dirty="0"/>
              <a:t>An arrow represents a dependency of one item upon another</a:t>
            </a:r>
          </a:p>
        </p:txBody>
      </p:sp>
      <p:sp>
        <p:nvSpPr>
          <p:cNvPr id="7" name="Title 1">
            <a:extLst>
              <a:ext uri="{FF2B5EF4-FFF2-40B4-BE49-F238E27FC236}">
                <a16:creationId xmlns:a16="http://schemas.microsoft.com/office/drawing/2014/main" id="{5156B7A2-6D48-437C-B3BC-0D69E2EDE84B}"/>
              </a:ext>
            </a:extLst>
          </p:cNvPr>
          <p:cNvSpPr txBox="1">
            <a:spLocks/>
          </p:cNvSpPr>
          <p:nvPr/>
        </p:nvSpPr>
        <p:spPr>
          <a:xfrm>
            <a:off x="207390" y="322189"/>
            <a:ext cx="8936609" cy="884441"/>
          </a:xfrm>
        </p:spPr>
        <p:txBody>
          <a:bodyPr>
            <a:noAutofit/>
          </a:bodyPr>
          <a:lstStyle>
            <a:lvl1pPr algn="l" defTabSz="457200" rtl="0" eaLnBrk="1" latinLnBrk="0" hangingPunct="1">
              <a:lnSpc>
                <a:spcPct val="80000"/>
              </a:lnSpc>
              <a:spcBef>
                <a:spcPct val="0"/>
              </a:spcBef>
              <a:buNone/>
              <a:defRPr sz="3200" b="1" kern="1200" cap="all">
                <a:solidFill>
                  <a:srgbClr val="7F7F7F"/>
                </a:solidFill>
                <a:effectLst/>
                <a:latin typeface="+mj-lt"/>
                <a:ea typeface="+mj-ea"/>
                <a:cs typeface="+mj-cs"/>
              </a:defRPr>
            </a:lvl1pPr>
          </a:lstStyle>
          <a:p>
            <a:pPr algn="ctr"/>
            <a:r>
              <a:rPr lang="en-US" dirty="0" smtClean="0">
                <a:solidFill>
                  <a:srgbClr val="005170"/>
                </a:solidFill>
              </a:rPr>
              <a:t>Specifications included in the </a:t>
            </a:r>
            <a:r>
              <a:rPr lang="en-US" dirty="0" err="1" smtClean="0">
                <a:solidFill>
                  <a:srgbClr val="005170"/>
                </a:solidFill>
              </a:rPr>
              <a:t>Niem</a:t>
            </a:r>
            <a:r>
              <a:rPr lang="en-US" dirty="0" smtClean="0">
                <a:solidFill>
                  <a:srgbClr val="005170"/>
                </a:solidFill>
              </a:rPr>
              <a:t> standard</a:t>
            </a:r>
          </a:p>
        </p:txBody>
      </p:sp>
    </p:spTree>
    <p:extLst>
      <p:ext uri="{BB962C8B-B14F-4D97-AF65-F5344CB8AC3E}">
        <p14:creationId xmlns:p14="http://schemas.microsoft.com/office/powerpoint/2010/main" val="3264946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194A-E627-4C80-9183-98D6561DB229}"/>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21E109F7-4AE0-411E-94F6-10C3E73D352B}"/>
              </a:ext>
            </a:extLst>
          </p:cNvPr>
          <p:cNvSpPr>
            <a:spLocks noGrp="1"/>
          </p:cNvSpPr>
          <p:nvPr>
            <p:ph idx="1"/>
          </p:nvPr>
        </p:nvSpPr>
        <p:spPr>
          <a:xfrm>
            <a:off x="628650" y="1005491"/>
            <a:ext cx="7886700" cy="4351338"/>
          </a:xfrm>
        </p:spPr>
        <p:txBody>
          <a:bodyPr/>
          <a:lstStyle/>
          <a:p>
            <a:pPr marL="0" indent="0">
              <a:buNone/>
            </a:pPr>
            <a:r>
              <a:rPr lang="en-US" sz="2800" dirty="0"/>
              <a:t>Establish NIEM as an Open Standard through OASIS</a:t>
            </a:r>
          </a:p>
          <a:p>
            <a:r>
              <a:rPr lang="en-US" sz="2800" dirty="0"/>
              <a:t>Base Sponsor dues ($25k) cover the core technical, legal, promotional, and administrative services provided by OASIS</a:t>
            </a:r>
          </a:p>
          <a:p>
            <a:r>
              <a:rPr lang="en-US" sz="2800" dirty="0"/>
              <a:t>Path to ratified National and International standard status</a:t>
            </a:r>
          </a:p>
          <a:p>
            <a:r>
              <a:rPr lang="en-US" sz="2800" dirty="0"/>
              <a:t>12-24 month timeline to standard ratification</a:t>
            </a:r>
          </a:p>
          <a:p>
            <a:endParaRPr lang="en-US" sz="2800" dirty="0"/>
          </a:p>
        </p:txBody>
      </p:sp>
    </p:spTree>
    <p:extLst>
      <p:ext uri="{BB962C8B-B14F-4D97-AF65-F5344CB8AC3E}">
        <p14:creationId xmlns:p14="http://schemas.microsoft.com/office/powerpoint/2010/main" val="3822150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339-5584-4D23-A3EA-88FEE908B410}"/>
              </a:ext>
            </a:extLst>
          </p:cNvPr>
          <p:cNvSpPr>
            <a:spLocks noGrp="1"/>
          </p:cNvSpPr>
          <p:nvPr>
            <p:ph type="title"/>
          </p:nvPr>
        </p:nvSpPr>
        <p:spPr/>
        <p:txBody>
          <a:bodyPr/>
          <a:lstStyle/>
          <a:p>
            <a:r>
              <a:rPr lang="en-US" dirty="0"/>
              <a:t>Existing Standards that include NIEM</a:t>
            </a:r>
          </a:p>
        </p:txBody>
      </p:sp>
      <p:sp>
        <p:nvSpPr>
          <p:cNvPr id="3" name="Content Placeholder 2">
            <a:extLst>
              <a:ext uri="{FF2B5EF4-FFF2-40B4-BE49-F238E27FC236}">
                <a16:creationId xmlns:a16="http://schemas.microsoft.com/office/drawing/2014/main" id="{BC54153F-07E1-42A8-8ADE-3BC21DEF8305}"/>
              </a:ext>
            </a:extLst>
          </p:cNvPr>
          <p:cNvSpPr>
            <a:spLocks noGrp="1"/>
          </p:cNvSpPr>
          <p:nvPr>
            <p:ph idx="1"/>
          </p:nvPr>
        </p:nvSpPr>
        <p:spPr>
          <a:xfrm>
            <a:off x="457200" y="1310145"/>
            <a:ext cx="8229600" cy="3475772"/>
          </a:xfrm>
        </p:spPr>
        <p:txBody>
          <a:bodyPr>
            <a:noAutofit/>
          </a:bodyPr>
          <a:lstStyle/>
          <a:p>
            <a:r>
              <a:rPr lang="en-US" sz="1600" dirty="0"/>
              <a:t>ANSI 42.42 Radiological Nuclear detectors</a:t>
            </a:r>
          </a:p>
          <a:p>
            <a:r>
              <a:rPr lang="en-US" sz="1600" dirty="0"/>
              <a:t>ANSI APCO Alarm Monitoring Company </a:t>
            </a:r>
            <a:r>
              <a:rPr lang="en-US" sz="1600" b="1" dirty="0"/>
              <a:t>to Public Safety Answering Point (PSAP)</a:t>
            </a:r>
            <a:endParaRPr lang="en-US" sz="1600" dirty="0"/>
          </a:p>
          <a:p>
            <a:r>
              <a:rPr lang="en-US" sz="1600" dirty="0"/>
              <a:t>OASIS EXDL FEMA</a:t>
            </a:r>
          </a:p>
          <a:p>
            <a:r>
              <a:rPr lang="en-US" sz="1600" dirty="0"/>
              <a:t>NIST Big Data Framework Vol 7 </a:t>
            </a:r>
          </a:p>
          <a:p>
            <a:r>
              <a:rPr lang="en-US" sz="1600" dirty="0"/>
              <a:t>Nation Fire Protection NFPA 950 calls for compliance with NIEM. Emergency Incident Data Document (EIDD) IEPD – NISTIR 8255</a:t>
            </a:r>
          </a:p>
          <a:p>
            <a:r>
              <a:rPr lang="en-US" sz="1600" dirty="0"/>
              <a:t>Biometrics ANSI/NIST ITL Standard</a:t>
            </a:r>
          </a:p>
          <a:p>
            <a:r>
              <a:rPr lang="en-US" sz="1600" dirty="0"/>
              <a:t>Biometric Conformance Test Software (</a:t>
            </a:r>
            <a:r>
              <a:rPr lang="en-US" sz="1600" dirty="0" err="1"/>
              <a:t>BioCTS</a:t>
            </a:r>
            <a:r>
              <a:rPr lang="en-US" sz="1600" dirty="0"/>
              <a:t>)</a:t>
            </a:r>
          </a:p>
          <a:p>
            <a:r>
              <a:rPr lang="en-US" sz="1600" dirty="0" err="1"/>
              <a:t>BioCTS</a:t>
            </a:r>
            <a:r>
              <a:rPr lang="en-US" sz="1600" dirty="0"/>
              <a:t> for AN-ITL v2 is a desktop application which tests electronic biometric data files, known as transactions, for conformance to NIST Special Publication (SP) 500-290</a:t>
            </a:r>
          </a:p>
          <a:p>
            <a:r>
              <a:rPr lang="en-US" sz="1600" dirty="0"/>
              <a:t>Conformance Test Architecture (CTA) and Test Suite (CTS) called "</a:t>
            </a:r>
            <a:r>
              <a:rPr lang="en-US" sz="1600" dirty="0" err="1"/>
              <a:t>BioCTS</a:t>
            </a:r>
            <a:r>
              <a:rPr lang="en-US" sz="1600" dirty="0"/>
              <a:t> for AN-2011 NIEM XML" designed to test implementations of AN-2011 NIEM XML encoded transactions. </a:t>
            </a:r>
          </a:p>
          <a:p>
            <a:r>
              <a:rPr lang="en-US" sz="1600" dirty="0" smtClean="0"/>
              <a:t>NIEM </a:t>
            </a:r>
            <a:r>
              <a:rPr lang="en-US" sz="1600" dirty="0"/>
              <a:t>Cited in patent – Integrated Environment for Developing Information Exchanges patent No: US 8,769,480 B1 Dated July 1, 2014</a:t>
            </a:r>
          </a:p>
          <a:p>
            <a:r>
              <a:rPr lang="en-US" sz="1600" dirty="0"/>
              <a:t>Model Minimum Uniform Crash Criteria Guideline (MMUCC) – </a:t>
            </a:r>
            <a:r>
              <a:rPr lang="en-US" sz="1600" b="1" dirty="0"/>
              <a:t>Department of Transportation</a:t>
            </a:r>
          </a:p>
          <a:p>
            <a:endParaRPr lang="en-US" sz="1600" dirty="0"/>
          </a:p>
        </p:txBody>
      </p:sp>
    </p:spTree>
    <p:extLst>
      <p:ext uri="{BB962C8B-B14F-4D97-AF65-F5344CB8AC3E}">
        <p14:creationId xmlns:p14="http://schemas.microsoft.com/office/powerpoint/2010/main" val="402758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160E24195B024CB9EDFF333ABE4C4F" ma:contentTypeVersion="0" ma:contentTypeDescription="Create a new document." ma:contentTypeScope="" ma:versionID="29c211770b33a271f6d5485f08e4ee76">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7D82D2-5A1C-491F-921C-117D1B07FA0C}">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2877D453-48C4-446B-AB6D-4FDEBD9A7358}">
  <ds:schemaRefs>
    <ds:schemaRef ds:uri="http://schemas.microsoft.com/sharepoint/v3/contenttype/forms"/>
  </ds:schemaRefs>
</ds:datastoreItem>
</file>

<file path=customXml/itemProps3.xml><?xml version="1.0" encoding="utf-8"?>
<ds:datastoreItem xmlns:ds="http://schemas.openxmlformats.org/officeDocument/2006/customXml" ds:itemID="{C701864B-AB2F-4B07-882B-8852B3543D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NIEM-WHITE</Template>
  <TotalTime>21859</TotalTime>
  <Words>1921</Words>
  <Application>Microsoft Office PowerPoint</Application>
  <PresentationFormat>On-screen Show (4:3)</PresentationFormat>
  <Paragraphs>219</Paragraphs>
  <Slides>18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Calibri Light</vt:lpstr>
      <vt:lpstr>HelveticaNeue-Light</vt:lpstr>
      <vt:lpstr>Times New Roman</vt:lpstr>
      <vt:lpstr>Tw Cen MT</vt:lpstr>
      <vt:lpstr>Wingdings</vt:lpstr>
      <vt:lpstr>NIEM-WHITE</vt:lpstr>
      <vt:lpstr>Custom Design</vt:lpstr>
      <vt:lpstr>PowerPoint Presentation</vt:lpstr>
      <vt:lpstr>NIEM - OASIS Open Project  Keeping pace with innovations in Data Technologies and Standardization</vt:lpstr>
      <vt:lpstr>Proposed NIEM Move to OASIS</vt:lpstr>
      <vt:lpstr>Proposed NIEM Transition  </vt:lpstr>
      <vt:lpstr>PowerPoint Presentation</vt:lpstr>
      <vt:lpstr>NIEM OASIS Potential Sponsors</vt:lpstr>
      <vt:lpstr>    </vt:lpstr>
      <vt:lpstr>Recommendation</vt:lpstr>
      <vt:lpstr>Existing Standards that include NIEM</vt:lpstr>
      <vt:lpstr>Reasons for NIEM an Open Source standard</vt:lpstr>
      <vt:lpstr>PowerPoint Presentation</vt:lpstr>
      <vt:lpstr>Why sponsor an Open Project? </vt:lpstr>
      <vt:lpstr>Why choose OASIS Open Standard</vt:lpstr>
      <vt:lpstr>What will it cost? </vt:lpstr>
      <vt:lpstr>What is an open Project</vt:lpstr>
      <vt:lpstr>What Core Services Oasis provides</vt:lpstr>
      <vt:lpstr>OASIS</vt:lpstr>
      <vt:lpstr>ANSI and Revised OMB Circular A-119</vt:lpstr>
    </vt:vector>
  </TitlesOfParts>
  <Company>LMD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NEBIYELOUL-KIFLE, YONAS</dc:creator>
  <cp:lastModifiedBy>escobak</cp:lastModifiedBy>
  <cp:revision>217</cp:revision>
  <cp:lastPrinted>2021-08-20T12:01:27Z</cp:lastPrinted>
  <dcterms:created xsi:type="dcterms:W3CDTF">2021-05-11T00:54:06Z</dcterms:created>
  <dcterms:modified xsi:type="dcterms:W3CDTF">2021-08-20T12:29:44Z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0x01010045160E24195B024CB9EDFF333ABE4C4F</vt:lpwstr>
  </property>
</Properties>
</file>