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</p:sldMasterIdLst>
  <p:notesMasterIdLst>
    <p:notesMasterId r:id="rId6"/>
  </p:notesMasterIdLst>
  <p:handoutMasterIdLst>
    <p:handoutMasterId r:id="rId7"/>
  </p:handoutMasterIdLst>
  <p:sldIdLst>
    <p:sldId id="680" r:id="rId4"/>
    <p:sldId id="719" r:id="rId5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4B"/>
    <a:srgbClr val="5FB4BE"/>
    <a:srgbClr val="B36F3C"/>
    <a:srgbClr val="00506F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>
      <p:cViewPr>
        <p:scale>
          <a:sx n="100" d="100"/>
          <a:sy n="100" d="100"/>
        </p:scale>
        <p:origin x="390" y="78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28194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686868"/>
                </a:solidFill>
              </a:rPr>
              <a:t>Domain Lessons </a:t>
            </a:r>
            <a:r>
              <a:rPr lang="en-US" sz="3200" b="1" dirty="0">
                <a:solidFill>
                  <a:srgbClr val="686868"/>
                </a:solidFill>
              </a:rPr>
              <a:t>Learned and </a:t>
            </a:r>
            <a:r>
              <a:rPr lang="en-US" sz="3200" b="1" dirty="0" smtClean="0">
                <a:solidFill>
                  <a:srgbClr val="686868"/>
                </a:solidFill>
              </a:rPr>
              <a:t>Opportunities</a:t>
            </a: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dirty="0" smtClean="0">
                <a:solidFill>
                  <a:srgbClr val="949C9D"/>
                </a:solidFill>
              </a:rPr>
              <a:t>Domains</a:t>
            </a:r>
            <a:endParaRPr lang="en-US" dirty="0">
              <a:solidFill>
                <a:srgbClr val="949C9D"/>
              </a:solidFill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 bwMode="auto">
          <a:xfrm>
            <a:off x="0" y="40386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949C9D"/>
              </a:solidFill>
            </a:endParaRPr>
          </a:p>
        </p:txBody>
      </p:sp>
      <p:pic>
        <p:nvPicPr>
          <p:cNvPr id="5" name="Picture 4" descr="NIEM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371600"/>
            <a:ext cx="3913632" cy="9387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389"/>
              </p:ext>
            </p:extLst>
          </p:nvPr>
        </p:nvGraphicFramePr>
        <p:xfrm>
          <a:off x="381000" y="1371600"/>
          <a:ext cx="8380861" cy="1322114"/>
        </p:xfrm>
        <a:graphic>
          <a:graphicData uri="http://schemas.openxmlformats.org/drawingml/2006/table">
            <a:tbl>
              <a:tblPr firstRow="1" bandRow="1"/>
              <a:tblGrid>
                <a:gridCol w="8380861"/>
              </a:tblGrid>
              <a:tr h="296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</a:tr>
              <a:tr h="712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 right and </a:t>
                      </a: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 everyone.</a:t>
                      </a:r>
                      <a:r>
                        <a:rPr lang="en-US" sz="1400" dirty="0" smtClean="0"/>
                        <a:t> The NIEM Agriculture Domain is a place for common USDA data standards and data elements in support of Food, Farms, Forests, and Families.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Harmonized the Acreage and Crop Reporting Elements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Developed roadmap and challenges for widespread adoption with internal USDA organizations and external industry organizations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Adopted Departmental policy for NIEM to be included in standards profiles.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	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Accomplishments and </a:t>
            </a:r>
          </a:p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B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est 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The major barrier to widespread adoption is language in the Farm Bill that prevents the release of certain data elements to public, state and industry organizations.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Resources</a:t>
            </a:r>
            <a:r>
              <a:rPr kumimoji="0" lang="en-US" sz="1200" i="0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and budgets to move forward on areas of conservation, HR and IT as well as maintaining current Acreage and Crop Elements.</a:t>
            </a:r>
            <a:endParaRPr kumimoji="0" lang="en-US" sz="1200" i="0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Challenges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There is a major effort to align conservation efforts across USDA agencies which could leverage NIEM.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USDA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is looking to consolidate HR systems around common data model.  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 smtClean="0">
                <a:solidFill>
                  <a:srgbClr val="686868"/>
                </a:solidFill>
                <a:latin typeface="Arial"/>
              </a:rPr>
              <a:t>Align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 Executive Dashboard data feeds around NIEM including IT Spending, HR, Financial Management and Procurement.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Opportunities, Future Year Vision, </a:t>
            </a:r>
          </a:p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4.1+ Business Requirements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 smtClean="0">
                <a:solidFill>
                  <a:srgbClr val="FFB64B"/>
                </a:solidFill>
              </a:rPr>
              <a:t>Agriculture </a:t>
            </a:r>
            <a:r>
              <a:rPr lang="en-US" dirty="0" smtClean="0"/>
              <a:t>Lessons </a:t>
            </a:r>
            <a:r>
              <a:rPr lang="en-US" dirty="0" smtClean="0"/>
              <a:t>Learned and Opportunities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Freeform 6"/>
          <p:cNvSpPr>
            <a:spLocks noChangeAspect="1" noEditPoints="1"/>
          </p:cNvSpPr>
          <p:nvPr/>
        </p:nvSpPr>
        <p:spPr bwMode="auto">
          <a:xfrm>
            <a:off x="4419600" y="685800"/>
            <a:ext cx="326712" cy="524123"/>
          </a:xfrm>
          <a:custGeom>
            <a:avLst/>
            <a:gdLst>
              <a:gd name="T0" fmla="*/ 58 w 120"/>
              <a:gd name="T1" fmla="*/ 40 h 192"/>
              <a:gd name="T2" fmla="*/ 69 w 120"/>
              <a:gd name="T3" fmla="*/ 36 h 192"/>
              <a:gd name="T4" fmla="*/ 60 w 120"/>
              <a:gd name="T5" fmla="*/ 9 h 192"/>
              <a:gd name="T6" fmla="*/ 58 w 120"/>
              <a:gd name="T7" fmla="*/ 40 h 192"/>
              <a:gd name="T8" fmla="*/ 112 w 120"/>
              <a:gd name="T9" fmla="*/ 0 h 192"/>
              <a:gd name="T10" fmla="*/ 98 w 120"/>
              <a:gd name="T11" fmla="*/ 16 h 192"/>
              <a:gd name="T12" fmla="*/ 89 w 120"/>
              <a:gd name="T13" fmla="*/ 34 h 192"/>
              <a:gd name="T14" fmla="*/ 74 w 120"/>
              <a:gd name="T15" fmla="*/ 47 h 192"/>
              <a:gd name="T16" fmla="*/ 45 w 120"/>
              <a:gd name="T17" fmla="*/ 45 h 192"/>
              <a:gd name="T18" fmla="*/ 22 w 120"/>
              <a:gd name="T19" fmla="*/ 23 h 192"/>
              <a:gd name="T20" fmla="*/ 13 w 120"/>
              <a:gd name="T21" fmla="*/ 11 h 192"/>
              <a:gd name="T22" fmla="*/ 2 w 120"/>
              <a:gd name="T23" fmla="*/ 5 h 192"/>
              <a:gd name="T24" fmla="*/ 4 w 120"/>
              <a:gd name="T25" fmla="*/ 16 h 192"/>
              <a:gd name="T26" fmla="*/ 13 w 120"/>
              <a:gd name="T27" fmla="*/ 34 h 192"/>
              <a:gd name="T28" fmla="*/ 27 w 120"/>
              <a:gd name="T29" fmla="*/ 49 h 192"/>
              <a:gd name="T30" fmla="*/ 38 w 120"/>
              <a:gd name="T31" fmla="*/ 65 h 192"/>
              <a:gd name="T32" fmla="*/ 38 w 120"/>
              <a:gd name="T33" fmla="*/ 157 h 192"/>
              <a:gd name="T34" fmla="*/ 36 w 120"/>
              <a:gd name="T35" fmla="*/ 190 h 192"/>
              <a:gd name="T36" fmla="*/ 45 w 120"/>
              <a:gd name="T37" fmla="*/ 179 h 192"/>
              <a:gd name="T38" fmla="*/ 51 w 120"/>
              <a:gd name="T39" fmla="*/ 127 h 192"/>
              <a:gd name="T40" fmla="*/ 56 w 120"/>
              <a:gd name="T41" fmla="*/ 112 h 192"/>
              <a:gd name="T42" fmla="*/ 62 w 120"/>
              <a:gd name="T43" fmla="*/ 125 h 192"/>
              <a:gd name="T44" fmla="*/ 65 w 120"/>
              <a:gd name="T45" fmla="*/ 154 h 192"/>
              <a:gd name="T46" fmla="*/ 69 w 120"/>
              <a:gd name="T47" fmla="*/ 192 h 192"/>
              <a:gd name="T48" fmla="*/ 80 w 120"/>
              <a:gd name="T49" fmla="*/ 157 h 192"/>
              <a:gd name="T50" fmla="*/ 78 w 120"/>
              <a:gd name="T51" fmla="*/ 101 h 192"/>
              <a:gd name="T52" fmla="*/ 100 w 120"/>
              <a:gd name="T53" fmla="*/ 45 h 192"/>
              <a:gd name="T54" fmla="*/ 118 w 120"/>
              <a:gd name="T55" fmla="*/ 16 h 192"/>
              <a:gd name="T56" fmla="*/ 112 w 120"/>
              <a:gd name="T5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0" h="192">
                <a:moveTo>
                  <a:pt x="58" y="40"/>
                </a:moveTo>
                <a:cubicBezTo>
                  <a:pt x="60" y="38"/>
                  <a:pt x="64" y="38"/>
                  <a:pt x="69" y="36"/>
                </a:cubicBezTo>
                <a:cubicBezTo>
                  <a:pt x="75" y="24"/>
                  <a:pt x="71" y="9"/>
                  <a:pt x="60" y="9"/>
                </a:cubicBezTo>
                <a:cubicBezTo>
                  <a:pt x="40" y="6"/>
                  <a:pt x="40" y="38"/>
                  <a:pt x="58" y="40"/>
                </a:cubicBezTo>
                <a:close/>
                <a:moveTo>
                  <a:pt x="112" y="0"/>
                </a:moveTo>
                <a:cubicBezTo>
                  <a:pt x="107" y="2"/>
                  <a:pt x="103" y="11"/>
                  <a:pt x="98" y="16"/>
                </a:cubicBezTo>
                <a:cubicBezTo>
                  <a:pt x="96" y="23"/>
                  <a:pt x="91" y="29"/>
                  <a:pt x="89" y="34"/>
                </a:cubicBezTo>
                <a:cubicBezTo>
                  <a:pt x="85" y="38"/>
                  <a:pt x="78" y="47"/>
                  <a:pt x="74" y="47"/>
                </a:cubicBezTo>
                <a:cubicBezTo>
                  <a:pt x="67" y="52"/>
                  <a:pt x="49" y="49"/>
                  <a:pt x="45" y="45"/>
                </a:cubicBezTo>
                <a:cubicBezTo>
                  <a:pt x="36" y="43"/>
                  <a:pt x="29" y="29"/>
                  <a:pt x="22" y="23"/>
                </a:cubicBezTo>
                <a:cubicBezTo>
                  <a:pt x="20" y="18"/>
                  <a:pt x="16" y="16"/>
                  <a:pt x="13" y="11"/>
                </a:cubicBezTo>
                <a:cubicBezTo>
                  <a:pt x="11" y="9"/>
                  <a:pt x="9" y="2"/>
                  <a:pt x="2" y="5"/>
                </a:cubicBezTo>
                <a:cubicBezTo>
                  <a:pt x="0" y="7"/>
                  <a:pt x="2" y="14"/>
                  <a:pt x="4" y="16"/>
                </a:cubicBezTo>
                <a:cubicBezTo>
                  <a:pt x="13" y="34"/>
                  <a:pt x="11" y="29"/>
                  <a:pt x="13" y="34"/>
                </a:cubicBezTo>
                <a:cubicBezTo>
                  <a:pt x="18" y="38"/>
                  <a:pt x="22" y="43"/>
                  <a:pt x="27" y="49"/>
                </a:cubicBezTo>
                <a:cubicBezTo>
                  <a:pt x="31" y="54"/>
                  <a:pt x="36" y="61"/>
                  <a:pt x="38" y="65"/>
                </a:cubicBezTo>
                <a:cubicBezTo>
                  <a:pt x="38" y="157"/>
                  <a:pt x="38" y="157"/>
                  <a:pt x="38" y="157"/>
                </a:cubicBezTo>
                <a:cubicBezTo>
                  <a:pt x="38" y="168"/>
                  <a:pt x="36" y="179"/>
                  <a:pt x="36" y="190"/>
                </a:cubicBezTo>
                <a:cubicBezTo>
                  <a:pt x="42" y="192"/>
                  <a:pt x="45" y="183"/>
                  <a:pt x="45" y="179"/>
                </a:cubicBezTo>
                <a:cubicBezTo>
                  <a:pt x="49" y="159"/>
                  <a:pt x="49" y="148"/>
                  <a:pt x="51" y="127"/>
                </a:cubicBezTo>
                <a:cubicBezTo>
                  <a:pt x="51" y="123"/>
                  <a:pt x="51" y="116"/>
                  <a:pt x="56" y="112"/>
                </a:cubicBezTo>
                <a:cubicBezTo>
                  <a:pt x="60" y="114"/>
                  <a:pt x="60" y="121"/>
                  <a:pt x="62" y="125"/>
                </a:cubicBezTo>
                <a:cubicBezTo>
                  <a:pt x="62" y="136"/>
                  <a:pt x="62" y="141"/>
                  <a:pt x="65" y="154"/>
                </a:cubicBezTo>
                <a:cubicBezTo>
                  <a:pt x="65" y="168"/>
                  <a:pt x="65" y="181"/>
                  <a:pt x="69" y="192"/>
                </a:cubicBezTo>
                <a:cubicBezTo>
                  <a:pt x="80" y="188"/>
                  <a:pt x="80" y="172"/>
                  <a:pt x="80" y="157"/>
                </a:cubicBezTo>
                <a:cubicBezTo>
                  <a:pt x="80" y="136"/>
                  <a:pt x="78" y="119"/>
                  <a:pt x="78" y="101"/>
                </a:cubicBezTo>
                <a:cubicBezTo>
                  <a:pt x="78" y="67"/>
                  <a:pt x="83" y="74"/>
                  <a:pt x="100" y="45"/>
                </a:cubicBezTo>
                <a:cubicBezTo>
                  <a:pt x="105" y="36"/>
                  <a:pt x="114" y="25"/>
                  <a:pt x="118" y="16"/>
                </a:cubicBezTo>
                <a:cubicBezTo>
                  <a:pt x="120" y="9"/>
                  <a:pt x="118" y="0"/>
                  <a:pt x="112" y="0"/>
                </a:cubicBezTo>
                <a:close/>
              </a:path>
            </a:pathLst>
          </a:custGeom>
          <a:solidFill>
            <a:srgbClr val="00506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6172199" y="752723"/>
            <a:ext cx="2589661" cy="457200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Domain Steward</a:t>
            </a: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: Jacquie Butler</a:t>
            </a:r>
            <a:endParaRPr lang="en-US" sz="1200" kern="0" noProof="0" dirty="0" smtClean="0">
              <a:solidFill>
                <a:srgbClr val="686868"/>
              </a:solidFill>
              <a:latin typeface="Arial"/>
            </a:endParaRPr>
          </a:p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Domain 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POC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: Brian Brotsos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110742</TotalTime>
  <Words>206</Words>
  <Application>Microsoft Office PowerPoint</Application>
  <PresentationFormat>Letter Paper (8.5x11 in)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PowerPoint Presentation</vt:lpstr>
      <vt:lpstr>Agriculture Lessons Learned and Opportunities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Brotsos, Brian - OCIO</cp:lastModifiedBy>
  <cp:revision>6524</cp:revision>
  <cp:lastPrinted>2015-11-16T19:49:24Z</cp:lastPrinted>
  <dcterms:created xsi:type="dcterms:W3CDTF">2009-03-17T18:28:54Z</dcterms:created>
  <dcterms:modified xsi:type="dcterms:W3CDTF">2017-10-26T19:49:32Z</dcterms:modified>
</cp:coreProperties>
</file>