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6" r:id="rId2"/>
    <p:sldId id="315" r:id="rId3"/>
    <p:sldId id="316" r:id="rId4"/>
    <p:sldId id="317" r:id="rId5"/>
    <p:sldId id="318" r:id="rId6"/>
    <p:sldId id="319" r:id="rId7"/>
    <p:sldId id="314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84F85"/>
    <a:srgbClr val="25AAE2"/>
    <a:srgbClr val="CCECFF"/>
    <a:srgbClr val="0A2234"/>
    <a:srgbClr val="09303F"/>
    <a:srgbClr val="031015"/>
    <a:srgbClr val="1A91C0"/>
    <a:srgbClr val="66309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0" autoAdjust="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F7332-2B91-4F9C-9620-F490AECBF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B47A-07B6-4EEF-856E-64A5AF35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7C28-F127-45F4-A7DA-D46202C93711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AB2-8089-487B-9656-E893263AC1B2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3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3D2-1763-4226-96E3-3655D474E83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408888"/>
            <a:ext cx="7886700" cy="3830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02F-CB36-4FD6-B018-A223C3D1EF0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6BB-CEBC-4576-B1D2-996AAD369757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335-2175-40A8-836A-05426619493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2470-F0A4-4C60-BAB7-2D8424A258F4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1DEB-D3B8-4956-A033-666B585AF908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DB3-3138-49AD-9065-0FB541BE6DAE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AC61-4F96-4410-A121-C3082CC8C704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F26C-9C4D-4882-A79D-36616C343F0F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9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5717-B9D8-40F5-8BBF-8BF2543B0E45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933F-296C-4228-BB35-03D410F1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katri@A4SAFE.COM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hyperlink" Target="mailto:ryan.r.schultz.civ@mail.m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44" y="204334"/>
            <a:ext cx="7073621" cy="51118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69361" y="656359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10/29/2018</a:t>
            </a:r>
            <a:endParaRPr lang="en-US" sz="800" dirty="0"/>
          </a:p>
        </p:txBody>
      </p:sp>
      <p:grpSp>
        <p:nvGrpSpPr>
          <p:cNvPr id="9" name="Group 8"/>
          <p:cNvGrpSpPr/>
          <p:nvPr/>
        </p:nvGrpSpPr>
        <p:grpSpPr>
          <a:xfrm>
            <a:off x="92364" y="5696585"/>
            <a:ext cx="8952182" cy="852000"/>
            <a:chOff x="159265" y="2607572"/>
            <a:chExt cx="8825470" cy="1231913"/>
          </a:xfrm>
        </p:grpSpPr>
        <p:sp>
          <p:nvSpPr>
            <p:cNvPr id="15" name="Text Placeholder 4"/>
            <p:cNvSpPr txBox="1">
              <a:spLocks/>
            </p:cNvSpPr>
            <p:nvPr/>
          </p:nvSpPr>
          <p:spPr>
            <a:xfrm>
              <a:off x="159265" y="2607572"/>
              <a:ext cx="8825470" cy="123191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sz="3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Enabling Connected </a:t>
              </a:r>
              <a:r>
                <a:rPr lang="en-US" sz="4000" b="1" i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Future</a:t>
              </a:r>
              <a:r>
                <a:rPr lang="en-US" sz="3400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3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Now</a:t>
              </a:r>
              <a:endPara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5458406" y="2744371"/>
              <a:ext cx="1143000" cy="838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5458406" y="2744371"/>
              <a:ext cx="1143000" cy="838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Text Placeholder 4"/>
          <p:cNvSpPr txBox="1">
            <a:spLocks/>
          </p:cNvSpPr>
          <p:nvPr/>
        </p:nvSpPr>
        <p:spPr>
          <a:xfrm>
            <a:off x="0" y="5173369"/>
            <a:ext cx="8952182" cy="798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 NBAC F2F Meeting</a:t>
            </a:r>
            <a:endParaRPr lang="en-US" sz="3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1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 (Oct 29):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985" t="8389" r="29445" b="8765"/>
          <a:stretch/>
        </p:blipFill>
        <p:spPr>
          <a:xfrm>
            <a:off x="1892300" y="1007533"/>
            <a:ext cx="5219700" cy="57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 </a:t>
            </a:r>
            <a:r>
              <a:rPr lang="en-US" dirty="0"/>
              <a:t>(Oct </a:t>
            </a:r>
            <a:r>
              <a:rPr lang="en-US" dirty="0" smtClean="0"/>
              <a:t>30):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055" t="14691" r="29375" b="16050"/>
          <a:stretch/>
        </p:blipFill>
        <p:spPr>
          <a:xfrm>
            <a:off x="1892300" y="1066800"/>
            <a:ext cx="5231698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 </a:t>
            </a:r>
            <a:r>
              <a:rPr lang="en-US" dirty="0"/>
              <a:t>(Oct </a:t>
            </a:r>
            <a:r>
              <a:rPr lang="en-US" dirty="0" smtClean="0"/>
              <a:t>31):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917" t="10123" r="29444" b="10123"/>
          <a:stretch/>
        </p:blipFill>
        <p:spPr>
          <a:xfrm>
            <a:off x="1866900" y="1065213"/>
            <a:ext cx="5202557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 (Nov 01):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944" t="17037" r="28472" b="13086"/>
          <a:stretch/>
        </p:blipFill>
        <p:spPr>
          <a:xfrm>
            <a:off x="1866900" y="1065214"/>
            <a:ext cx="5202557" cy="45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 </a:t>
            </a:r>
            <a:r>
              <a:rPr lang="en-US" dirty="0"/>
              <a:t>(Nov </a:t>
            </a:r>
            <a:r>
              <a:rPr lang="en-US" dirty="0" smtClean="0"/>
              <a:t>02):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055" t="26297" r="29444" b="21357"/>
          <a:stretch/>
        </p:blipFill>
        <p:spPr>
          <a:xfrm>
            <a:off x="1866900" y="1065214"/>
            <a:ext cx="5208331" cy="36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Reminder: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16000"/>
            <a:ext cx="8432800" cy="57054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Well-informed decisions </a:t>
            </a:r>
            <a:r>
              <a:rPr lang="en-US" dirty="0" smtClean="0"/>
              <a:t>will be </a:t>
            </a:r>
            <a:r>
              <a:rPr lang="en-US" dirty="0"/>
              <a:t>taken, recorded, and carried </a:t>
            </a:r>
            <a:r>
              <a:rPr lang="en-US" dirty="0" smtClean="0"/>
              <a:t>out.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Your </a:t>
            </a:r>
            <a:r>
              <a:rPr lang="en-US" b="1" i="1" dirty="0">
                <a:solidFill>
                  <a:srgbClr val="C00000"/>
                </a:solidFill>
              </a:rPr>
              <a:t>full participation </a:t>
            </a:r>
            <a:r>
              <a:rPr lang="en-US" dirty="0"/>
              <a:t>is a must to </a:t>
            </a:r>
            <a:r>
              <a:rPr lang="en-US" b="1" i="1" dirty="0">
                <a:solidFill>
                  <a:srgbClr val="C00000"/>
                </a:solidFill>
              </a:rPr>
              <a:t>ensure success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Following the agenda </a:t>
            </a:r>
            <a:r>
              <a:rPr lang="en-US" dirty="0"/>
              <a:t>we all agreed </a:t>
            </a:r>
            <a:r>
              <a:rPr lang="en-US" dirty="0" smtClean="0"/>
              <a:t>on, with </a:t>
            </a:r>
            <a:r>
              <a:rPr lang="en-US" b="1" i="1" dirty="0" smtClean="0">
                <a:solidFill>
                  <a:srgbClr val="C00000"/>
                </a:solidFill>
              </a:rPr>
              <a:t>time </a:t>
            </a:r>
            <a:r>
              <a:rPr lang="en-US" b="1" i="1" dirty="0">
                <a:solidFill>
                  <a:srgbClr val="C00000"/>
                </a:solidFill>
              </a:rPr>
              <a:t>limits on topics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/>
              <a:t>H</a:t>
            </a:r>
            <a:r>
              <a:rPr lang="en-US" dirty="0" smtClean="0"/>
              <a:t>ear </a:t>
            </a:r>
            <a:r>
              <a:rPr lang="en-US" dirty="0"/>
              <a:t>to </a:t>
            </a:r>
            <a:r>
              <a:rPr lang="en-US" b="1" i="1" dirty="0">
                <a:solidFill>
                  <a:srgbClr val="C00000"/>
                </a:solidFill>
              </a:rPr>
              <a:t>learn from one another </a:t>
            </a:r>
            <a:r>
              <a:rPr lang="en-US" dirty="0"/>
              <a:t>with open mind.</a:t>
            </a:r>
          </a:p>
          <a:p>
            <a:pPr>
              <a:lnSpc>
                <a:spcPct val="120000"/>
              </a:lnSpc>
            </a:pPr>
            <a:r>
              <a:rPr lang="en-US" b="1" i="1" dirty="0">
                <a:solidFill>
                  <a:srgbClr val="C00000"/>
                </a:solidFill>
              </a:rPr>
              <a:t>Don’t be shy, speak up </a:t>
            </a:r>
            <a:r>
              <a:rPr lang="en-US" dirty="0"/>
              <a:t>when you have something to say.</a:t>
            </a:r>
          </a:p>
          <a:p>
            <a:pPr>
              <a:lnSpc>
                <a:spcPct val="120000"/>
              </a:lnSpc>
            </a:pPr>
            <a:r>
              <a:rPr lang="en-US" b="1" i="1" dirty="0">
                <a:solidFill>
                  <a:srgbClr val="C00000"/>
                </a:solidFill>
              </a:rPr>
              <a:t>Ask questions </a:t>
            </a:r>
            <a:r>
              <a:rPr lang="en-US" dirty="0"/>
              <a:t>if you are unclear or unsure… share your views.</a:t>
            </a:r>
          </a:p>
          <a:p>
            <a:pPr>
              <a:lnSpc>
                <a:spcPct val="120000"/>
              </a:lnSpc>
            </a:pPr>
            <a:r>
              <a:rPr lang="en-US" dirty="0"/>
              <a:t>We will </a:t>
            </a:r>
            <a:r>
              <a:rPr lang="en-US" b="1" i="1" dirty="0">
                <a:solidFill>
                  <a:srgbClr val="C00000"/>
                </a:solidFill>
              </a:rPr>
              <a:t>abide by decisions </a:t>
            </a:r>
            <a:r>
              <a:rPr lang="en-US" dirty="0"/>
              <a:t>which </a:t>
            </a:r>
            <a:r>
              <a:rPr lang="en-US" dirty="0" smtClean="0"/>
              <a:t>will be </a:t>
            </a:r>
            <a:r>
              <a:rPr lang="en-US" dirty="0"/>
              <a:t>decided during this NBAC/NTAC F2F, whether we agree with them or not.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Sometimes </a:t>
            </a:r>
            <a:r>
              <a:rPr lang="en-US" dirty="0"/>
              <a:t>its lonely out there, </a:t>
            </a:r>
            <a:r>
              <a:rPr lang="en-US" b="1" i="1" dirty="0">
                <a:solidFill>
                  <a:srgbClr val="C00000"/>
                </a:solidFill>
              </a:rPr>
              <a:t>build your network here</a:t>
            </a:r>
            <a:r>
              <a:rPr lang="en-US" dirty="0"/>
              <a:t> with you fellow data standards guru.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Every </a:t>
            </a:r>
            <a:r>
              <a:rPr lang="en-US" b="1" i="1" dirty="0">
                <a:solidFill>
                  <a:srgbClr val="C00000"/>
                </a:solidFill>
              </a:rPr>
              <a:t>NBAC member is directly part of the NIEM decision-making process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2" descr="Image result for infrestructure common word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87" y="1196852"/>
            <a:ext cx="2854950" cy="138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Image result for Justice common word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56" y="3136111"/>
            <a:ext cx="4290326" cy="16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408888"/>
            <a:ext cx="7886700" cy="38301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Questions?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33F-296C-4228-BB35-03D410F11C54}" type="slidenum">
              <a:rPr lang="en-US" smtClean="0"/>
              <a:t>8</a:t>
            </a:fld>
            <a:endParaRPr lang="en-US"/>
          </a:p>
        </p:txBody>
      </p:sp>
      <p:pic>
        <p:nvPicPr>
          <p:cNvPr id="36" name="Picture 6" descr="Image result for immigration common words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t="16931" r="2552" b="10175"/>
          <a:stretch/>
        </p:blipFill>
        <p:spPr bwMode="auto">
          <a:xfrm>
            <a:off x="226256" y="981021"/>
            <a:ext cx="3673527" cy="20955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4"/>
          <a:stretch/>
        </p:blipFill>
        <p:spPr>
          <a:xfrm>
            <a:off x="4858328" y="2625304"/>
            <a:ext cx="4013868" cy="2126252"/>
          </a:xfrm>
          <a:prstGeom prst="ellipse">
            <a:avLst/>
          </a:prstGeom>
        </p:spPr>
      </p:pic>
      <p:pic>
        <p:nvPicPr>
          <p:cNvPr id="38" name="Picture 2" descr="Related image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7854" r="3766" b="7861"/>
          <a:stretch/>
        </p:blipFill>
        <p:spPr bwMode="auto">
          <a:xfrm>
            <a:off x="4445944" y="4522954"/>
            <a:ext cx="4235540" cy="183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cybersecurity common word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21" y="981021"/>
            <a:ext cx="2635266" cy="185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6256" y="5126616"/>
            <a:ext cx="3886200" cy="1412297"/>
            <a:chOff x="226256" y="5126616"/>
            <a:chExt cx="3886200" cy="1412297"/>
          </a:xfrm>
        </p:grpSpPr>
        <p:sp>
          <p:nvSpPr>
            <p:cNvPr id="16" name="Text Placeholder 1"/>
            <p:cNvSpPr txBox="1">
              <a:spLocks/>
            </p:cNvSpPr>
            <p:nvPr/>
          </p:nvSpPr>
          <p:spPr>
            <a:xfrm>
              <a:off x="226256" y="5126616"/>
              <a:ext cx="3886200" cy="1412297"/>
            </a:xfrm>
            <a:prstGeom prst="rect">
              <a:avLst/>
            </a:prstGeom>
          </p:spPr>
          <p:txBody>
            <a:bodyPr vert="horz"/>
            <a:lstStyle>
              <a:lvl1pPr marL="0" indent="0" algn="l" rtl="0" eaLnBrk="0" fontAlgn="base" hangingPunct="0">
                <a:lnSpc>
                  <a:spcPct val="110000"/>
                </a:lnSpc>
                <a:spcBef>
                  <a:spcPct val="60000"/>
                </a:spcBef>
                <a:spcAft>
                  <a:spcPct val="0"/>
                </a:spcAft>
                <a:buClr>
                  <a:srgbClr val="B0B1B3"/>
                </a:buClr>
                <a:buFont typeface="Wingdings" charset="0"/>
                <a:buNone/>
                <a:defRPr sz="1600" b="1" baseline="0">
                  <a:solidFill>
                    <a:srgbClr val="333333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571500" indent="-223838" algn="l" rtl="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0B1B3"/>
                </a:buClr>
                <a:buFont typeface="Wingdings" charset="0"/>
                <a:buChar char="§"/>
                <a:defRPr sz="1700">
                  <a:solidFill>
                    <a:srgbClr val="EFF7FF"/>
                  </a:solidFill>
                  <a:latin typeface="+mn-lt"/>
                  <a:ea typeface="ＭＳ Ｐゴシック" charset="0"/>
                </a:defRPr>
              </a:lvl2pPr>
              <a:lvl3pPr marL="909638" indent="-222250" algn="l" rtl="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0B1B3"/>
                </a:buClr>
                <a:buFont typeface="Wingdings" charset="0"/>
                <a:buChar char="§"/>
                <a:defRPr sz="2000">
                  <a:solidFill>
                    <a:srgbClr val="EFF7FF"/>
                  </a:solidFill>
                  <a:latin typeface="+mn-lt"/>
                  <a:ea typeface="ＭＳ Ｐゴシック" charset="0"/>
                </a:defRPr>
              </a:lvl3pPr>
              <a:lvl4pPr marL="1258888" indent="-231775" algn="l" rtl="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0B1B3"/>
                </a:buClr>
                <a:buFont typeface="Wingdings" charset="0"/>
                <a:buChar char="§"/>
                <a:defRPr sz="1700">
                  <a:solidFill>
                    <a:srgbClr val="EFF7FF"/>
                  </a:solidFill>
                  <a:latin typeface="+mn-lt"/>
                  <a:ea typeface="ＭＳ Ｐゴシック" charset="0"/>
                </a:defRPr>
              </a:lvl4pPr>
              <a:lvl5pPr marL="1598613" indent="-222250" algn="l" rtl="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0B1B3"/>
                </a:buClr>
                <a:buFont typeface="Wingdings" charset="0"/>
                <a:buChar char="§"/>
                <a:defRPr sz="2000">
                  <a:solidFill>
                    <a:srgbClr val="EFF7FF"/>
                  </a:solidFill>
                  <a:latin typeface="+mn-lt"/>
                  <a:ea typeface="ＭＳ Ｐゴシック" charset="0"/>
                </a:defRPr>
              </a:lvl5pPr>
              <a:lvl6pPr marL="2055813" indent="-222250" algn="l" rtl="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0B1B3"/>
                </a:buClr>
                <a:buFont typeface="Wingdings" pitchFamily="2" charset="2"/>
                <a:buChar char="§"/>
                <a:defRPr sz="2000">
                  <a:solidFill>
                    <a:srgbClr val="EFF7FF"/>
                  </a:solidFill>
                  <a:latin typeface="+mn-lt"/>
                </a:defRPr>
              </a:lvl6pPr>
              <a:lvl7pPr marL="2513013" indent="-222250" algn="l" rtl="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0B1B3"/>
                </a:buClr>
                <a:buFont typeface="Wingdings" pitchFamily="2" charset="2"/>
                <a:buChar char="§"/>
                <a:defRPr sz="2000">
                  <a:solidFill>
                    <a:srgbClr val="EFF7FF"/>
                  </a:solidFill>
                  <a:latin typeface="+mn-lt"/>
                </a:defRPr>
              </a:lvl7pPr>
              <a:lvl8pPr marL="2970213" indent="-222250" algn="l" rtl="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0B1B3"/>
                </a:buClr>
                <a:buFont typeface="Wingdings" pitchFamily="2" charset="2"/>
                <a:buChar char="§"/>
                <a:defRPr sz="2000">
                  <a:solidFill>
                    <a:srgbClr val="EFF7FF"/>
                  </a:solidFill>
                  <a:latin typeface="+mn-lt"/>
                </a:defRPr>
              </a:lvl8pPr>
              <a:lvl9pPr marL="3427413" indent="-222250" algn="l" rtl="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0B1B3"/>
                </a:buClr>
                <a:buFont typeface="Wingdings" pitchFamily="2" charset="2"/>
                <a:buChar char="§"/>
                <a:defRPr sz="2000">
                  <a:solidFill>
                    <a:srgbClr val="EFF7FF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60000"/>
                </a:spcBef>
                <a:spcAft>
                  <a:spcPct val="0"/>
                </a:spcAft>
                <a:buClr>
                  <a:srgbClr val="B0B1B3"/>
                </a:buClr>
                <a:buSzTx/>
                <a:buFont typeface="Wingdings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ＭＳ Ｐゴシック" charset="0"/>
                </a:rPr>
                <a:t>Presented by: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60000"/>
                </a:spcBef>
                <a:spcAft>
                  <a:spcPct val="0"/>
                </a:spcAft>
                <a:buClr>
                  <a:srgbClr val="B0B1B3"/>
                </a:buClr>
                <a:buSzTx/>
                <a:buFont typeface="Wingdings" charset="0"/>
                <a:buNone/>
                <a:tabLst/>
                <a:defRPr/>
              </a:pPr>
              <a:r>
                <a:rPr lang="en-US" sz="1800" i="1" dirty="0" smtClean="0"/>
                <a:t>Kamran </a:t>
              </a:r>
              <a:r>
                <a:rPr lang="en-US" sz="1800" i="1" dirty="0"/>
                <a:t>Atri </a:t>
              </a:r>
              <a:r>
                <a:rPr lang="en-US" sz="1800" i="1" dirty="0" smtClean="0"/>
                <a:t>  &amp;   Ryan </a:t>
              </a:r>
              <a:r>
                <a:rPr lang="en-US" sz="1800" i="1" dirty="0"/>
                <a:t>Schultz </a:t>
              </a:r>
              <a:endParaRPr lang="en-US" sz="1800" i="1" dirty="0" smtClean="0"/>
            </a:p>
            <a:p>
              <a:pPr lvl="0" defTabSz="914400">
                <a:defRPr/>
              </a:pP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60000"/>
                </a:spcBef>
                <a:spcAft>
                  <a:spcPct val="0"/>
                </a:spcAft>
                <a:buClr>
                  <a:srgbClr val="B0B1B3"/>
                </a:buClr>
                <a:buSzTx/>
                <a:buFont typeface="Wingdings" charset="0"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ＭＳ Ｐゴシック" charset="0"/>
                </a:rPr>
                <a:t>Co-Chairs of NIEM Business Architecture Committee (NBAC)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9290" y="5916227"/>
              <a:ext cx="1359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hlinkClick r:id="rId8"/>
                </a:rPr>
                <a:t>katri@A4SAFE.COM</a:t>
              </a:r>
              <a:r>
                <a:rPr lang="en-US" sz="1100" dirty="0" smtClean="0"/>
                <a:t> </a:t>
              </a:r>
            </a:p>
            <a:p>
              <a:endParaRPr lang="en-US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81297" y="5903552"/>
              <a:ext cx="17283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hlinkClick r:id="rId9"/>
                </a:rPr>
                <a:t>ryan.r.schultz.civ@mail.mil</a:t>
              </a:r>
              <a:endParaRPr lang="en-US" sz="1100" dirty="0" smtClean="0"/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3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5151</TotalTime>
  <Words>187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  <vt:lpstr>Agenda (Oct 29):</vt:lpstr>
      <vt:lpstr>Agenda (Oct 30):</vt:lpstr>
      <vt:lpstr>Agenda (Oct 31):</vt:lpstr>
      <vt:lpstr>Agenda (Nov 01):</vt:lpstr>
      <vt:lpstr>Agenda (Nov 02):</vt:lpstr>
      <vt:lpstr>Reminder: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Kamran Atri</dc:creator>
  <cp:lastModifiedBy>longhd</cp:lastModifiedBy>
  <cp:revision>229</cp:revision>
  <dcterms:created xsi:type="dcterms:W3CDTF">2018-03-05T23:06:15Z</dcterms:created>
  <dcterms:modified xsi:type="dcterms:W3CDTF">2018-10-28T19:54:04Z</dcterms:modified>
</cp:coreProperties>
</file>