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5272" r:id="rId2"/>
  </p:sldMasterIdLst>
  <p:notesMasterIdLst>
    <p:notesMasterId r:id="rId19"/>
  </p:notesMasterIdLst>
  <p:handoutMasterIdLst>
    <p:handoutMasterId r:id="rId20"/>
  </p:handoutMasterIdLst>
  <p:sldIdLst>
    <p:sldId id="601" r:id="rId3"/>
    <p:sldId id="675" r:id="rId4"/>
    <p:sldId id="771" r:id="rId5"/>
    <p:sldId id="768" r:id="rId6"/>
    <p:sldId id="769" r:id="rId7"/>
    <p:sldId id="770" r:id="rId8"/>
    <p:sldId id="772" r:id="rId9"/>
    <p:sldId id="778" r:id="rId10"/>
    <p:sldId id="780" r:id="rId11"/>
    <p:sldId id="781" r:id="rId12"/>
    <p:sldId id="776" r:id="rId13"/>
    <p:sldId id="718" r:id="rId14"/>
    <p:sldId id="777" r:id="rId15"/>
    <p:sldId id="785" r:id="rId16"/>
    <p:sldId id="786" r:id="rId17"/>
    <p:sldId id="787" r:id="rId18"/>
  </p:sldIdLst>
  <p:sldSz cx="9144000" cy="6858000" type="letter"/>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illy, Heather" initials="HR" lastIdx="17" clrIdx="0"/>
  <p:cmAuthor id="1" name="Key, Jacqueline" initials="JK" lastIdx="2" clrIdx="1"/>
  <p:cmAuthor id="2" name="Taylor, Michael C" initials="MT" lastIdx="7" clrIdx="2"/>
  <p:cmAuthor id="3" name="Wan, Tiffany" initials="TW" lastIdx="27" clrIdx="3"/>
  <p:cmAuthor id="4" name="Logan, Craig" initials="CL" lastIdx="11" clrIdx="4"/>
  <p:cmAuthor id="5" name="justin.stekervetz" initials="JS" lastIdx="5" clrIdx="5"/>
  <p:cmAuthor id="6" name="Akshai Prakash" initials="" lastIdx="0" clrIdx="6"/>
  <p:cmAuthor id="7" name="Lancos, Allison Marie" initials="AL" lastIdx="5" clrIdx="7"/>
  <p:cmAuthor id="8" name="Vainshtein, Natalia" initials="NV" lastIdx="41" clrIdx="8"/>
  <p:cmAuthor id="9" name="Ritter, Eric" initials="ER" lastIdx="6" clrIdx="9"/>
  <p:cmAuthor id="10" name="Cross, Oniel" initials="OC" lastIdx="5" clrIdx="10"/>
  <p:cmAuthor id="11" name="Kuban, Sara A." initials="SK" lastIdx="4" clrIdx="11">
    <p:extLst/>
  </p:cmAuthor>
  <p:cmAuthor id="12" name="Nisco, Derek" initials="ND" lastIdx="2" clrIdx="12">
    <p:extLst/>
  </p:cmAuthor>
  <p:cmAuthor id="13" name="Dan Croft" initials="" lastIdx="1" clrIdx="1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CC"/>
    <a:srgbClr val="5FB4BE"/>
    <a:srgbClr val="B36F3C"/>
    <a:srgbClr val="00506F"/>
    <a:srgbClr val="007678"/>
    <a:srgbClr val="0085BB"/>
    <a:srgbClr val="949C9D"/>
    <a:srgbClr val="686868"/>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0" autoAdjust="0"/>
    <p:restoredTop sz="86370" autoAdjust="0"/>
  </p:normalViewPr>
  <p:slideViewPr>
    <p:cSldViewPr>
      <p:cViewPr varScale="1">
        <p:scale>
          <a:sx n="93" d="100"/>
          <a:sy n="93" d="100"/>
        </p:scale>
        <p:origin x="4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892"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963"/>
          </a:xfrm>
          <a:prstGeom prst="rect">
            <a:avLst/>
          </a:prstGeom>
        </p:spPr>
        <p:txBody>
          <a:bodyPr vert="horz" lIns="92647" tIns="46324" rIns="92647" bIns="4632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970938" y="1"/>
            <a:ext cx="3037840" cy="461963"/>
          </a:xfrm>
          <a:prstGeom prst="rect">
            <a:avLst/>
          </a:prstGeom>
        </p:spPr>
        <p:txBody>
          <a:bodyPr vert="horz" lIns="92647" tIns="46324" rIns="92647" bIns="46324" rtlCol="0"/>
          <a:lstStyle>
            <a:lvl1pPr algn="r" fontAlgn="auto">
              <a:spcBef>
                <a:spcPts val="0"/>
              </a:spcBef>
              <a:spcAft>
                <a:spcPts val="0"/>
              </a:spcAft>
              <a:defRPr sz="1200">
                <a:latin typeface="+mn-lt"/>
                <a:cs typeface="+mn-cs"/>
              </a:defRPr>
            </a:lvl1pPr>
          </a:lstStyle>
          <a:p>
            <a:pPr>
              <a:defRPr/>
            </a:pPr>
            <a:fld id="{B3567F1A-F972-48E2-810D-F153F2BC987C}" type="datetimeFigureOut">
              <a:rPr lang="en-US"/>
              <a:pPr>
                <a:defRPr/>
              </a:pPr>
              <a:t>10/30/2018</a:t>
            </a:fld>
            <a:endParaRPr lang="en-US" dirty="0"/>
          </a:p>
        </p:txBody>
      </p:sp>
      <p:sp>
        <p:nvSpPr>
          <p:cNvPr id="4" name="Footer Placeholder 3"/>
          <p:cNvSpPr>
            <a:spLocks noGrp="1"/>
          </p:cNvSpPr>
          <p:nvPr>
            <p:ph type="ftr" sz="quarter" idx="2"/>
          </p:nvPr>
        </p:nvSpPr>
        <p:spPr>
          <a:xfrm>
            <a:off x="0" y="8772526"/>
            <a:ext cx="3037840" cy="461963"/>
          </a:xfrm>
          <a:prstGeom prst="rect">
            <a:avLst/>
          </a:prstGeom>
        </p:spPr>
        <p:txBody>
          <a:bodyPr vert="horz" lIns="92647" tIns="46324" rIns="92647" bIns="46324"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970938" y="8772526"/>
            <a:ext cx="3037840" cy="461963"/>
          </a:xfrm>
          <a:prstGeom prst="rect">
            <a:avLst/>
          </a:prstGeom>
        </p:spPr>
        <p:txBody>
          <a:bodyPr vert="horz" lIns="92647" tIns="46324" rIns="92647" bIns="46324" rtlCol="0" anchor="b"/>
          <a:lstStyle>
            <a:lvl1pPr algn="r" fontAlgn="auto">
              <a:spcBef>
                <a:spcPts val="0"/>
              </a:spcBef>
              <a:spcAft>
                <a:spcPts val="0"/>
              </a:spcAft>
              <a:defRPr sz="1200">
                <a:latin typeface="+mn-lt"/>
                <a:cs typeface="+mn-cs"/>
              </a:defRPr>
            </a:lvl1pPr>
          </a:lstStyle>
          <a:p>
            <a:pPr>
              <a:defRPr/>
            </a:pPr>
            <a:fld id="{367D72C0-481D-49BC-94C5-DE4BB6EBAECF}" type="slidenum">
              <a:rPr lang="en-US"/>
              <a:pPr>
                <a:defRPr/>
              </a:pPr>
              <a:t>‹#›</a:t>
            </a:fld>
            <a:endParaRPr lang="en-US" dirty="0"/>
          </a:p>
        </p:txBody>
      </p:sp>
    </p:spTree>
    <p:extLst>
      <p:ext uri="{BB962C8B-B14F-4D97-AF65-F5344CB8AC3E}">
        <p14:creationId xmlns:p14="http://schemas.microsoft.com/office/powerpoint/2010/main" val="11032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963"/>
          </a:xfrm>
          <a:prstGeom prst="rect">
            <a:avLst/>
          </a:prstGeom>
        </p:spPr>
        <p:txBody>
          <a:bodyPr vert="horz" lIns="92647" tIns="46324" rIns="92647" bIns="4632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938" y="1"/>
            <a:ext cx="3037840" cy="461963"/>
          </a:xfrm>
          <a:prstGeom prst="rect">
            <a:avLst/>
          </a:prstGeom>
        </p:spPr>
        <p:txBody>
          <a:bodyPr vert="horz" lIns="92647" tIns="46324" rIns="92647" bIns="46324" rtlCol="0"/>
          <a:lstStyle>
            <a:lvl1pPr algn="r" fontAlgn="auto">
              <a:spcBef>
                <a:spcPts val="0"/>
              </a:spcBef>
              <a:spcAft>
                <a:spcPts val="0"/>
              </a:spcAft>
              <a:defRPr sz="1200">
                <a:latin typeface="+mn-lt"/>
                <a:cs typeface="+mn-cs"/>
              </a:defRPr>
            </a:lvl1pPr>
          </a:lstStyle>
          <a:p>
            <a:pPr>
              <a:defRPr/>
            </a:pPr>
            <a:fld id="{466D9BF6-34AA-4693-8411-0D6801284808}" type="datetimeFigureOut">
              <a:rPr lang="en-US"/>
              <a:pPr>
                <a:defRPr/>
              </a:pPr>
              <a:t>10/30/2018</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647" tIns="46324" rIns="92647" bIns="46324" rtlCol="0" anchor="ctr"/>
          <a:lstStyle/>
          <a:p>
            <a:pPr lvl="0"/>
            <a:endParaRPr lang="en-US" noProof="0" dirty="0"/>
          </a:p>
        </p:txBody>
      </p:sp>
      <p:sp>
        <p:nvSpPr>
          <p:cNvPr id="5" name="Notes Placeholder 4"/>
          <p:cNvSpPr>
            <a:spLocks noGrp="1"/>
          </p:cNvSpPr>
          <p:nvPr>
            <p:ph type="body" sz="quarter" idx="3"/>
          </p:nvPr>
        </p:nvSpPr>
        <p:spPr>
          <a:xfrm>
            <a:off x="701040" y="4387851"/>
            <a:ext cx="5608320" cy="4156075"/>
          </a:xfrm>
          <a:prstGeom prst="rect">
            <a:avLst/>
          </a:prstGeom>
        </p:spPr>
        <p:txBody>
          <a:bodyPr vert="horz" lIns="92647" tIns="46324" rIns="92647" bIns="463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772526"/>
            <a:ext cx="3037840" cy="461963"/>
          </a:xfrm>
          <a:prstGeom prst="rect">
            <a:avLst/>
          </a:prstGeom>
        </p:spPr>
        <p:txBody>
          <a:bodyPr vert="horz" lIns="92647" tIns="46324" rIns="92647" bIns="46324"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0938" y="8772526"/>
            <a:ext cx="3037840" cy="461963"/>
          </a:xfrm>
          <a:prstGeom prst="rect">
            <a:avLst/>
          </a:prstGeom>
        </p:spPr>
        <p:txBody>
          <a:bodyPr vert="horz" lIns="92647" tIns="46324" rIns="92647" bIns="46324" rtlCol="0" anchor="b"/>
          <a:lstStyle>
            <a:lvl1pPr algn="r" fontAlgn="auto">
              <a:spcBef>
                <a:spcPts val="0"/>
              </a:spcBef>
              <a:spcAft>
                <a:spcPts val="0"/>
              </a:spcAft>
              <a:defRPr sz="1200">
                <a:latin typeface="+mn-lt"/>
                <a:cs typeface="+mn-cs"/>
              </a:defRPr>
            </a:lvl1pPr>
          </a:lstStyle>
          <a:p>
            <a:pPr>
              <a:defRPr/>
            </a:pPr>
            <a:fld id="{A0F65743-3709-4845-8C48-66182B01E8A1}" type="slidenum">
              <a:rPr lang="en-US"/>
              <a:pPr>
                <a:defRPr/>
              </a:pPr>
              <a:t>‹#›</a:t>
            </a:fld>
            <a:endParaRPr lang="en-US" dirty="0"/>
          </a:p>
        </p:txBody>
      </p:sp>
    </p:spTree>
    <p:extLst>
      <p:ext uri="{BB962C8B-B14F-4D97-AF65-F5344CB8AC3E}">
        <p14:creationId xmlns:p14="http://schemas.microsoft.com/office/powerpoint/2010/main" val="8477527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7</a:t>
            </a:fld>
            <a:endParaRPr lang="en-US" dirty="0"/>
          </a:p>
        </p:txBody>
      </p:sp>
    </p:spTree>
    <p:extLst>
      <p:ext uri="{BB962C8B-B14F-4D97-AF65-F5344CB8AC3E}">
        <p14:creationId xmlns:p14="http://schemas.microsoft.com/office/powerpoint/2010/main" val="405297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16</a:t>
            </a:fld>
            <a:endParaRPr lang="en-US" dirty="0"/>
          </a:p>
        </p:txBody>
      </p:sp>
    </p:spTree>
    <p:extLst>
      <p:ext uri="{BB962C8B-B14F-4D97-AF65-F5344CB8AC3E}">
        <p14:creationId xmlns:p14="http://schemas.microsoft.com/office/powerpoint/2010/main" val="33820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8</a:t>
            </a:fld>
            <a:endParaRPr lang="en-US" dirty="0"/>
          </a:p>
        </p:txBody>
      </p:sp>
    </p:spTree>
    <p:extLst>
      <p:ext uri="{BB962C8B-B14F-4D97-AF65-F5344CB8AC3E}">
        <p14:creationId xmlns:p14="http://schemas.microsoft.com/office/powerpoint/2010/main" val="182854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9</a:t>
            </a:fld>
            <a:endParaRPr lang="en-US" dirty="0"/>
          </a:p>
        </p:txBody>
      </p:sp>
    </p:spTree>
    <p:extLst>
      <p:ext uri="{BB962C8B-B14F-4D97-AF65-F5344CB8AC3E}">
        <p14:creationId xmlns:p14="http://schemas.microsoft.com/office/powerpoint/2010/main" val="12077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10</a:t>
            </a:fld>
            <a:endParaRPr lang="en-US" dirty="0"/>
          </a:p>
        </p:txBody>
      </p:sp>
    </p:spTree>
    <p:extLst>
      <p:ext uri="{BB962C8B-B14F-4D97-AF65-F5344CB8AC3E}">
        <p14:creationId xmlns:p14="http://schemas.microsoft.com/office/powerpoint/2010/main" val="147341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11</a:t>
            </a:fld>
            <a:endParaRPr lang="en-US" dirty="0"/>
          </a:p>
        </p:txBody>
      </p:sp>
    </p:spTree>
    <p:extLst>
      <p:ext uri="{BB962C8B-B14F-4D97-AF65-F5344CB8AC3E}">
        <p14:creationId xmlns:p14="http://schemas.microsoft.com/office/powerpoint/2010/main" val="254104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12</a:t>
            </a:fld>
            <a:endParaRPr lang="en-US" dirty="0"/>
          </a:p>
        </p:txBody>
      </p:sp>
    </p:spTree>
    <p:extLst>
      <p:ext uri="{BB962C8B-B14F-4D97-AF65-F5344CB8AC3E}">
        <p14:creationId xmlns:p14="http://schemas.microsoft.com/office/powerpoint/2010/main" val="189920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13</a:t>
            </a:fld>
            <a:endParaRPr lang="en-US" dirty="0"/>
          </a:p>
        </p:txBody>
      </p:sp>
    </p:spTree>
    <p:extLst>
      <p:ext uri="{BB962C8B-B14F-4D97-AF65-F5344CB8AC3E}">
        <p14:creationId xmlns:p14="http://schemas.microsoft.com/office/powerpoint/2010/main" val="965435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14</a:t>
            </a:fld>
            <a:endParaRPr lang="en-US" dirty="0"/>
          </a:p>
        </p:txBody>
      </p:sp>
    </p:spTree>
    <p:extLst>
      <p:ext uri="{BB962C8B-B14F-4D97-AF65-F5344CB8AC3E}">
        <p14:creationId xmlns:p14="http://schemas.microsoft.com/office/powerpoint/2010/main" val="1913606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15</a:t>
            </a:fld>
            <a:endParaRPr lang="en-US" dirty="0"/>
          </a:p>
        </p:txBody>
      </p:sp>
    </p:spTree>
    <p:extLst>
      <p:ext uri="{BB962C8B-B14F-4D97-AF65-F5344CB8AC3E}">
        <p14:creationId xmlns:p14="http://schemas.microsoft.com/office/powerpoint/2010/main" val="1016805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smtClean="0"/>
              <a:t>Click to edit Master text styles</a:t>
            </a:r>
          </a:p>
        </p:txBody>
      </p:sp>
      <p:sp>
        <p:nvSpPr>
          <p:cNvPr id="8" name="Slide Number Placeholder 1"/>
          <p:cNvSpPr txBox="1">
            <a:spLocks/>
          </p:cNvSpPr>
          <p:nvPr userDrawn="1"/>
        </p:nvSpPr>
        <p:spPr>
          <a:xfrm>
            <a:off x="8534400" y="6416675"/>
            <a:ext cx="3810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100" kern="1200">
                <a:solidFill>
                  <a:srgbClr val="949C9D"/>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75933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6" name="Slide Number Placeholder 1"/>
          <p:cNvSpPr>
            <a:spLocks noGrp="1"/>
          </p:cNvSpPr>
          <p:nvPr>
            <p:ph type="sldNum" sz="quarter" idx="4"/>
          </p:nvPr>
        </p:nvSpPr>
        <p:spPr>
          <a:xfrm>
            <a:off x="8534400" y="6416675"/>
            <a:ext cx="3810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54420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a:prstGeom prst="rect">
            <a:avLst/>
          </a:prstGeom>
        </p:spPr>
        <p:txBody>
          <a:bodyPr/>
          <a:lstStyle>
            <a:lvl1pPr algn="ctr">
              <a:defRPr sz="2800"/>
            </a:lvl1pPr>
          </a:lstStyle>
          <a:p>
            <a:r>
              <a:rPr lang="en-US" dirty="0" smtClean="0"/>
              <a:t>Click to edit Master title style</a:t>
            </a:r>
            <a:endParaRPr lang="en-US" dirty="0"/>
          </a:p>
        </p:txBody>
      </p:sp>
    </p:spTree>
    <p:extLst>
      <p:ext uri="{BB962C8B-B14F-4D97-AF65-F5344CB8AC3E}">
        <p14:creationId xmlns:p14="http://schemas.microsoft.com/office/powerpoint/2010/main" val="990202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a:xfrm>
            <a:off x="8610600" y="6562725"/>
            <a:ext cx="374650" cy="153988"/>
          </a:xfrm>
          <a:prstGeom prst="rect">
            <a:avLst/>
          </a:prstGeom>
        </p:spPr>
        <p:txBody>
          <a:bodyPr/>
          <a:lstStyle>
            <a:lvl1pPr>
              <a:defRPr>
                <a:latin typeface="Arial" charset="0"/>
                <a:cs typeface="Arial" charset="0"/>
              </a:defRPr>
            </a:lvl1pPr>
          </a:lstStyle>
          <a:p>
            <a:pPr>
              <a:defRPr/>
            </a:pPr>
            <a:fld id="{C13BC184-E17D-4C0D-92D1-C42500D19E3A}" type="slidenum">
              <a:rPr lang="en-CA">
                <a:solidFill>
                  <a:srgbClr val="000000"/>
                </a:solidFill>
              </a:rPr>
              <a:pPr>
                <a:defRPr/>
              </a:pPr>
              <a:t>‹#›</a:t>
            </a:fld>
            <a:endParaRPr lang="en-CA" dirty="0">
              <a:solidFill>
                <a:srgbClr val="000000"/>
              </a:solidFill>
            </a:endParaRPr>
          </a:p>
        </p:txBody>
      </p:sp>
      <p:sp>
        <p:nvSpPr>
          <p:cNvPr id="4" name="Footer Placeholder 5"/>
          <p:cNvSpPr>
            <a:spLocks noGrp="1"/>
          </p:cNvSpPr>
          <p:nvPr>
            <p:ph type="ftr" sz="quarter" idx="11"/>
          </p:nvPr>
        </p:nvSpPr>
        <p:spPr>
          <a:xfrm>
            <a:off x="762000" y="6562725"/>
            <a:ext cx="5219700" cy="153988"/>
          </a:xfrm>
          <a:prstGeom prst="rect">
            <a:avLst/>
          </a:prstGeom>
        </p:spPr>
        <p:txBody>
          <a:bodyPr/>
          <a:lstStyle>
            <a:lvl1pPr>
              <a:defRPr>
                <a:latin typeface="Arial" charset="0"/>
                <a:cs typeface="Arial" charset="0"/>
              </a:defRPr>
            </a:lvl1pPr>
          </a:lstStyle>
          <a:p>
            <a:pPr>
              <a:defRPr/>
            </a:pPr>
            <a:endParaRPr lang="en-CA" dirty="0">
              <a:solidFill>
                <a:srgbClr val="000000"/>
              </a:solidFill>
            </a:endParaRPr>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30708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6477000"/>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7" name="Slide Number Placeholder 1"/>
          <p:cNvSpPr>
            <a:spLocks noGrp="1"/>
          </p:cNvSpPr>
          <p:nvPr>
            <p:ph type="sldNum" sz="quarter" idx="4"/>
          </p:nvPr>
        </p:nvSpPr>
        <p:spPr>
          <a:xfrm>
            <a:off x="8534400" y="6416675"/>
            <a:ext cx="3810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56534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9" name="Slide Number Placeholder 1"/>
          <p:cNvSpPr txBox="1">
            <a:spLocks/>
          </p:cNvSpPr>
          <p:nvPr userDrawn="1"/>
        </p:nvSpPr>
        <p:spPr>
          <a:xfrm>
            <a:off x="8534400" y="6416675"/>
            <a:ext cx="3810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100" kern="1200">
                <a:solidFill>
                  <a:srgbClr val="949C9D"/>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338331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p:spPr>
        <p:txBody>
          <a:bodyPr/>
          <a:lstStyle>
            <a:lvl1pPr algn="ctr">
              <a:defRPr sz="2800"/>
            </a:lvl1pPr>
          </a:lstStyle>
          <a:p>
            <a:r>
              <a:rPr lang="en-US" dirty="0" smtClean="0"/>
              <a:t>Click to edit Master title style</a:t>
            </a:r>
            <a:endParaRPr lang="en-US" dirty="0"/>
          </a:p>
        </p:txBody>
      </p:sp>
      <p:sp>
        <p:nvSpPr>
          <p:cNvPr id="5"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24303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140435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BD15190-32A8-493E-82FC-4656A88DBF15}" type="slidenum">
              <a:rPr lang="en-US" smtClean="0"/>
              <a:t>‹#›</a:t>
            </a:fld>
            <a:endParaRPr lang="en-US"/>
          </a:p>
        </p:txBody>
      </p:sp>
    </p:spTree>
    <p:extLst>
      <p:ext uri="{BB962C8B-B14F-4D97-AF65-F5344CB8AC3E}">
        <p14:creationId xmlns:p14="http://schemas.microsoft.com/office/powerpoint/2010/main" val="6788539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sz="1400" b="1"/>
            </a:lvl1pPr>
          </a:lstStyle>
          <a:p>
            <a:fld id="{3BD15190-32A8-493E-82FC-4656A88DBF15}" type="slidenum">
              <a:rPr lang="en-US" smtClean="0"/>
              <a:pPr/>
              <a:t>‹#›</a:t>
            </a:fld>
            <a:endParaRPr lang="en-US"/>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29442591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3" name="Picture 5" descr="C:\Users\jkey\AppData\Local\Temp\wz8217\NIEM_w-name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03425" y="1844675"/>
            <a:ext cx="513715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6674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6" name="Slide Number Placeholder 1"/>
          <p:cNvSpPr>
            <a:spLocks noGrp="1"/>
          </p:cNvSpPr>
          <p:nvPr>
            <p:ph type="sldNum" sz="quarter" idx="4"/>
          </p:nvPr>
        </p:nvSpPr>
        <p:spPr>
          <a:xfrm>
            <a:off x="8534400" y="6416675"/>
            <a:ext cx="3810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46711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smtClean="0"/>
              <a:t>Bullet is Wingdings 2:161 (100%); before paragraph spacing of 13.44 </a:t>
            </a:r>
            <a:r>
              <a:rPr lang="en-US" dirty="0" err="1" smtClean="0"/>
              <a:t>pt</a:t>
            </a:r>
            <a:endParaRPr lang="en-US" dirty="0" smtClean="0"/>
          </a:p>
          <a:p>
            <a:pPr lvl="1"/>
            <a:r>
              <a:rPr lang="en-US" dirty="0" smtClean="0"/>
              <a:t>Dash: dash point is 100% en-dash, before paragraph spacing of 5.76 </a:t>
            </a:r>
            <a:r>
              <a:rPr lang="en-US" dirty="0" err="1" smtClean="0"/>
              <a:t>pt</a:t>
            </a:r>
            <a:endParaRPr lang="en-US" dirty="0" smtClean="0"/>
          </a:p>
          <a:p>
            <a:pPr lvl="2"/>
            <a:r>
              <a:rPr lang="en-US" dirty="0" err="1" smtClean="0"/>
              <a:t>Subbullet</a:t>
            </a:r>
            <a:r>
              <a:rPr lang="en-US" dirty="0" smtClean="0"/>
              <a:t> is 100% bullet, before paragraph spacing of 4.8 </a:t>
            </a:r>
            <a:r>
              <a:rPr lang="en-US" dirty="0" err="1" smtClean="0"/>
              <a:t>pt</a:t>
            </a:r>
            <a:endParaRPr lang="en-US" dirty="0" smtClean="0"/>
          </a:p>
          <a:p>
            <a:pPr lvl="0"/>
            <a:endParaRPr lang="en-US" dirty="0" smtClean="0"/>
          </a:p>
        </p:txBody>
      </p:sp>
      <p:sp>
        <p:nvSpPr>
          <p:cNvPr id="102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6" name="Slide Number Placeholder 1"/>
          <p:cNvSpPr txBox="1">
            <a:spLocks/>
          </p:cNvSpPr>
          <p:nvPr userDrawn="1"/>
        </p:nvSpPr>
        <p:spPr>
          <a:xfrm>
            <a:off x="8534400" y="6492875"/>
            <a:ext cx="3810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100" kern="1200">
                <a:solidFill>
                  <a:srgbClr val="949C9D"/>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7209025A-EA80-164B-A95B-D8212A6320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217" r:id="rId1"/>
    <p:sldLayoutId id="2147485218" r:id="rId2"/>
    <p:sldLayoutId id="2147485219" r:id="rId3"/>
    <p:sldLayoutId id="2147485220" r:id="rId4"/>
    <p:sldLayoutId id="2147485294" r:id="rId5"/>
    <p:sldLayoutId id="2147485295" r:id="rId6"/>
    <p:sldLayoutId id="2147485296" r:id="rId7"/>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smtClean="0"/>
              <a:t>Bullet is Wingdings 2:161 (100%); before paragraph spacing of 13.44 pt</a:t>
            </a:r>
          </a:p>
          <a:p>
            <a:pPr lvl="1"/>
            <a:r>
              <a:rPr lang="en-US" smtClean="0"/>
              <a:t>Dash: dash point is 100% en-dash, before paragraph spacing of 5.76 pt</a:t>
            </a:r>
          </a:p>
          <a:p>
            <a:pPr lvl="2"/>
            <a:r>
              <a:rPr lang="en-US" smtClean="0"/>
              <a:t>Subbullet is 100% bullet, before paragraph spacing of 4.8 pt</a:t>
            </a:r>
          </a:p>
          <a:p>
            <a:pPr lvl="0"/>
            <a:endParaRPr lang="en-US" smtClean="0"/>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6" name="Slide Number Placeholder 1"/>
          <p:cNvSpPr>
            <a:spLocks noGrp="1"/>
          </p:cNvSpPr>
          <p:nvPr>
            <p:ph type="sldNum" sz="quarter" idx="4"/>
          </p:nvPr>
        </p:nvSpPr>
        <p:spPr>
          <a:xfrm>
            <a:off x="8534400" y="6416675"/>
            <a:ext cx="3810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4279620668"/>
      </p:ext>
    </p:extLst>
  </p:cSld>
  <p:clrMap bg1="lt1" tx1="dk1" bg2="lt2" tx2="dk2" accent1="accent1" accent2="accent2" accent3="accent3" accent4="accent4" accent5="accent5" accent6="accent6" hlink="hlink" folHlink="folHlink"/>
  <p:sldLayoutIdLst>
    <p:sldLayoutId id="2147485273" r:id="rId1"/>
    <p:sldLayoutId id="2147485274" r:id="rId2"/>
    <p:sldLayoutId id="2147485275" r:id="rId3"/>
    <p:sldLayoutId id="2147485276" r:id="rId4"/>
    <p:sldLayoutId id="2147485277" r:id="rId5"/>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niem.gov/about-niem/niem-governance#collapse2" TargetMode="External"/><Relationship Id="rId2" Type="http://schemas.openxmlformats.org/officeDocument/2006/relationships/hyperlink" Target="https://www.niem.gov/about-niem/niem-governance#collapse1"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www.niem.gov/communiti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iem.gov/meet-us/nbac/PublishingImages/NBAC%20Charter_20130821.pdf" TargetMode="External"/><Relationship Id="rId2" Type="http://schemas.openxmlformats.org/officeDocument/2006/relationships/hyperlink" Target="https://www.niem.gov/about-niem/niem-governance#collapse3"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www.niem.gov/about-niem/niem-governance#collapse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niem.gov/meet-us/nbac/PublishingImages/NBAC%20Charter_20130821.pdf" TargetMode="External"/><Relationship Id="rId2" Type="http://schemas.openxmlformats.org/officeDocument/2006/relationships/hyperlink" Target="https://www.niem.gov/about-niem/niem-governance#collapse3"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www.niem.gov/about-niem/niem-governance#collapse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p:cNvSpPr txBox="1">
            <a:spLocks/>
          </p:cNvSpPr>
          <p:nvPr/>
        </p:nvSpPr>
        <p:spPr bwMode="auto">
          <a:xfrm>
            <a:off x="0" y="2819400"/>
            <a:ext cx="91440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ts val="0"/>
              </a:spcBef>
              <a:spcAft>
                <a:spcPts val="4000"/>
              </a:spcAft>
              <a:buFont typeface="Arial" pitchFamily="34" charset="0"/>
              <a:buNone/>
            </a:pPr>
            <a:r>
              <a:rPr lang="en-US" sz="3200" b="1" dirty="0" smtClean="0">
                <a:solidFill>
                  <a:srgbClr val="686868"/>
                </a:solidFill>
              </a:rPr>
              <a:t>Framing the NBAC F2F Strategic Planning</a:t>
            </a:r>
          </a:p>
          <a:p>
            <a:pPr algn="ctr">
              <a:spcBef>
                <a:spcPts val="0"/>
              </a:spcBef>
              <a:spcAft>
                <a:spcPts val="4000"/>
              </a:spcAft>
              <a:buFont typeface="Arial" pitchFamily="34" charset="0"/>
              <a:buNone/>
            </a:pPr>
            <a:r>
              <a:rPr lang="en-US" dirty="0" smtClean="0">
                <a:solidFill>
                  <a:srgbClr val="949C9D"/>
                </a:solidFill>
              </a:rPr>
              <a:t>To formulate the NIEM Community FY 19 Action Plan</a:t>
            </a:r>
            <a:endParaRPr lang="en-US" dirty="0">
              <a:solidFill>
                <a:srgbClr val="949C9D"/>
              </a:solidFill>
            </a:endParaRPr>
          </a:p>
        </p:txBody>
      </p:sp>
      <p:pic>
        <p:nvPicPr>
          <p:cNvPr id="4" name="Picture 3" descr="NIEM-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3500" y="1371600"/>
            <a:ext cx="3913632" cy="938784"/>
          </a:xfrm>
          <a:prstGeom prst="rect">
            <a:avLst/>
          </a:prstGeom>
        </p:spPr>
      </p:pic>
      <p:sp>
        <p:nvSpPr>
          <p:cNvPr id="2" name="Slide Number Placeholder 1"/>
          <p:cNvSpPr>
            <a:spLocks noGrp="1"/>
          </p:cNvSpPr>
          <p:nvPr>
            <p:ph type="sldNum" sz="quarter" idx="4"/>
          </p:nvPr>
        </p:nvSpPr>
        <p:spPr>
          <a:xfrm>
            <a:off x="3546442" y="6371822"/>
            <a:ext cx="2133600" cy="365125"/>
          </a:xfrm>
        </p:spPr>
        <p:txBody>
          <a:bodyPr/>
          <a:lstStyle/>
          <a:p>
            <a:fld id="{DE814A3B-586F-6741-A578-6A3C03C31D10}" type="slidenum">
              <a:rPr lang="en-US" smtClean="0"/>
              <a:pPr/>
              <a:t>1</a:t>
            </a:fld>
            <a:endParaRPr lang="en-US" dirty="0"/>
          </a:p>
        </p:txBody>
      </p:sp>
    </p:spTree>
    <p:extLst>
      <p:ext uri="{BB962C8B-B14F-4D97-AF65-F5344CB8AC3E}">
        <p14:creationId xmlns:p14="http://schemas.microsoft.com/office/powerpoint/2010/main" val="364689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1409700" y="381000"/>
            <a:ext cx="6324600" cy="838200"/>
          </a:xfrm>
        </p:spPr>
        <p:txBody>
          <a:bodyPr/>
          <a:lstStyle/>
          <a:p>
            <a:r>
              <a:rPr lang="en-US" sz="2800" dirty="0"/>
              <a:t>Improve NIEM Implementation</a:t>
            </a:r>
            <a:br>
              <a:rPr lang="en-US" sz="2800" dirty="0"/>
            </a:br>
            <a:r>
              <a:rPr lang="en-US" sz="2800" b="0" dirty="0" smtClean="0">
                <a:solidFill>
                  <a:schemeClr val="tx1"/>
                </a:solidFill>
              </a:rPr>
              <a:t>Collaborative Brainstorming Goals</a:t>
            </a:r>
            <a:endParaRPr lang="en-US" sz="2800" b="0" dirty="0">
              <a:solidFill>
                <a:schemeClr val="tx1"/>
              </a:solidFill>
            </a:endParaRPr>
          </a:p>
        </p:txBody>
      </p:sp>
      <p:sp>
        <p:nvSpPr>
          <p:cNvPr id="19" name="Rectangle 18"/>
          <p:cNvSpPr/>
          <p:nvPr/>
        </p:nvSpPr>
        <p:spPr>
          <a:xfrm>
            <a:off x="354009" y="1397656"/>
            <a:ext cx="8435983" cy="4393543"/>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Focus on solving real world information sharing </a:t>
            </a:r>
            <a:r>
              <a:rPr lang="en-US" sz="1600" b="1" dirty="0" smtClean="0"/>
              <a:t>problems</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Automated </a:t>
            </a:r>
            <a:r>
              <a:rPr lang="en-US" sz="1600" b="1" dirty="0"/>
              <a:t>tools to generate API software from developed </a:t>
            </a:r>
            <a:r>
              <a:rPr lang="en-US" sz="1600" b="1" dirty="0" smtClean="0"/>
              <a:t>IEPDs</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Establish </a:t>
            </a:r>
            <a:r>
              <a:rPr lang="en-US" sz="1600" b="1" dirty="0"/>
              <a:t>NIEM development </a:t>
            </a:r>
            <a:r>
              <a:rPr lang="en-US" sz="1600" b="1" dirty="0" smtClean="0"/>
              <a:t>environment</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Provide </a:t>
            </a:r>
            <a:r>
              <a:rPr lang="en-US" sz="1600" b="1" dirty="0"/>
              <a:t>on-site technical </a:t>
            </a:r>
            <a:r>
              <a:rPr lang="en-US" sz="1600" b="1" dirty="0" smtClean="0"/>
              <a:t>support</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Other</a:t>
            </a:r>
            <a:r>
              <a:rPr lang="en-US" sz="1600" b="1" dirty="0"/>
              <a:t>?</a:t>
            </a:r>
          </a:p>
          <a:p>
            <a:pPr marL="461963" lvl="1" indent="-236538">
              <a:spcBef>
                <a:spcPts val="200"/>
              </a:spcBef>
              <a:buFont typeface="Wingdings" panose="05000000000000000000" pitchFamily="2" charset="2"/>
              <a:buChar char="q"/>
            </a:pPr>
            <a:endParaRPr lang="en-US" sz="1600" b="1" dirty="0"/>
          </a:p>
        </p:txBody>
      </p:sp>
    </p:spTree>
    <p:extLst>
      <p:ext uri="{BB962C8B-B14F-4D97-AF65-F5344CB8AC3E}">
        <p14:creationId xmlns:p14="http://schemas.microsoft.com/office/powerpoint/2010/main" val="1793133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0" y="381000"/>
            <a:ext cx="7086600" cy="914400"/>
          </a:xfrm>
        </p:spPr>
        <p:txBody>
          <a:bodyPr/>
          <a:lstStyle/>
          <a:p>
            <a:r>
              <a:rPr lang="en-US" sz="2800" dirty="0" smtClean="0"/>
              <a:t>Specify Gaps and Obstacles (1/3)</a:t>
            </a:r>
            <a:r>
              <a:rPr lang="en-US" sz="2800" dirty="0"/>
              <a:t/>
            </a:r>
            <a:br>
              <a:rPr lang="en-US" sz="2800" dirty="0"/>
            </a:br>
            <a:r>
              <a:rPr lang="en-US" sz="2800" dirty="0">
                <a:solidFill>
                  <a:schemeClr val="tx1"/>
                </a:solidFill>
              </a:rPr>
              <a:t>Lessons Learned </a:t>
            </a:r>
            <a:r>
              <a:rPr lang="en-US" sz="2800" dirty="0" smtClean="0">
                <a:solidFill>
                  <a:schemeClr val="tx1"/>
                </a:solidFill>
              </a:rPr>
              <a:t>Recommendations</a:t>
            </a:r>
            <a:endParaRPr lang="en-US" sz="2800" dirty="0">
              <a:solidFill>
                <a:schemeClr val="tx1"/>
              </a:solidFill>
            </a:endParaRPr>
          </a:p>
        </p:txBody>
      </p:sp>
      <p:pic>
        <p:nvPicPr>
          <p:cNvPr id="3" name="Picture 2"/>
          <p:cNvPicPr>
            <a:picLocks noChangeAspect="1"/>
          </p:cNvPicPr>
          <p:nvPr/>
        </p:nvPicPr>
        <p:blipFill>
          <a:blip r:embed="rId3"/>
          <a:stretch>
            <a:fillRect/>
          </a:stretch>
        </p:blipFill>
        <p:spPr>
          <a:xfrm>
            <a:off x="6324599" y="350428"/>
            <a:ext cx="2438401" cy="1228740"/>
          </a:xfrm>
          <a:prstGeom prst="rect">
            <a:avLst/>
          </a:prstGeom>
        </p:spPr>
      </p:pic>
      <p:sp>
        <p:nvSpPr>
          <p:cNvPr id="19" name="Rectangle 18"/>
          <p:cNvSpPr/>
          <p:nvPr/>
        </p:nvSpPr>
        <p:spPr>
          <a:xfrm>
            <a:off x="354008" y="1579169"/>
            <a:ext cx="8435983" cy="4821632"/>
          </a:xfrm>
          <a:prstGeom prst="rect">
            <a:avLst/>
          </a:prstGeom>
        </p:spPr>
        <p:txBody>
          <a:bodyPr wrap="square">
            <a:noAutofit/>
          </a:bodyPr>
          <a:lstStyle/>
          <a:p>
            <a:pPr marL="285750" indent="-285750">
              <a:spcBef>
                <a:spcPts val="600"/>
              </a:spcBef>
              <a:buFont typeface="Wingdings" panose="05000000000000000000" pitchFamily="2" charset="2"/>
              <a:buChar char="q"/>
            </a:pPr>
            <a:r>
              <a:rPr lang="en-US" sz="1600" dirty="0" smtClean="0"/>
              <a:t>NIEM sustainability </a:t>
            </a:r>
            <a:r>
              <a:rPr lang="en-US" sz="1600" dirty="0"/>
              <a:t>and </a:t>
            </a:r>
            <a:r>
              <a:rPr lang="en-US" sz="1600" dirty="0" smtClean="0"/>
              <a:t>adoption is a challenge.  </a:t>
            </a:r>
            <a:r>
              <a:rPr lang="en-US" sz="1600" dirty="0"/>
              <a:t>The program has relied extensively on the community to sustain it, which is the right goal, but certain aspects have been neglected as a result (like training and tooling).  An over-emphasis on community may have inhibited stronger leadership from domain stewards, the PMO, and the executive leadership.  While the federal CIOs should not be steering the ship exclusively, we do need much stronger participation and leadership from federal IT executives to drive adoption and incorporation into agency level planning and as a means of interfacing with state and local agencies</a:t>
            </a:r>
            <a:r>
              <a:rPr lang="en-US" sz="1600" dirty="0" smtClean="0"/>
              <a:t>.</a:t>
            </a:r>
          </a:p>
          <a:p>
            <a:pPr marL="285750" indent="-285750">
              <a:spcBef>
                <a:spcPts val="600"/>
              </a:spcBef>
              <a:buFont typeface="Wingdings" panose="05000000000000000000" pitchFamily="2" charset="2"/>
              <a:buChar char="q"/>
            </a:pPr>
            <a:r>
              <a:rPr lang="en-US" sz="1600" dirty="0" smtClean="0"/>
              <a:t>At </a:t>
            </a:r>
            <a:r>
              <a:rPr lang="en-US" sz="1600" dirty="0"/>
              <a:t>the program (PMO) level, we need to see continued government-wide </a:t>
            </a:r>
            <a:r>
              <a:rPr lang="en-US" sz="1600" dirty="0" smtClean="0"/>
              <a:t>momentum and </a:t>
            </a:r>
            <a:r>
              <a:rPr lang="en-US" sz="1600" dirty="0"/>
              <a:t>leadership pushing NIEM as a </a:t>
            </a:r>
            <a:r>
              <a:rPr lang="en-US" sz="1600" dirty="0" smtClean="0"/>
              <a:t>solution.</a:t>
            </a:r>
          </a:p>
          <a:p>
            <a:pPr marL="285750" indent="-285750">
              <a:spcBef>
                <a:spcPts val="600"/>
              </a:spcBef>
              <a:buFont typeface="Wingdings" panose="05000000000000000000" pitchFamily="2" charset="2"/>
              <a:buChar char="q"/>
            </a:pPr>
            <a:r>
              <a:rPr lang="en-US" sz="1600" dirty="0" smtClean="0"/>
              <a:t>NIEM </a:t>
            </a:r>
            <a:r>
              <a:rPr lang="en-US" sz="1600" dirty="0"/>
              <a:t>usability and utility for maximum number of use cases should be the priority, which will drive adoption and long-term </a:t>
            </a:r>
            <a:r>
              <a:rPr lang="en-US" sz="1600" dirty="0" smtClean="0"/>
              <a:t>sustainability.</a:t>
            </a:r>
          </a:p>
          <a:p>
            <a:pPr marL="285750" indent="-285750">
              <a:spcBef>
                <a:spcPts val="600"/>
              </a:spcBef>
              <a:buFont typeface="Wingdings" panose="05000000000000000000" pitchFamily="2" charset="2"/>
              <a:buChar char="q"/>
            </a:pPr>
            <a:r>
              <a:rPr lang="en-US" sz="1600" dirty="0" smtClean="0"/>
              <a:t>Automated </a:t>
            </a:r>
            <a:r>
              <a:rPr lang="en-US" sz="1600" dirty="0"/>
              <a:t>support for end-to-end IEPD development and implementation </a:t>
            </a:r>
            <a:r>
              <a:rPr lang="en-US" sz="1600" dirty="0" smtClean="0"/>
              <a:t>tools/support</a:t>
            </a:r>
          </a:p>
          <a:p>
            <a:pPr marL="285750" indent="-285750">
              <a:spcBef>
                <a:spcPts val="600"/>
              </a:spcBef>
              <a:buFont typeface="Wingdings" panose="05000000000000000000" pitchFamily="2" charset="2"/>
              <a:buChar char="q"/>
            </a:pPr>
            <a:r>
              <a:rPr lang="en-US" sz="1600" dirty="0" smtClean="0"/>
              <a:t>We </a:t>
            </a:r>
            <a:r>
              <a:rPr lang="en-US" sz="1600" dirty="0"/>
              <a:t>need a community-wide </a:t>
            </a:r>
            <a:r>
              <a:rPr lang="en-US" sz="1600" dirty="0" smtClean="0"/>
              <a:t>data </a:t>
            </a:r>
            <a:r>
              <a:rPr lang="en-US" sz="1600" dirty="0"/>
              <a:t>sharing architecture, so that NIEM fits more universally into existing software development lifecycles</a:t>
            </a:r>
            <a:r>
              <a:rPr lang="en-US" sz="1600" dirty="0" smtClean="0"/>
              <a:t>. Either develop </a:t>
            </a:r>
            <a:r>
              <a:rPr lang="en-US" sz="1600" dirty="0"/>
              <a:t>a small but deeply knowledgeable set of experts using a more rigorous training approach, or the model and tools need to be </a:t>
            </a:r>
            <a:r>
              <a:rPr lang="en-US" sz="1600" dirty="0" smtClean="0"/>
              <a:t>simplified </a:t>
            </a:r>
            <a:r>
              <a:rPr lang="en-US" sz="1600" dirty="0"/>
              <a:t>to reduce the learning </a:t>
            </a:r>
            <a:r>
              <a:rPr lang="en-US" sz="1600" dirty="0" smtClean="0"/>
              <a:t>curve.  </a:t>
            </a:r>
            <a:r>
              <a:rPr lang="en-US" sz="1600" dirty="0"/>
              <a:t>Online training coupled with scheduled instructor </a:t>
            </a:r>
            <a:r>
              <a:rPr lang="en-US" sz="1600" dirty="0" smtClean="0"/>
              <a:t>availability.  On </a:t>
            </a:r>
            <a:r>
              <a:rPr lang="en-US" sz="1600" dirty="0"/>
              <a:t>call technical </a:t>
            </a:r>
            <a:r>
              <a:rPr lang="en-US" sz="1600" dirty="0" smtClean="0"/>
              <a:t>support.</a:t>
            </a:r>
          </a:p>
        </p:txBody>
      </p:sp>
    </p:spTree>
    <p:extLst>
      <p:ext uri="{BB962C8B-B14F-4D97-AF65-F5344CB8AC3E}">
        <p14:creationId xmlns:p14="http://schemas.microsoft.com/office/powerpoint/2010/main" val="2565664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0" y="381000"/>
            <a:ext cx="7086600" cy="914400"/>
          </a:xfrm>
        </p:spPr>
        <p:txBody>
          <a:bodyPr/>
          <a:lstStyle/>
          <a:p>
            <a:r>
              <a:rPr lang="en-US" sz="2800" dirty="0" smtClean="0"/>
              <a:t>Specify Gaps and Obstacles (</a:t>
            </a:r>
            <a:r>
              <a:rPr lang="en-US" sz="2800" dirty="0"/>
              <a:t>2</a:t>
            </a:r>
            <a:r>
              <a:rPr lang="en-US" sz="2800" dirty="0" smtClean="0"/>
              <a:t>/3)</a:t>
            </a:r>
            <a:r>
              <a:rPr lang="en-US" sz="2800" dirty="0"/>
              <a:t/>
            </a:r>
            <a:br>
              <a:rPr lang="en-US" sz="2800" dirty="0"/>
            </a:br>
            <a:r>
              <a:rPr lang="en-US" sz="2800" dirty="0">
                <a:solidFill>
                  <a:schemeClr val="tx1"/>
                </a:solidFill>
              </a:rPr>
              <a:t>Lessons Learned </a:t>
            </a:r>
            <a:r>
              <a:rPr lang="en-US" sz="2800" dirty="0" smtClean="0">
                <a:solidFill>
                  <a:schemeClr val="tx1"/>
                </a:solidFill>
              </a:rPr>
              <a:t>Recommendations</a:t>
            </a:r>
            <a:endParaRPr lang="en-US" sz="2800" dirty="0">
              <a:solidFill>
                <a:schemeClr val="tx1"/>
              </a:solidFill>
            </a:endParaRPr>
          </a:p>
        </p:txBody>
      </p:sp>
      <p:pic>
        <p:nvPicPr>
          <p:cNvPr id="3" name="Picture 2"/>
          <p:cNvPicPr>
            <a:picLocks noChangeAspect="1"/>
          </p:cNvPicPr>
          <p:nvPr/>
        </p:nvPicPr>
        <p:blipFill>
          <a:blip r:embed="rId3"/>
          <a:stretch>
            <a:fillRect/>
          </a:stretch>
        </p:blipFill>
        <p:spPr>
          <a:xfrm>
            <a:off x="6324599" y="350428"/>
            <a:ext cx="2438401" cy="1228740"/>
          </a:xfrm>
          <a:prstGeom prst="rect">
            <a:avLst/>
          </a:prstGeom>
        </p:spPr>
      </p:pic>
      <p:sp>
        <p:nvSpPr>
          <p:cNvPr id="19" name="Rectangle 18"/>
          <p:cNvSpPr/>
          <p:nvPr/>
        </p:nvSpPr>
        <p:spPr>
          <a:xfrm>
            <a:off x="354008" y="1579169"/>
            <a:ext cx="8435983" cy="4897832"/>
          </a:xfrm>
          <a:prstGeom prst="rect">
            <a:avLst/>
          </a:prstGeom>
        </p:spPr>
        <p:txBody>
          <a:bodyPr wrap="square">
            <a:noAutofit/>
          </a:bodyPr>
          <a:lstStyle/>
          <a:p>
            <a:pPr marL="285750" indent="-285750">
              <a:spcBef>
                <a:spcPts val="600"/>
              </a:spcBef>
              <a:buFont typeface="Wingdings" panose="05000000000000000000" pitchFamily="2" charset="2"/>
              <a:buChar char="q"/>
            </a:pPr>
            <a:r>
              <a:rPr lang="en-US" sz="1600" dirty="0"/>
              <a:t>NIEM is very comprehensive, big; need a mechanism to explore the model in a visual way other than a spreadsheet to enable a quicker understanding of what NIEM covers.  Give them something to look at, understand in 10 minutes, to stimulate pursuit.  The elevator speech to sell NIEM.  The big spreadsheet and XSDs scare people off.</a:t>
            </a:r>
          </a:p>
          <a:p>
            <a:pPr marL="285750" indent="-285750">
              <a:spcBef>
                <a:spcPts val="600"/>
              </a:spcBef>
              <a:buFont typeface="Wingdings" panose="05000000000000000000" pitchFamily="2" charset="2"/>
              <a:buChar char="q"/>
            </a:pPr>
            <a:r>
              <a:rPr lang="en-US" sz="1600" dirty="0"/>
              <a:t>NIEM should be positioned as a data model that accommodates cross-domain exchanges in general, even if those domains are not currently modeled in NIEM.  The issue is that communities have existing data models, and little incentive to change or add another.  This argument is difficult to resolve unless NIEM is repositioned as a translator across existing data models in addition to serving as a data model for those domains who choose to use it in that way.  May require rethinking the domain structure and concepts, but is critical to ensure the long-term viability.</a:t>
            </a:r>
          </a:p>
          <a:p>
            <a:pPr marL="285750" indent="-285750">
              <a:spcBef>
                <a:spcPts val="600"/>
              </a:spcBef>
              <a:buFont typeface="Wingdings" panose="05000000000000000000" pitchFamily="2" charset="2"/>
              <a:buChar char="q"/>
            </a:pPr>
            <a:r>
              <a:rPr lang="en-US" sz="1600" dirty="0" smtClean="0"/>
              <a:t>Training </a:t>
            </a:r>
            <a:r>
              <a:rPr lang="en-US" sz="1600" dirty="0"/>
              <a:t>seems to have been de-emphasized over the years, moving from classroom-based, to </a:t>
            </a:r>
            <a:r>
              <a:rPr lang="en-US" sz="1600" dirty="0" smtClean="0"/>
              <a:t>proctored</a:t>
            </a:r>
            <a:r>
              <a:rPr lang="en-US" sz="1600" dirty="0"/>
              <a:t>, to simple video-based instruction.  While cost effective and on-demand, </a:t>
            </a:r>
            <a:r>
              <a:rPr lang="en-US" sz="1600" dirty="0" smtClean="0"/>
              <a:t>online </a:t>
            </a:r>
            <a:r>
              <a:rPr lang="en-US" sz="1600" dirty="0"/>
              <a:t>training </a:t>
            </a:r>
            <a:r>
              <a:rPr lang="en-US" sz="1600" dirty="0" smtClean="0"/>
              <a:t>does </a:t>
            </a:r>
            <a:r>
              <a:rPr lang="en-US" sz="1600" dirty="0"/>
              <a:t>not seem adequate given the complexity of using NIEM in practice.  Either the target should be developing a small but deeply knowledgeable set of experts using a more rigorous training approach, or the model and tools need to be significantly simplified to reduce the learning curve to using NIEM-conformant data exchanges.  Online training coupled with scheduled instructor availability would help here</a:t>
            </a:r>
            <a:r>
              <a:rPr lang="en-US" sz="1600" dirty="0" smtClean="0"/>
              <a:t>.  On </a:t>
            </a:r>
            <a:r>
              <a:rPr lang="en-US" sz="1600" dirty="0"/>
              <a:t>call technical support for IEPD development and </a:t>
            </a:r>
            <a:r>
              <a:rPr lang="en-US" sz="1600" dirty="0" smtClean="0"/>
              <a:t>implementation</a:t>
            </a:r>
            <a:endParaRPr lang="en-US" sz="1600" dirty="0"/>
          </a:p>
        </p:txBody>
      </p:sp>
    </p:spTree>
    <p:extLst>
      <p:ext uri="{BB962C8B-B14F-4D97-AF65-F5344CB8AC3E}">
        <p14:creationId xmlns:p14="http://schemas.microsoft.com/office/powerpoint/2010/main" val="1795089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0" y="381000"/>
            <a:ext cx="7086600" cy="914400"/>
          </a:xfrm>
        </p:spPr>
        <p:txBody>
          <a:bodyPr/>
          <a:lstStyle/>
          <a:p>
            <a:r>
              <a:rPr lang="en-US" sz="2800" dirty="0" smtClean="0"/>
              <a:t>Specify Gaps and Obstacles (</a:t>
            </a:r>
            <a:r>
              <a:rPr lang="en-US" sz="2800" dirty="0"/>
              <a:t>3</a:t>
            </a:r>
            <a:r>
              <a:rPr lang="en-US" sz="2800" dirty="0" smtClean="0"/>
              <a:t>/3)</a:t>
            </a:r>
            <a:r>
              <a:rPr lang="en-US" sz="2800" dirty="0"/>
              <a:t/>
            </a:r>
            <a:br>
              <a:rPr lang="en-US" sz="2800" dirty="0"/>
            </a:br>
            <a:r>
              <a:rPr lang="en-US" sz="2800" dirty="0">
                <a:solidFill>
                  <a:schemeClr val="tx1"/>
                </a:solidFill>
              </a:rPr>
              <a:t>Lessons Learned </a:t>
            </a:r>
            <a:r>
              <a:rPr lang="en-US" sz="2800" dirty="0" smtClean="0">
                <a:solidFill>
                  <a:schemeClr val="tx1"/>
                </a:solidFill>
              </a:rPr>
              <a:t>Recommendations</a:t>
            </a:r>
            <a:endParaRPr lang="en-US" sz="2800" dirty="0">
              <a:solidFill>
                <a:schemeClr val="tx1"/>
              </a:solidFill>
            </a:endParaRPr>
          </a:p>
        </p:txBody>
      </p:sp>
      <p:pic>
        <p:nvPicPr>
          <p:cNvPr id="3" name="Picture 2"/>
          <p:cNvPicPr>
            <a:picLocks noChangeAspect="1"/>
          </p:cNvPicPr>
          <p:nvPr/>
        </p:nvPicPr>
        <p:blipFill>
          <a:blip r:embed="rId3"/>
          <a:stretch>
            <a:fillRect/>
          </a:stretch>
        </p:blipFill>
        <p:spPr>
          <a:xfrm>
            <a:off x="6324599" y="350428"/>
            <a:ext cx="2438401" cy="1228740"/>
          </a:xfrm>
          <a:prstGeom prst="rect">
            <a:avLst/>
          </a:prstGeom>
        </p:spPr>
      </p:pic>
      <p:sp>
        <p:nvSpPr>
          <p:cNvPr id="19" name="Rectangle 18"/>
          <p:cNvSpPr/>
          <p:nvPr/>
        </p:nvSpPr>
        <p:spPr>
          <a:xfrm>
            <a:off x="354008" y="1579168"/>
            <a:ext cx="8435983" cy="8364753"/>
          </a:xfrm>
          <a:prstGeom prst="rect">
            <a:avLst/>
          </a:prstGeom>
        </p:spPr>
        <p:txBody>
          <a:bodyPr wrap="square">
            <a:noAutofit/>
          </a:bodyPr>
          <a:lstStyle/>
          <a:p>
            <a:pPr marL="285750" indent="-285750">
              <a:spcBef>
                <a:spcPts val="600"/>
              </a:spcBef>
              <a:buFont typeface="Wingdings" panose="05000000000000000000" pitchFamily="2" charset="2"/>
              <a:buChar char="q"/>
            </a:pPr>
            <a:r>
              <a:rPr lang="en-US" sz="1600" dirty="0"/>
              <a:t>Need a NIEM compelling message on why to adopt and implement.  Start with a hook, cost savings, return on investment, compelling examples.  Stakeholders are diverse with varied information sharing needs.</a:t>
            </a:r>
          </a:p>
          <a:p>
            <a:pPr marL="285750" indent="-285750">
              <a:spcBef>
                <a:spcPts val="600"/>
              </a:spcBef>
              <a:buFont typeface="Wingdings" panose="05000000000000000000" pitchFamily="2" charset="2"/>
              <a:buChar char="q"/>
            </a:pPr>
            <a:r>
              <a:rPr lang="en-US" sz="1600" dirty="0"/>
              <a:t>Develop compelling message for Canadian executive leadership.  Should emphasize sharing information, interoperability (operational benefit) vice NIEM; NIEM is an enabler</a:t>
            </a:r>
          </a:p>
          <a:p>
            <a:pPr marL="285750" indent="-285750">
              <a:spcBef>
                <a:spcPts val="600"/>
              </a:spcBef>
              <a:buFont typeface="Wingdings" panose="05000000000000000000" pitchFamily="2" charset="2"/>
              <a:buChar char="q"/>
            </a:pPr>
            <a:r>
              <a:rPr lang="en-US" sz="1600" dirty="0"/>
              <a:t>Identify all systems using NIEM to promote marketing/adoption</a:t>
            </a:r>
          </a:p>
          <a:p>
            <a:pPr marL="285750" indent="-285750">
              <a:spcBef>
                <a:spcPts val="600"/>
              </a:spcBef>
              <a:buFont typeface="Wingdings" panose="05000000000000000000" pitchFamily="2" charset="2"/>
              <a:buChar char="q"/>
            </a:pPr>
            <a:r>
              <a:rPr lang="en-US" sz="1600" dirty="0" smtClean="0"/>
              <a:t>Refine </a:t>
            </a:r>
            <a:r>
              <a:rPr lang="en-US" sz="1600" dirty="0"/>
              <a:t>Internationalization information exchange requirements and develop possible courses of </a:t>
            </a:r>
            <a:r>
              <a:rPr lang="en-US" sz="1600" dirty="0" smtClean="0"/>
              <a:t>action</a:t>
            </a:r>
          </a:p>
          <a:p>
            <a:pPr marL="285750" indent="-285750">
              <a:spcBef>
                <a:spcPts val="600"/>
              </a:spcBef>
              <a:buFont typeface="Wingdings" panose="05000000000000000000" pitchFamily="2" charset="2"/>
              <a:buChar char="q"/>
            </a:pPr>
            <a:r>
              <a:rPr lang="en-US" sz="1600" dirty="0" smtClean="0"/>
              <a:t>People </a:t>
            </a:r>
            <a:r>
              <a:rPr lang="en-US" sz="1600" dirty="0"/>
              <a:t>don’t understand </a:t>
            </a:r>
            <a:r>
              <a:rPr lang="en-US" sz="1600" dirty="0" smtClean="0"/>
              <a:t>NIEM, </a:t>
            </a:r>
            <a:r>
              <a:rPr lang="en-US" sz="1600" dirty="0"/>
              <a:t>thinking it is a </a:t>
            </a:r>
            <a:r>
              <a:rPr lang="en-US" sz="1600" dirty="0" smtClean="0"/>
              <a:t>standard.</a:t>
            </a:r>
          </a:p>
          <a:p>
            <a:pPr marL="285750" indent="-285750">
              <a:spcBef>
                <a:spcPts val="600"/>
              </a:spcBef>
              <a:buFont typeface="Wingdings" panose="05000000000000000000" pitchFamily="2" charset="2"/>
              <a:buChar char="q"/>
            </a:pPr>
            <a:r>
              <a:rPr lang="en-US" sz="1600" dirty="0" smtClean="0"/>
              <a:t>Provide </a:t>
            </a:r>
            <a:r>
              <a:rPr lang="en-US" sz="1600" dirty="0"/>
              <a:t>funding to resource NIEM implementation</a:t>
            </a:r>
          </a:p>
          <a:p>
            <a:pPr marL="285750" indent="-285750">
              <a:spcBef>
                <a:spcPts val="600"/>
              </a:spcBef>
              <a:buFont typeface="Wingdings" panose="05000000000000000000" pitchFamily="2" charset="2"/>
              <a:buChar char="q"/>
            </a:pPr>
            <a:r>
              <a:rPr lang="en-US" sz="1600" dirty="0"/>
              <a:t>Improve IEPD reuse (discovery and retrieval)</a:t>
            </a:r>
          </a:p>
          <a:p>
            <a:pPr marL="285750" indent="-285750">
              <a:spcBef>
                <a:spcPts val="600"/>
              </a:spcBef>
              <a:buFont typeface="Wingdings" panose="05000000000000000000" pitchFamily="2" charset="2"/>
              <a:buChar char="q"/>
            </a:pPr>
            <a:r>
              <a:rPr lang="en-US" sz="1600" dirty="0"/>
              <a:t>Improve understanding of NIEM reference schema to promote marketing/adoption</a:t>
            </a:r>
          </a:p>
          <a:p>
            <a:pPr marL="285750" indent="-285750">
              <a:spcBef>
                <a:spcPts val="600"/>
              </a:spcBef>
              <a:buFont typeface="Wingdings" panose="05000000000000000000" pitchFamily="2" charset="2"/>
              <a:buChar char="q"/>
            </a:pPr>
            <a:r>
              <a:rPr lang="en-US" sz="1600" dirty="0" smtClean="0"/>
              <a:t>Requirements and Capability Needs</a:t>
            </a:r>
          </a:p>
          <a:p>
            <a:pPr marL="285750" indent="-285750">
              <a:spcBef>
                <a:spcPts val="600"/>
              </a:spcBef>
              <a:buFont typeface="Wingdings" panose="05000000000000000000" pitchFamily="2" charset="2"/>
              <a:buChar char="q"/>
            </a:pPr>
            <a:r>
              <a:rPr lang="en-US" sz="1600" dirty="0" smtClean="0"/>
              <a:t>Threats, Risks, and Roadblocks</a:t>
            </a:r>
          </a:p>
          <a:p>
            <a:pPr marL="285750" indent="-285750">
              <a:spcBef>
                <a:spcPts val="600"/>
              </a:spcBef>
              <a:buFont typeface="Wingdings" panose="05000000000000000000" pitchFamily="2" charset="2"/>
              <a:buChar char="q"/>
            </a:pPr>
            <a:r>
              <a:rPr lang="en-US" sz="1600" dirty="0" smtClean="0"/>
              <a:t>Other?</a:t>
            </a:r>
            <a:endParaRPr lang="en-US" sz="1600" dirty="0"/>
          </a:p>
        </p:txBody>
      </p:sp>
    </p:spTree>
    <p:extLst>
      <p:ext uri="{BB962C8B-B14F-4D97-AF65-F5344CB8AC3E}">
        <p14:creationId xmlns:p14="http://schemas.microsoft.com/office/powerpoint/2010/main" val="3859173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324600" y="350428"/>
            <a:ext cx="2438401" cy="1228740"/>
          </a:xfrm>
          <a:prstGeom prst="rect">
            <a:avLst/>
          </a:prstGeom>
        </p:spPr>
      </p:pic>
      <p:sp>
        <p:nvSpPr>
          <p:cNvPr id="18" name="Title 4"/>
          <p:cNvSpPr>
            <a:spLocks noGrp="1"/>
          </p:cNvSpPr>
          <p:nvPr>
            <p:ph type="title"/>
          </p:nvPr>
        </p:nvSpPr>
        <p:spPr>
          <a:xfrm>
            <a:off x="0" y="381000"/>
            <a:ext cx="6858000" cy="914400"/>
          </a:xfrm>
        </p:spPr>
        <p:txBody>
          <a:bodyPr/>
          <a:lstStyle/>
          <a:p>
            <a:r>
              <a:rPr lang="en-US" sz="2800" dirty="0"/>
              <a:t>Advance Enterprise Adoption of NIEM</a:t>
            </a:r>
            <a:br>
              <a:rPr lang="en-US" sz="2800" dirty="0"/>
            </a:br>
            <a:r>
              <a:rPr lang="en-US" sz="2800" b="0" dirty="0" smtClean="0">
                <a:solidFill>
                  <a:schemeClr val="tx1"/>
                </a:solidFill>
              </a:rPr>
              <a:t>Develop Action Plan</a:t>
            </a:r>
            <a:endParaRPr lang="en-US" sz="2800" dirty="0">
              <a:solidFill>
                <a:schemeClr val="tx1"/>
              </a:solidFill>
            </a:endParaRPr>
          </a:p>
        </p:txBody>
      </p:sp>
      <p:sp>
        <p:nvSpPr>
          <p:cNvPr id="6" name="Rectangle 5"/>
          <p:cNvSpPr/>
          <p:nvPr/>
        </p:nvSpPr>
        <p:spPr>
          <a:xfrm>
            <a:off x="354009" y="1219200"/>
            <a:ext cx="8435983" cy="5486400"/>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Highlight benefits of </a:t>
            </a:r>
            <a:r>
              <a:rPr lang="en-US" sz="1600" b="1" dirty="0" smtClean="0"/>
              <a:t>NIEM</a:t>
            </a:r>
          </a:p>
          <a:p>
            <a:pPr marL="461963" lvl="1" indent="-236538">
              <a:spcBef>
                <a:spcPts val="200"/>
              </a:spcBef>
              <a:buFont typeface="Wingdings" panose="05000000000000000000" pitchFamily="2" charset="2"/>
              <a:buChar char="q"/>
            </a:pPr>
            <a:r>
              <a:rPr lang="en-US" sz="1600" dirty="0"/>
              <a:t>Compelling </a:t>
            </a:r>
            <a:r>
              <a:rPr lang="en-US" sz="1600" dirty="0" smtClean="0"/>
              <a:t>message</a:t>
            </a:r>
            <a:endParaRPr lang="en-US" sz="1600" dirty="0"/>
          </a:p>
          <a:p>
            <a:pPr marL="225425" indent="-225425">
              <a:spcBef>
                <a:spcPts val="600"/>
              </a:spcBef>
              <a:buFont typeface="Arial" panose="020B0604020202020204" pitchFamily="34" charset="0"/>
              <a:buChar char="•"/>
            </a:pPr>
            <a:r>
              <a:rPr lang="en-US" sz="1600" b="1" dirty="0"/>
              <a:t>Senior Leaders Champion </a:t>
            </a:r>
            <a:r>
              <a:rPr lang="en-US" sz="1600" b="1" dirty="0" smtClean="0"/>
              <a:t>NIEM</a:t>
            </a:r>
            <a:endParaRPr lang="en-US" sz="1600" b="1" dirty="0"/>
          </a:p>
          <a:p>
            <a:pPr marL="461963" lvl="1" indent="-236538">
              <a:spcBef>
                <a:spcPts val="200"/>
              </a:spcBef>
              <a:buFont typeface="Wingdings" panose="05000000000000000000" pitchFamily="2" charset="2"/>
              <a:buChar char="q"/>
            </a:pPr>
            <a:r>
              <a:rPr lang="en-US" sz="1600" dirty="0"/>
              <a:t>Identify Decision Makers</a:t>
            </a:r>
          </a:p>
          <a:p>
            <a:pPr marL="461963" lvl="1" indent="-236538">
              <a:spcBef>
                <a:spcPts val="200"/>
              </a:spcBef>
              <a:buFont typeface="Wingdings" panose="05000000000000000000" pitchFamily="2" charset="2"/>
              <a:buChar char="q"/>
            </a:pPr>
            <a:r>
              <a:rPr lang="en-US" sz="1600" dirty="0" smtClean="0"/>
              <a:t>Strategic Communications</a:t>
            </a:r>
            <a:endParaRPr lang="en-US" sz="1600" dirty="0"/>
          </a:p>
          <a:p>
            <a:pPr marL="225425" indent="-225425">
              <a:spcBef>
                <a:spcPts val="600"/>
              </a:spcBef>
              <a:buFont typeface="Arial" panose="020B0604020202020204" pitchFamily="34" charset="0"/>
              <a:buChar char="•"/>
            </a:pPr>
            <a:r>
              <a:rPr lang="en-US" sz="1600" b="1" dirty="0" smtClean="0"/>
              <a:t>Onboard </a:t>
            </a:r>
            <a:r>
              <a:rPr lang="en-US" sz="1600" b="1" dirty="0"/>
              <a:t>New </a:t>
            </a:r>
            <a:r>
              <a:rPr lang="en-US" sz="1600" b="1" dirty="0" smtClean="0"/>
              <a:t>Domains</a:t>
            </a:r>
            <a:endParaRPr lang="en-US" sz="1600" b="1" dirty="0"/>
          </a:p>
          <a:p>
            <a:pPr marL="461963" lvl="1" indent="-236538">
              <a:spcBef>
                <a:spcPts val="200"/>
              </a:spcBef>
              <a:buFont typeface="Wingdings" panose="05000000000000000000" pitchFamily="2" charset="2"/>
              <a:buChar char="q"/>
            </a:pPr>
            <a:r>
              <a:rPr lang="en-US" sz="1600" dirty="0"/>
              <a:t>Statistics</a:t>
            </a:r>
          </a:p>
          <a:p>
            <a:pPr marL="461963" lvl="1" indent="-236538">
              <a:spcBef>
                <a:spcPts val="200"/>
              </a:spcBef>
              <a:buFont typeface="Wingdings" panose="05000000000000000000" pitchFamily="2" charset="2"/>
              <a:buChar char="q"/>
            </a:pPr>
            <a:r>
              <a:rPr lang="en-US" sz="1600" dirty="0" smtClean="0"/>
              <a:t>Housing</a:t>
            </a:r>
          </a:p>
          <a:p>
            <a:pPr marL="461963" lvl="1" indent="-236538">
              <a:spcBef>
                <a:spcPts val="200"/>
              </a:spcBef>
              <a:buFont typeface="Wingdings" panose="05000000000000000000" pitchFamily="2" charset="2"/>
              <a:buChar char="q"/>
            </a:pPr>
            <a:r>
              <a:rPr lang="en-US" sz="1600" dirty="0" smtClean="0"/>
              <a:t>Public </a:t>
            </a:r>
            <a:r>
              <a:rPr lang="en-US" sz="1600" dirty="0"/>
              <a:t>Safety Canada</a:t>
            </a:r>
          </a:p>
          <a:p>
            <a:pPr marL="461963" lvl="1" indent="-236538">
              <a:spcBef>
                <a:spcPts val="200"/>
              </a:spcBef>
              <a:buFont typeface="Wingdings" panose="05000000000000000000" pitchFamily="2" charset="2"/>
              <a:buChar char="q"/>
            </a:pPr>
            <a:r>
              <a:rPr lang="en-US" sz="1600" dirty="0" smtClean="0"/>
              <a:t>Cyber</a:t>
            </a:r>
            <a:endParaRPr lang="en-US" sz="1600" dirty="0"/>
          </a:p>
          <a:p>
            <a:pPr marL="225425" indent="-225425">
              <a:spcBef>
                <a:spcPts val="600"/>
              </a:spcBef>
              <a:buFont typeface="Arial" panose="020B0604020202020204" pitchFamily="34" charset="0"/>
              <a:buChar char="•"/>
            </a:pPr>
            <a:r>
              <a:rPr lang="en-US" sz="1600" b="1" dirty="0" smtClean="0"/>
              <a:t>Obtain </a:t>
            </a:r>
            <a:r>
              <a:rPr lang="en-US" sz="1600" b="1" dirty="0"/>
              <a:t>International </a:t>
            </a:r>
            <a:r>
              <a:rPr lang="en-US" sz="1600" b="1" dirty="0" smtClean="0"/>
              <a:t>Adopters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Domain </a:t>
            </a:r>
            <a:r>
              <a:rPr lang="en-US" sz="1600" b="1" dirty="0"/>
              <a:t>Stewards recruit community </a:t>
            </a:r>
            <a:r>
              <a:rPr lang="en-US" sz="1600" b="1" dirty="0" smtClean="0"/>
              <a:t>stakeholders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Reinvigorate </a:t>
            </a:r>
            <a:r>
              <a:rPr lang="en-US" sz="1600" b="1" dirty="0"/>
              <a:t>idle </a:t>
            </a:r>
            <a:r>
              <a:rPr lang="en-US" sz="1600" b="1" dirty="0" smtClean="0"/>
              <a:t>Domains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Other?</a:t>
            </a:r>
            <a:endParaRPr lang="en-US" sz="1600" b="1" dirty="0"/>
          </a:p>
        </p:txBody>
      </p:sp>
    </p:spTree>
    <p:extLst>
      <p:ext uri="{BB962C8B-B14F-4D97-AF65-F5344CB8AC3E}">
        <p14:creationId xmlns:p14="http://schemas.microsoft.com/office/powerpoint/2010/main" val="3916759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324600" y="350428"/>
            <a:ext cx="2438401" cy="1228740"/>
          </a:xfrm>
          <a:prstGeom prst="rect">
            <a:avLst/>
          </a:prstGeom>
        </p:spPr>
      </p:pic>
      <p:sp>
        <p:nvSpPr>
          <p:cNvPr id="18" name="Title 4"/>
          <p:cNvSpPr>
            <a:spLocks noGrp="1"/>
          </p:cNvSpPr>
          <p:nvPr>
            <p:ph type="title"/>
          </p:nvPr>
        </p:nvSpPr>
        <p:spPr>
          <a:xfrm>
            <a:off x="0" y="381000"/>
            <a:ext cx="6858000" cy="914400"/>
          </a:xfrm>
        </p:spPr>
        <p:txBody>
          <a:bodyPr/>
          <a:lstStyle/>
          <a:p>
            <a:r>
              <a:rPr lang="en-US" sz="2800" dirty="0"/>
              <a:t>Stimulate Domain </a:t>
            </a:r>
            <a:r>
              <a:rPr lang="en-US" sz="2800" dirty="0" smtClean="0"/>
              <a:t>Productivity</a:t>
            </a:r>
            <a:r>
              <a:rPr lang="en-US" sz="2800" dirty="0"/>
              <a:t/>
            </a:r>
            <a:br>
              <a:rPr lang="en-US" sz="2800" dirty="0"/>
            </a:br>
            <a:r>
              <a:rPr lang="en-US" sz="2800" b="0" dirty="0" smtClean="0">
                <a:solidFill>
                  <a:schemeClr val="tx1"/>
                </a:solidFill>
              </a:rPr>
              <a:t>Develop Action Plan</a:t>
            </a:r>
            <a:endParaRPr lang="en-US" sz="2800" dirty="0">
              <a:solidFill>
                <a:schemeClr val="tx1"/>
              </a:solidFill>
            </a:endParaRPr>
          </a:p>
        </p:txBody>
      </p:sp>
      <p:sp>
        <p:nvSpPr>
          <p:cNvPr id="7" name="Rectangle 6"/>
          <p:cNvSpPr/>
          <p:nvPr/>
        </p:nvSpPr>
        <p:spPr>
          <a:xfrm>
            <a:off x="354009" y="1066800"/>
            <a:ext cx="8435983" cy="5638800"/>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Automated tools for end-to-end IEPD </a:t>
            </a:r>
            <a:r>
              <a:rPr lang="en-US" sz="1600" b="1" dirty="0" smtClean="0"/>
              <a:t>development</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solutions to capability </a:t>
            </a:r>
            <a:r>
              <a:rPr lang="en-US" sz="1600" b="1" dirty="0" smtClean="0"/>
              <a:t>needs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Extend </a:t>
            </a:r>
            <a:r>
              <a:rPr lang="en-US" sz="1600" b="1" dirty="0"/>
              <a:t>Domain best </a:t>
            </a:r>
            <a:r>
              <a:rPr lang="en-US" sz="1600" b="1" dirty="0" smtClean="0"/>
              <a:t>practices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Synergize </a:t>
            </a:r>
            <a:r>
              <a:rPr lang="en-US" sz="1600" b="1" dirty="0"/>
              <a:t>NBAC and </a:t>
            </a:r>
            <a:r>
              <a:rPr lang="en-US" sz="1600" b="1" dirty="0" smtClean="0"/>
              <a:t>NTAC</a:t>
            </a:r>
            <a:endParaRPr lang="en-US" sz="1600" b="1" dirty="0"/>
          </a:p>
          <a:p>
            <a:pPr marL="461963" lvl="1" indent="-236538">
              <a:spcBef>
                <a:spcPts val="200"/>
              </a:spcBef>
              <a:buFont typeface="Wingdings" panose="05000000000000000000" pitchFamily="2" charset="2"/>
              <a:buChar char="q"/>
            </a:pPr>
            <a:r>
              <a:rPr lang="en-US" sz="1600" dirty="0"/>
              <a:t>Reference Schema Content</a:t>
            </a:r>
          </a:p>
          <a:p>
            <a:pPr marL="461963" lvl="1" indent="-236538">
              <a:spcBef>
                <a:spcPts val="200"/>
              </a:spcBef>
              <a:buFont typeface="Wingdings" panose="05000000000000000000" pitchFamily="2" charset="2"/>
              <a:buChar char="q"/>
            </a:pPr>
            <a:r>
              <a:rPr lang="en-US" sz="1600" dirty="0"/>
              <a:t>Technical </a:t>
            </a:r>
            <a:r>
              <a:rPr lang="en-US" sz="1600" dirty="0" smtClean="0"/>
              <a:t>Specifications</a:t>
            </a: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training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tool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Streamline </a:t>
            </a:r>
            <a:r>
              <a:rPr lang="en-US" sz="1600" b="1" dirty="0"/>
              <a:t>IEPD </a:t>
            </a:r>
            <a:r>
              <a:rPr lang="en-US" sz="1600" b="1" dirty="0" smtClean="0"/>
              <a:t>reuse</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Incorporate </a:t>
            </a:r>
            <a:r>
              <a:rPr lang="en-US" sz="1600" b="1" dirty="0"/>
              <a:t>new </a:t>
            </a:r>
            <a:r>
              <a:rPr lang="en-US" sz="1600" b="1" dirty="0" smtClean="0"/>
              <a:t>technology</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Other</a:t>
            </a:r>
            <a:r>
              <a:rPr lang="en-US" sz="1600" b="1" dirty="0"/>
              <a:t>?</a:t>
            </a:r>
          </a:p>
          <a:p>
            <a:pPr marL="461963" lvl="1" indent="-236538">
              <a:spcBef>
                <a:spcPts val="200"/>
              </a:spcBef>
              <a:buFont typeface="Wingdings" panose="05000000000000000000" pitchFamily="2" charset="2"/>
              <a:buChar char="q"/>
            </a:pPr>
            <a:endParaRPr lang="en-US" sz="1600" b="1" dirty="0"/>
          </a:p>
        </p:txBody>
      </p:sp>
    </p:spTree>
    <p:extLst>
      <p:ext uri="{BB962C8B-B14F-4D97-AF65-F5344CB8AC3E}">
        <p14:creationId xmlns:p14="http://schemas.microsoft.com/office/powerpoint/2010/main" val="3955292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324600" y="350428"/>
            <a:ext cx="2438401" cy="1228740"/>
          </a:xfrm>
          <a:prstGeom prst="rect">
            <a:avLst/>
          </a:prstGeom>
        </p:spPr>
      </p:pic>
      <p:sp>
        <p:nvSpPr>
          <p:cNvPr id="18" name="Title 4"/>
          <p:cNvSpPr>
            <a:spLocks noGrp="1"/>
          </p:cNvSpPr>
          <p:nvPr>
            <p:ph type="title"/>
          </p:nvPr>
        </p:nvSpPr>
        <p:spPr>
          <a:xfrm>
            <a:off x="0" y="381000"/>
            <a:ext cx="6858000" cy="914400"/>
          </a:xfrm>
        </p:spPr>
        <p:txBody>
          <a:bodyPr/>
          <a:lstStyle/>
          <a:p>
            <a:r>
              <a:rPr lang="en-US" sz="2800" dirty="0"/>
              <a:t>Improve NIEM </a:t>
            </a:r>
            <a:r>
              <a:rPr lang="en-US" sz="2800" dirty="0" smtClean="0"/>
              <a:t>Implementation</a:t>
            </a:r>
            <a:r>
              <a:rPr lang="en-US" sz="2800" dirty="0"/>
              <a:t/>
            </a:r>
            <a:br>
              <a:rPr lang="en-US" sz="2800" dirty="0"/>
            </a:br>
            <a:r>
              <a:rPr lang="en-US" sz="2800" b="0" dirty="0" smtClean="0">
                <a:solidFill>
                  <a:schemeClr val="tx1"/>
                </a:solidFill>
              </a:rPr>
              <a:t>Develop Action Plan</a:t>
            </a:r>
            <a:endParaRPr lang="en-US" sz="2800" dirty="0">
              <a:solidFill>
                <a:schemeClr val="tx1"/>
              </a:solidFill>
            </a:endParaRPr>
          </a:p>
        </p:txBody>
      </p:sp>
      <p:sp>
        <p:nvSpPr>
          <p:cNvPr id="4" name="Rectangle 3"/>
          <p:cNvSpPr/>
          <p:nvPr/>
        </p:nvSpPr>
        <p:spPr>
          <a:xfrm>
            <a:off x="354009" y="1397656"/>
            <a:ext cx="8435983" cy="4393543"/>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Focus on solving real world information sharing </a:t>
            </a:r>
            <a:r>
              <a:rPr lang="en-US" sz="1600" b="1" dirty="0" smtClean="0"/>
              <a:t>problems</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Automated </a:t>
            </a:r>
            <a:r>
              <a:rPr lang="en-US" sz="1600" b="1" dirty="0"/>
              <a:t>tools to generate API software from developed </a:t>
            </a:r>
            <a:r>
              <a:rPr lang="en-US" sz="1600" b="1" dirty="0" smtClean="0"/>
              <a:t>IEPDs</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Establish </a:t>
            </a:r>
            <a:r>
              <a:rPr lang="en-US" sz="1600" b="1" dirty="0"/>
              <a:t>NIEM development </a:t>
            </a:r>
            <a:r>
              <a:rPr lang="en-US" sz="1600" b="1" dirty="0" smtClean="0"/>
              <a:t>environment</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Provide </a:t>
            </a:r>
            <a:r>
              <a:rPr lang="en-US" sz="1600" b="1" dirty="0"/>
              <a:t>on-site technical </a:t>
            </a:r>
            <a:r>
              <a:rPr lang="en-US" sz="1600" b="1" dirty="0" smtClean="0"/>
              <a:t>support</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Other</a:t>
            </a:r>
            <a:r>
              <a:rPr lang="en-US" sz="1600" b="1" dirty="0"/>
              <a:t>?</a:t>
            </a:r>
          </a:p>
          <a:p>
            <a:pPr marL="461963" lvl="1" indent="-236538">
              <a:spcBef>
                <a:spcPts val="200"/>
              </a:spcBef>
              <a:buFont typeface="Wingdings" panose="05000000000000000000" pitchFamily="2" charset="2"/>
              <a:buChar char="q"/>
            </a:pPr>
            <a:endParaRPr lang="en-US" sz="1600" b="1" dirty="0"/>
          </a:p>
        </p:txBody>
      </p:sp>
    </p:spTree>
    <p:extLst>
      <p:ext uri="{BB962C8B-B14F-4D97-AF65-F5344CB8AC3E}">
        <p14:creationId xmlns:p14="http://schemas.microsoft.com/office/powerpoint/2010/main" val="954676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0690" y="1150203"/>
            <a:ext cx="8322620" cy="830997"/>
          </a:xfrm>
          <a:prstGeom prst="rect">
            <a:avLst/>
          </a:prstGeom>
        </p:spPr>
        <p:txBody>
          <a:bodyPr wrap="square">
            <a:spAutoFit/>
          </a:bodyPr>
          <a:lstStyle/>
          <a:p>
            <a:pPr marL="342900" lvl="0" indent="-342900" eaLnBrk="0" hangingPunct="0">
              <a:spcBef>
                <a:spcPts val="600"/>
              </a:spcBef>
              <a:buFont typeface="Arial" pitchFamily="34" charset="0"/>
              <a:buChar char="•"/>
            </a:pPr>
            <a:r>
              <a:rPr lang="en-US" sz="1600" dirty="0">
                <a:solidFill>
                  <a:srgbClr val="686868"/>
                </a:solidFill>
              </a:rPr>
              <a:t>Strategic planning is an organization's process of defining its strategy, or direction, and making decisions on allocating its resources to pursue this strategy.  It may also extend to control mechanisms for guiding the implementation of the strategy</a:t>
            </a:r>
            <a:r>
              <a:rPr lang="en-US" sz="1600" dirty="0" smtClean="0">
                <a:solidFill>
                  <a:srgbClr val="686868"/>
                </a:solidFill>
              </a:rPr>
              <a:t>.</a:t>
            </a:r>
          </a:p>
        </p:txBody>
      </p:sp>
      <p:sp>
        <p:nvSpPr>
          <p:cNvPr id="5" name="Title 4"/>
          <p:cNvSpPr>
            <a:spLocks noGrp="1"/>
          </p:cNvSpPr>
          <p:nvPr>
            <p:ph type="title"/>
          </p:nvPr>
        </p:nvSpPr>
        <p:spPr>
          <a:xfrm>
            <a:off x="0" y="457200"/>
            <a:ext cx="9144000" cy="762000"/>
          </a:xfrm>
        </p:spPr>
        <p:txBody>
          <a:bodyPr/>
          <a:lstStyle/>
          <a:p>
            <a:r>
              <a:rPr lang="en-US" sz="2800" dirty="0" smtClean="0"/>
              <a:t>Proposed NIEM </a:t>
            </a:r>
            <a:r>
              <a:rPr lang="en-US" sz="2800" dirty="0"/>
              <a:t>Annual Strategic Planning Overview</a:t>
            </a:r>
          </a:p>
        </p:txBody>
      </p:sp>
      <p:sp>
        <p:nvSpPr>
          <p:cNvPr id="12" name="TextBox 11"/>
          <p:cNvSpPr txBox="1"/>
          <p:nvPr/>
        </p:nvSpPr>
        <p:spPr>
          <a:xfrm>
            <a:off x="410690" y="2490466"/>
            <a:ext cx="2180110" cy="3962110"/>
          </a:xfrm>
          <a:prstGeom prst="rect">
            <a:avLst/>
          </a:prstGeom>
          <a:noFill/>
          <a:ln>
            <a:solidFill>
              <a:schemeClr val="tx1"/>
            </a:solidFill>
          </a:ln>
        </p:spPr>
        <p:txBody>
          <a:bodyPr wrap="square" rtlCol="0">
            <a:spAutoFit/>
          </a:bodyPr>
          <a:lstStyle/>
          <a:p>
            <a:pPr algn="ctr">
              <a:lnSpc>
                <a:spcPct val="110000"/>
              </a:lnSpc>
            </a:pPr>
            <a:r>
              <a:rPr lang="en-US" sz="3200" b="1" dirty="0" smtClean="0">
                <a:solidFill>
                  <a:srgbClr val="FF0000"/>
                </a:solidFill>
              </a:rPr>
              <a:t>DRAFT</a:t>
            </a:r>
            <a:r>
              <a:rPr lang="en-US" dirty="0" smtClean="0">
                <a:solidFill>
                  <a:srgbClr val="FF0000"/>
                </a:solidFill>
              </a:rPr>
              <a:t> </a:t>
            </a:r>
            <a:r>
              <a:rPr lang="en-US" b="1" u="sng" dirty="0" smtClean="0"/>
              <a:t>NIEM Vision </a:t>
            </a:r>
            <a:r>
              <a:rPr lang="en-US" dirty="0" smtClean="0">
                <a:solidFill>
                  <a:srgbClr val="FF0000"/>
                </a:solidFill>
              </a:rPr>
              <a:t>and </a:t>
            </a:r>
            <a:r>
              <a:rPr lang="en-US" b="1" u="sng" dirty="0" smtClean="0"/>
              <a:t>Annual Strategic Planning Process </a:t>
            </a:r>
            <a:r>
              <a:rPr lang="en-US" dirty="0">
                <a:solidFill>
                  <a:srgbClr val="FF0000"/>
                </a:solidFill>
              </a:rPr>
              <a:t>are provided </a:t>
            </a:r>
            <a:r>
              <a:rPr lang="en-US" dirty="0" smtClean="0">
                <a:solidFill>
                  <a:srgbClr val="FF0000"/>
                </a:solidFill>
              </a:rPr>
              <a:t>to stimulate community stakeholder discussion to incorporate recommendations for improving </a:t>
            </a:r>
            <a:r>
              <a:rPr lang="en-US" b="1" u="sng" dirty="0" smtClean="0"/>
              <a:t>NIEM</a:t>
            </a:r>
            <a:r>
              <a:rPr lang="en-US" dirty="0" smtClean="0">
                <a:solidFill>
                  <a:srgbClr val="FF0000"/>
                </a:solidFill>
              </a:rPr>
              <a:t> </a:t>
            </a:r>
            <a:endParaRPr lang="en-US" dirty="0">
              <a:solidFill>
                <a:srgbClr val="FF0000"/>
              </a:solidFill>
            </a:endParaRPr>
          </a:p>
        </p:txBody>
      </p:sp>
      <p:pic>
        <p:nvPicPr>
          <p:cNvPr id="2" name="Picture 1"/>
          <p:cNvPicPr>
            <a:picLocks noChangeAspect="1"/>
          </p:cNvPicPr>
          <p:nvPr/>
        </p:nvPicPr>
        <p:blipFill>
          <a:blip r:embed="rId2"/>
          <a:stretch>
            <a:fillRect/>
          </a:stretch>
        </p:blipFill>
        <p:spPr>
          <a:xfrm>
            <a:off x="2708065" y="2125298"/>
            <a:ext cx="6207335" cy="4580302"/>
          </a:xfrm>
          <a:prstGeom prst="rect">
            <a:avLst/>
          </a:prstGeom>
        </p:spPr>
      </p:pic>
    </p:spTree>
    <p:extLst>
      <p:ext uri="{BB962C8B-B14F-4D97-AF65-F5344CB8AC3E}">
        <p14:creationId xmlns:p14="http://schemas.microsoft.com/office/powerpoint/2010/main" val="588117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4008" y="1981200"/>
            <a:ext cx="8435983" cy="4154984"/>
          </a:xfrm>
          <a:prstGeom prst="rect">
            <a:avLst/>
          </a:prstGeom>
        </p:spPr>
        <p:txBody>
          <a:bodyPr wrap="square">
            <a:spAutoFit/>
          </a:bodyPr>
          <a:lstStyle/>
          <a:p>
            <a:r>
              <a:rPr lang="en-US" sz="1600" b="1" dirty="0" smtClean="0"/>
              <a:t>Vision Statement is</a:t>
            </a:r>
            <a:endParaRPr lang="en-US" sz="1600" b="1" dirty="0"/>
          </a:p>
          <a:p>
            <a:pPr marL="285750" indent="-285750">
              <a:spcBef>
                <a:spcPts val="600"/>
              </a:spcBef>
              <a:buFont typeface="Arial" panose="020B0604020202020204" pitchFamily="34" charset="0"/>
              <a:buChar char="•"/>
            </a:pPr>
            <a:r>
              <a:rPr lang="en-US" sz="1600" dirty="0"/>
              <a:t>a declaration of an organization's objectives, intended to guide its internal decision-making</a:t>
            </a:r>
            <a:r>
              <a:rPr lang="en-US" sz="1600" dirty="0" smtClean="0"/>
              <a:t>.</a:t>
            </a:r>
          </a:p>
          <a:p>
            <a:pPr marL="285750" indent="-285750">
              <a:spcBef>
                <a:spcPts val="600"/>
              </a:spcBef>
              <a:buFont typeface="Arial" panose="020B0604020202020204" pitchFamily="34" charset="0"/>
              <a:buChar char="•"/>
            </a:pPr>
            <a:r>
              <a:rPr lang="en-US" sz="1600" dirty="0" smtClean="0"/>
              <a:t>(</a:t>
            </a:r>
            <a:r>
              <a:rPr lang="en-US" sz="1600" dirty="0"/>
              <a:t>Desired End-State) A one-sentence statement describing the clear and inspirational long-term desired change resulting from an organization or program's work</a:t>
            </a:r>
            <a:r>
              <a:rPr lang="en-US" sz="1600" dirty="0" smtClean="0"/>
              <a:t>.</a:t>
            </a:r>
          </a:p>
          <a:p>
            <a:pPr marL="285750" indent="-285750">
              <a:spcBef>
                <a:spcPts val="600"/>
              </a:spcBef>
              <a:buFont typeface="Arial" panose="020B0604020202020204" pitchFamily="34" charset="0"/>
              <a:buChar char="•"/>
            </a:pPr>
            <a:r>
              <a:rPr lang="en-US" sz="1600" dirty="0"/>
              <a:t>identifies what a company would like to achieve or accomplish</a:t>
            </a:r>
            <a:r>
              <a:rPr lang="en-US" sz="1600" dirty="0" smtClean="0"/>
              <a:t>.</a:t>
            </a:r>
          </a:p>
          <a:p>
            <a:pPr marL="285750" indent="-285750">
              <a:spcBef>
                <a:spcPts val="600"/>
              </a:spcBef>
              <a:buFont typeface="Arial" panose="020B0604020202020204" pitchFamily="34" charset="0"/>
              <a:buChar char="•"/>
            </a:pPr>
            <a:r>
              <a:rPr lang="en-US" sz="1600" dirty="0"/>
              <a:t>"Your vision statement is where your company is going – it's all about your future</a:t>
            </a:r>
            <a:r>
              <a:rPr lang="en-US" sz="1600" dirty="0" smtClean="0"/>
              <a:t>.“</a:t>
            </a:r>
          </a:p>
          <a:p>
            <a:pPr marL="285750" indent="-285750">
              <a:spcBef>
                <a:spcPts val="600"/>
              </a:spcBef>
              <a:buFont typeface="Arial" panose="020B0604020202020204" pitchFamily="34" charset="0"/>
              <a:buChar char="•"/>
            </a:pPr>
            <a:r>
              <a:rPr lang="en-US" sz="1600" dirty="0"/>
              <a:t>"A vision is aspiration</a:t>
            </a:r>
            <a:r>
              <a:rPr lang="en-US" sz="1600" dirty="0" smtClean="0"/>
              <a:t>.”</a:t>
            </a:r>
          </a:p>
          <a:p>
            <a:pPr marL="285750" indent="-285750">
              <a:spcBef>
                <a:spcPts val="600"/>
              </a:spcBef>
              <a:buFont typeface="Arial" panose="020B0604020202020204" pitchFamily="34" charset="0"/>
              <a:buChar char="•"/>
            </a:pPr>
            <a:r>
              <a:rPr lang="en-US" sz="1600" dirty="0"/>
              <a:t>"A vision statement is essentially an articulation of your hopes and dreams for the future, what kind of a mark you want to make on the world with your business, and how you see that business developing into the </a:t>
            </a:r>
            <a:r>
              <a:rPr lang="en-US" sz="1600" dirty="0" smtClean="0"/>
              <a:t>future.“</a:t>
            </a:r>
          </a:p>
          <a:p>
            <a:pPr marL="285750" indent="-285750">
              <a:spcBef>
                <a:spcPts val="600"/>
              </a:spcBef>
              <a:buFont typeface="Arial" panose="020B0604020202020204" pitchFamily="34" charset="0"/>
              <a:buChar char="•"/>
            </a:pPr>
            <a:r>
              <a:rPr lang="en-US" sz="1600" dirty="0"/>
              <a:t>"You are setting the direction of your company, staking out an identity, and sharing it with your partners and employees in a simple and powerful fashion</a:t>
            </a:r>
            <a:r>
              <a:rPr lang="en-US" sz="1600" dirty="0" smtClean="0"/>
              <a:t>.“</a:t>
            </a:r>
          </a:p>
          <a:p>
            <a:pPr marL="285750" indent="-285750">
              <a:spcBef>
                <a:spcPts val="600"/>
              </a:spcBef>
              <a:buFont typeface="Arial" panose="020B0604020202020204" pitchFamily="34" charset="0"/>
              <a:buChar char="•"/>
            </a:pPr>
            <a:r>
              <a:rPr lang="en-US" sz="1600" dirty="0" smtClean="0"/>
              <a:t>“The vision should drive our Strategic Priorities and Goals,”</a:t>
            </a:r>
            <a:endParaRPr lang="en-US" sz="1600" dirty="0"/>
          </a:p>
        </p:txBody>
      </p:sp>
      <p:sp>
        <p:nvSpPr>
          <p:cNvPr id="8" name="TextBox 7"/>
          <p:cNvSpPr txBox="1"/>
          <p:nvPr/>
        </p:nvSpPr>
        <p:spPr>
          <a:xfrm>
            <a:off x="2047498" y="6096000"/>
            <a:ext cx="5049011" cy="461665"/>
          </a:xfrm>
          <a:prstGeom prst="rect">
            <a:avLst/>
          </a:prstGeom>
          <a:noFill/>
        </p:spPr>
        <p:txBody>
          <a:bodyPr wrap="none" rtlCol="0">
            <a:spAutoFit/>
          </a:bodyPr>
          <a:lstStyle/>
          <a:p>
            <a:pPr algn="ctr"/>
            <a:r>
              <a:rPr lang="en-US" sz="2400" b="1" dirty="0" smtClean="0">
                <a:solidFill>
                  <a:srgbClr val="0000CC"/>
                </a:solidFill>
              </a:rPr>
              <a:t>Can we improve</a:t>
            </a:r>
            <a:r>
              <a:rPr lang="en-US" sz="2400" b="1" dirty="0" smtClean="0">
                <a:solidFill>
                  <a:srgbClr val="0000CC"/>
                </a:solidFill>
                <a:latin typeface="Arial" pitchFamily="34" charset="0"/>
                <a:cs typeface="Arial" pitchFamily="34" charset="0"/>
              </a:rPr>
              <a:t> the NIEM Vison?</a:t>
            </a:r>
          </a:p>
        </p:txBody>
      </p:sp>
      <p:pic>
        <p:nvPicPr>
          <p:cNvPr id="9" name="Picture 8"/>
          <p:cNvPicPr>
            <a:picLocks noChangeAspect="1"/>
          </p:cNvPicPr>
          <p:nvPr/>
        </p:nvPicPr>
        <p:blipFill>
          <a:blip r:embed="rId2"/>
          <a:stretch>
            <a:fillRect/>
          </a:stretch>
        </p:blipFill>
        <p:spPr>
          <a:xfrm>
            <a:off x="367864" y="674096"/>
            <a:ext cx="8408273" cy="1307104"/>
          </a:xfrm>
          <a:prstGeom prst="rect">
            <a:avLst/>
          </a:prstGeom>
        </p:spPr>
      </p:pic>
    </p:spTree>
    <p:extLst>
      <p:ext uri="{BB962C8B-B14F-4D97-AF65-F5344CB8AC3E}">
        <p14:creationId xmlns:p14="http://schemas.microsoft.com/office/powerpoint/2010/main" val="638287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7359" y="954274"/>
            <a:ext cx="8435983" cy="5724644"/>
          </a:xfrm>
          <a:prstGeom prst="rect">
            <a:avLst/>
          </a:prstGeom>
        </p:spPr>
        <p:txBody>
          <a:bodyPr wrap="square">
            <a:spAutoFit/>
          </a:bodyPr>
          <a:lstStyle/>
          <a:p>
            <a:r>
              <a:rPr lang="en-US" sz="1600" b="1" dirty="0">
                <a:hlinkClick r:id="rId2"/>
              </a:rPr>
              <a:t>NIEM Executive Steering Council (ESC)</a:t>
            </a:r>
            <a:endParaRPr lang="en-US" sz="1600" b="1" dirty="0"/>
          </a:p>
          <a:p>
            <a:pPr>
              <a:spcBef>
                <a:spcPts val="600"/>
              </a:spcBef>
            </a:pPr>
            <a:r>
              <a:rPr lang="en-US" sz="1600" dirty="0" smtClean="0"/>
              <a:t>The ESC serves </a:t>
            </a:r>
            <a:r>
              <a:rPr lang="en-US" sz="1600" dirty="0"/>
              <a:t>as NIEM’s decision-making body regarding membership, funding requirements, program or technical direction, personnel appointments, and other organizational decisions as required for supporting NIEM </a:t>
            </a:r>
            <a:r>
              <a:rPr lang="en-US" sz="1600" dirty="0" smtClean="0"/>
              <a:t>management.</a:t>
            </a:r>
          </a:p>
          <a:p>
            <a:pPr>
              <a:spcBef>
                <a:spcPts val="600"/>
              </a:spcBef>
            </a:pPr>
            <a:r>
              <a:rPr lang="en-US" sz="1600" dirty="0" smtClean="0"/>
              <a:t>The </a:t>
            </a:r>
            <a:r>
              <a:rPr lang="en-US" sz="1600" dirty="0"/>
              <a:t>primary sponsors of NIEM are Chief Information Officers (CIOs) of the U.S. Department of Homeland Security (DHS), U.S. Department of Justice (DOJ), and U.S. Health and Human Services (HHS), and as such, are members of the ESC. Advisory members and invited guests of the ESC include but are not limited to the </a:t>
            </a:r>
            <a:r>
              <a:rPr lang="en-US" sz="1600" dirty="0" smtClean="0"/>
              <a:t>following.</a:t>
            </a:r>
          </a:p>
          <a:p>
            <a:pPr marL="174625" indent="-174625">
              <a:spcBef>
                <a:spcPts val="600"/>
              </a:spcBef>
              <a:buFont typeface="Arial" panose="020B0604020202020204" pitchFamily="34" charset="0"/>
              <a:buChar char="•"/>
            </a:pPr>
            <a:r>
              <a:rPr lang="en-US" sz="1600" dirty="0" smtClean="0"/>
              <a:t>The </a:t>
            </a:r>
            <a:r>
              <a:rPr lang="en-US" sz="1600" dirty="0"/>
              <a:t>Global Justice Information Sharing Initiative (</a:t>
            </a:r>
            <a:r>
              <a:rPr lang="en-US" sz="1600" dirty="0" smtClean="0"/>
              <a:t>Global), The </a:t>
            </a:r>
            <a:r>
              <a:rPr lang="en-US" sz="1600" dirty="0"/>
              <a:t>National Association of State Chief Information Officers (</a:t>
            </a:r>
            <a:r>
              <a:rPr lang="en-US" sz="1600" dirty="0" smtClean="0"/>
              <a:t>NASCIO), The </a:t>
            </a:r>
            <a:r>
              <a:rPr lang="en-US" sz="1600" dirty="0"/>
              <a:t>Executive Office of the President Office of Management and Budget (OMB) Federal Enterprise Architecture (FEA) through the Chief </a:t>
            </a:r>
            <a:r>
              <a:rPr lang="en-US" sz="1600" dirty="0" smtClean="0"/>
              <a:t>Architect, The </a:t>
            </a:r>
            <a:r>
              <a:rPr lang="en-US" sz="1600" dirty="0"/>
              <a:t>Office of the Director of National Intelligence (ODNI) through the Program Manager of the Information Sharing Environment (PM-ISE</a:t>
            </a:r>
            <a:r>
              <a:rPr lang="en-US" sz="1600" dirty="0" smtClean="0"/>
              <a:t>), and Chief </a:t>
            </a:r>
            <a:r>
              <a:rPr lang="en-US" sz="1600" dirty="0"/>
              <a:t>Information </a:t>
            </a:r>
            <a:r>
              <a:rPr lang="en-US" sz="1600" dirty="0" smtClean="0"/>
              <a:t>Officers </a:t>
            </a:r>
            <a:r>
              <a:rPr lang="en-US" sz="1600" dirty="0"/>
              <a:t>of the U.S. Department of </a:t>
            </a:r>
            <a:r>
              <a:rPr lang="en-US" sz="1600" dirty="0" smtClean="0"/>
              <a:t>Defense and </a:t>
            </a:r>
            <a:r>
              <a:rPr lang="en-US" sz="1600" dirty="0" err="1" smtClean="0"/>
              <a:t>CrimTrac</a:t>
            </a:r>
            <a:r>
              <a:rPr lang="en-US" sz="1600" dirty="0"/>
              <a:t>, Government of </a:t>
            </a:r>
            <a:r>
              <a:rPr lang="en-US" sz="1600" dirty="0" smtClean="0"/>
              <a:t>Australia</a:t>
            </a:r>
          </a:p>
          <a:p>
            <a:pPr>
              <a:spcBef>
                <a:spcPts val="1200"/>
              </a:spcBef>
            </a:pPr>
            <a:r>
              <a:rPr lang="en-US" sz="1600" b="1" dirty="0">
                <a:hlinkClick r:id="rId3"/>
              </a:rPr>
              <a:t>NIEM Program Management Office (PMO)</a:t>
            </a:r>
            <a:endParaRPr lang="en-US" sz="1600" b="1" dirty="0"/>
          </a:p>
          <a:p>
            <a:pPr>
              <a:spcBef>
                <a:spcPts val="600"/>
              </a:spcBef>
            </a:pPr>
            <a:r>
              <a:rPr lang="en-US" sz="1600" dirty="0"/>
              <a:t>The PMO executes the ESC’s vision for NIEM while managing the Program’s day-to-day operations, encouraging adoption and use of NIEM, and overseeing all working group and committee activities. The NIEM PMO coordinates with </a:t>
            </a:r>
            <a:r>
              <a:rPr lang="en-US" sz="1600" dirty="0">
                <a:hlinkClick r:id="rId4"/>
              </a:rPr>
              <a:t>Communities of Interest</a:t>
            </a:r>
            <a:r>
              <a:rPr lang="en-US" sz="1600" dirty="0"/>
              <a:t> (COIs), principal stakeholders, and other information-sharing initiatives to promote collaboration and interest in NIEM </a:t>
            </a:r>
            <a:r>
              <a:rPr lang="en-US" sz="1600" dirty="0" smtClean="0"/>
              <a:t>priorities</a:t>
            </a:r>
            <a:r>
              <a:rPr lang="en-US" sz="1600" dirty="0"/>
              <a:t>.</a:t>
            </a:r>
          </a:p>
        </p:txBody>
      </p:sp>
      <p:sp>
        <p:nvSpPr>
          <p:cNvPr id="5" name="Title 4"/>
          <p:cNvSpPr>
            <a:spLocks noGrp="1"/>
          </p:cNvSpPr>
          <p:nvPr>
            <p:ph type="title"/>
          </p:nvPr>
        </p:nvSpPr>
        <p:spPr>
          <a:xfrm>
            <a:off x="0" y="152400"/>
            <a:ext cx="7086600" cy="609600"/>
          </a:xfrm>
        </p:spPr>
        <p:txBody>
          <a:bodyPr/>
          <a:lstStyle/>
          <a:p>
            <a:r>
              <a:rPr lang="en-US" sz="2800" dirty="0"/>
              <a:t>NIEM </a:t>
            </a:r>
            <a:r>
              <a:rPr lang="en-US" sz="2800" dirty="0" smtClean="0"/>
              <a:t>ESC &amp; PMO Mission </a:t>
            </a:r>
            <a:r>
              <a:rPr lang="en-US" sz="2800" dirty="0"/>
              <a:t>Responsibilities</a:t>
            </a:r>
          </a:p>
        </p:txBody>
      </p:sp>
      <p:pic>
        <p:nvPicPr>
          <p:cNvPr id="4" name="Picture 3"/>
          <p:cNvPicPr>
            <a:picLocks noChangeAspect="1"/>
          </p:cNvPicPr>
          <p:nvPr/>
        </p:nvPicPr>
        <p:blipFill>
          <a:blip r:embed="rId5"/>
          <a:stretch>
            <a:fillRect/>
          </a:stretch>
        </p:blipFill>
        <p:spPr>
          <a:xfrm>
            <a:off x="7086600" y="263586"/>
            <a:ext cx="1620342" cy="996828"/>
          </a:xfrm>
          <a:prstGeom prst="rect">
            <a:avLst/>
          </a:prstGeom>
        </p:spPr>
      </p:pic>
    </p:spTree>
    <p:extLst>
      <p:ext uri="{BB962C8B-B14F-4D97-AF65-F5344CB8AC3E}">
        <p14:creationId xmlns:p14="http://schemas.microsoft.com/office/powerpoint/2010/main" val="81554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7359" y="954274"/>
            <a:ext cx="8435983" cy="5786199"/>
          </a:xfrm>
          <a:prstGeom prst="rect">
            <a:avLst/>
          </a:prstGeom>
        </p:spPr>
        <p:txBody>
          <a:bodyPr wrap="square">
            <a:spAutoFit/>
          </a:bodyPr>
          <a:lstStyle/>
          <a:p>
            <a:pPr>
              <a:spcBef>
                <a:spcPts val="1200"/>
              </a:spcBef>
            </a:pPr>
            <a:r>
              <a:rPr lang="en-US" sz="1600" b="1" dirty="0" smtClean="0">
                <a:hlinkClick r:id="rId2"/>
              </a:rPr>
              <a:t>NIEM </a:t>
            </a:r>
            <a:r>
              <a:rPr lang="en-US" sz="1600" b="1" dirty="0">
                <a:hlinkClick r:id="rId2"/>
              </a:rPr>
              <a:t>Business Architecture Committee (NBAC)</a:t>
            </a:r>
            <a:endParaRPr lang="en-US" sz="1600" b="1" dirty="0"/>
          </a:p>
          <a:p>
            <a:pPr>
              <a:spcBef>
                <a:spcPts val="600"/>
              </a:spcBef>
            </a:pPr>
            <a:r>
              <a:rPr lang="en-US" sz="1600" dirty="0" smtClean="0"/>
              <a:t>As </a:t>
            </a:r>
            <a:r>
              <a:rPr lang="en-US" sz="1600" dirty="0"/>
              <a:t>specified in its </a:t>
            </a:r>
            <a:r>
              <a:rPr lang="en-US" sz="1600" dirty="0">
                <a:hlinkClick r:id="rId3"/>
              </a:rPr>
              <a:t>Charter</a:t>
            </a:r>
            <a:r>
              <a:rPr lang="en-US" sz="1600" dirty="0"/>
              <a:t>, the mission of the </a:t>
            </a:r>
            <a:r>
              <a:rPr lang="en-US" sz="1600" dirty="0" smtClean="0"/>
              <a:t>NBAC is </a:t>
            </a:r>
            <a:r>
              <a:rPr lang="en-US" sz="1600" dirty="0"/>
              <a:t>to set the business architecture​ and requirements of NIEM, manage NIEM Core, and facilitate the processes for the regulation and support of NIEM domains. The NBAC focuses on the following </a:t>
            </a:r>
            <a:r>
              <a:rPr lang="en-US" sz="1600" dirty="0" smtClean="0"/>
              <a:t>areas:</a:t>
            </a:r>
          </a:p>
          <a:p>
            <a:pPr marL="285750" indent="-285750">
              <a:spcBef>
                <a:spcPts val="600"/>
              </a:spcBef>
              <a:buFont typeface="Arial" panose="020B0604020202020204" pitchFamily="34" charset="0"/>
              <a:buChar char="•"/>
            </a:pPr>
            <a:r>
              <a:rPr lang="en-US" sz="1600" dirty="0" smtClean="0"/>
              <a:t>Business </a:t>
            </a:r>
            <a:r>
              <a:rPr lang="en-US" sz="1600" dirty="0"/>
              <a:t>Architecture: The NBAC oversees and validates the construction, maintenance, and use of the business architecture framework for </a:t>
            </a:r>
            <a:r>
              <a:rPr lang="en-US" sz="1600" dirty="0" smtClean="0"/>
              <a:t>NIEM.</a:t>
            </a:r>
          </a:p>
          <a:p>
            <a:pPr marL="285750" indent="-285750">
              <a:spcBef>
                <a:spcPts val="600"/>
              </a:spcBef>
              <a:buFont typeface="Arial" panose="020B0604020202020204" pitchFamily="34" charset="0"/>
              <a:buChar char="•"/>
            </a:pPr>
            <a:r>
              <a:rPr lang="en-US" sz="1600" dirty="0" smtClean="0"/>
              <a:t>NIEM </a:t>
            </a:r>
            <a:r>
              <a:rPr lang="en-US" sz="1600" dirty="0"/>
              <a:t>Core: The NBAC provides management and oversight of the NIEM Core—the central part of the NIEM data model that’s commonly understood across all </a:t>
            </a:r>
            <a:r>
              <a:rPr lang="en-US" sz="1600" dirty="0" smtClean="0"/>
              <a:t>domains.</a:t>
            </a:r>
          </a:p>
          <a:p>
            <a:pPr marL="285750" indent="-285750">
              <a:spcBef>
                <a:spcPts val="600"/>
              </a:spcBef>
              <a:buFont typeface="Arial" panose="020B0604020202020204" pitchFamily="34" charset="0"/>
              <a:buChar char="•"/>
            </a:pPr>
            <a:r>
              <a:rPr lang="en-US" sz="1600" dirty="0" smtClean="0"/>
              <a:t>Community</a:t>
            </a:r>
            <a:r>
              <a:rPr lang="en-US" sz="1600" dirty="0"/>
              <a:t>: The NBAC serves as the forum for the admission of new domains and interactions between domains, and coordinates action to maintain the NIEM community</a:t>
            </a:r>
            <a:r>
              <a:rPr lang="en-US" sz="1600" dirty="0" smtClean="0"/>
              <a:t>.</a:t>
            </a:r>
          </a:p>
          <a:p>
            <a:pPr>
              <a:spcBef>
                <a:spcPts val="1200"/>
              </a:spcBef>
            </a:pPr>
            <a:r>
              <a:rPr lang="en-US" sz="1600" b="1" dirty="0">
                <a:hlinkClick r:id="rId4"/>
              </a:rPr>
              <a:t>NIEM Technical Architecture Committee (NTAC)</a:t>
            </a:r>
            <a:endParaRPr lang="en-US" sz="1600" b="1" dirty="0"/>
          </a:p>
          <a:p>
            <a:pPr>
              <a:spcBef>
                <a:spcPts val="600"/>
              </a:spcBef>
            </a:pPr>
            <a:r>
              <a:rPr lang="en-US" sz="1600" dirty="0" smtClean="0"/>
              <a:t>As </a:t>
            </a:r>
            <a:r>
              <a:rPr lang="en-US" sz="1600" dirty="0"/>
              <a:t>outlined in its Charter, the primary mission of the NTAC is to define​ and support the technical architecture that governs NIEM. In addition, the </a:t>
            </a:r>
            <a:r>
              <a:rPr lang="en-US" sz="1600" dirty="0" smtClean="0"/>
              <a:t>NTAC:</a:t>
            </a:r>
          </a:p>
          <a:p>
            <a:pPr marL="285750" indent="-285750">
              <a:spcBef>
                <a:spcPts val="600"/>
              </a:spcBef>
              <a:buFont typeface="Arial" panose="020B0604020202020204" pitchFamily="34" charset="0"/>
              <a:buChar char="•"/>
            </a:pPr>
            <a:r>
              <a:rPr lang="en-US" sz="1600" dirty="0" smtClean="0"/>
              <a:t>Documents </a:t>
            </a:r>
            <a:r>
              <a:rPr lang="en-US" sz="1600" dirty="0"/>
              <a:t>and maintains NIEM’s technical </a:t>
            </a:r>
            <a:r>
              <a:rPr lang="en-US" sz="1600" dirty="0" smtClean="0"/>
              <a:t>specifications.</a:t>
            </a:r>
          </a:p>
          <a:p>
            <a:pPr marL="285750" indent="-285750">
              <a:spcBef>
                <a:spcPts val="600"/>
              </a:spcBef>
              <a:buFont typeface="Arial" panose="020B0604020202020204" pitchFamily="34" charset="0"/>
              <a:buChar char="•"/>
            </a:pPr>
            <a:r>
              <a:rPr lang="en-US" sz="1600" dirty="0" smtClean="0"/>
              <a:t>Provides </a:t>
            </a:r>
            <a:r>
              <a:rPr lang="en-US" sz="1600" dirty="0"/>
              <a:t>robust, effective development of the NIEM core structure and complementary processes to support and enable users to efficiently develop, use, and reuse data definitions and information exchange </a:t>
            </a:r>
            <a:r>
              <a:rPr lang="en-US" sz="1600" dirty="0" smtClean="0"/>
              <a:t>specifications.</a:t>
            </a:r>
          </a:p>
          <a:p>
            <a:pPr marL="285750" indent="-285750">
              <a:spcBef>
                <a:spcPts val="600"/>
              </a:spcBef>
              <a:buFont typeface="Arial" panose="020B0604020202020204" pitchFamily="34" charset="0"/>
              <a:buChar char="•"/>
            </a:pPr>
            <a:r>
              <a:rPr lang="en-US" sz="1600" dirty="0" smtClean="0"/>
              <a:t>Delivers </a:t>
            </a:r>
            <a:r>
              <a:rPr lang="en-US" sz="1600" dirty="0"/>
              <a:t>and maintains a tool strategy that meets stakeholder requirements in support of information exchange across </a:t>
            </a:r>
            <a:r>
              <a:rPr lang="en-US" sz="1600" dirty="0" smtClean="0"/>
              <a:t>organizations</a:t>
            </a:r>
            <a:endParaRPr lang="en-US" sz="1600" dirty="0"/>
          </a:p>
          <a:p>
            <a:endParaRPr lang="en-US" sz="1600" dirty="0"/>
          </a:p>
        </p:txBody>
      </p:sp>
      <p:sp>
        <p:nvSpPr>
          <p:cNvPr id="5" name="Title 4"/>
          <p:cNvSpPr>
            <a:spLocks noGrp="1"/>
          </p:cNvSpPr>
          <p:nvPr>
            <p:ph type="title"/>
          </p:nvPr>
        </p:nvSpPr>
        <p:spPr>
          <a:xfrm>
            <a:off x="0" y="152400"/>
            <a:ext cx="7086600" cy="609600"/>
          </a:xfrm>
        </p:spPr>
        <p:txBody>
          <a:bodyPr/>
          <a:lstStyle/>
          <a:p>
            <a:r>
              <a:rPr lang="en-US" sz="2800" dirty="0" smtClean="0"/>
              <a:t>NBAC &amp; NTAC Mission </a:t>
            </a:r>
            <a:r>
              <a:rPr lang="en-US" sz="2800" dirty="0"/>
              <a:t>Responsibilities</a:t>
            </a:r>
          </a:p>
        </p:txBody>
      </p:sp>
      <p:pic>
        <p:nvPicPr>
          <p:cNvPr id="6" name="Picture 5"/>
          <p:cNvPicPr>
            <a:picLocks noChangeAspect="1"/>
          </p:cNvPicPr>
          <p:nvPr/>
        </p:nvPicPr>
        <p:blipFill>
          <a:blip r:embed="rId5"/>
          <a:stretch>
            <a:fillRect/>
          </a:stretch>
        </p:blipFill>
        <p:spPr>
          <a:xfrm>
            <a:off x="7086600" y="263586"/>
            <a:ext cx="1620342" cy="996828"/>
          </a:xfrm>
          <a:prstGeom prst="rect">
            <a:avLst/>
          </a:prstGeom>
        </p:spPr>
      </p:pic>
    </p:spTree>
    <p:extLst>
      <p:ext uri="{BB962C8B-B14F-4D97-AF65-F5344CB8AC3E}">
        <p14:creationId xmlns:p14="http://schemas.microsoft.com/office/powerpoint/2010/main" val="132156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7359" y="1121182"/>
            <a:ext cx="8435983" cy="5380960"/>
          </a:xfrm>
          <a:prstGeom prst="rect">
            <a:avLst/>
          </a:prstGeom>
        </p:spPr>
        <p:txBody>
          <a:bodyPr wrap="square">
            <a:spAutoFit/>
          </a:bodyPr>
          <a:lstStyle/>
          <a:p>
            <a:pPr>
              <a:spcBef>
                <a:spcPts val="1200"/>
              </a:spcBef>
            </a:pPr>
            <a:r>
              <a:rPr lang="en-US" sz="1600" b="1" dirty="0">
                <a:hlinkClick r:id="rId2"/>
              </a:rPr>
              <a:t>NIEM </a:t>
            </a:r>
            <a:r>
              <a:rPr lang="en-US" sz="1600" b="1" dirty="0" smtClean="0">
                <a:hlinkClick r:id="rId2"/>
              </a:rPr>
              <a:t>Domain </a:t>
            </a:r>
            <a:r>
              <a:rPr lang="en-US" sz="1600" b="1" dirty="0">
                <a:hlinkClick r:id="rId2"/>
              </a:rPr>
              <a:t>Stewards </a:t>
            </a:r>
            <a:endParaRPr lang="en-US" sz="1600" b="1" dirty="0"/>
          </a:p>
          <a:p>
            <a:pPr>
              <a:spcBef>
                <a:spcPts val="600"/>
              </a:spcBef>
            </a:pPr>
            <a:r>
              <a:rPr lang="en-US" sz="1600" dirty="0" smtClean="0"/>
              <a:t>As </a:t>
            </a:r>
            <a:r>
              <a:rPr lang="en-US" sz="1600" dirty="0"/>
              <a:t>specified in its </a:t>
            </a:r>
            <a:r>
              <a:rPr lang="en-US" sz="1600" dirty="0">
                <a:hlinkClick r:id="rId3"/>
              </a:rPr>
              <a:t>Charter</a:t>
            </a:r>
            <a:r>
              <a:rPr lang="en-US" sz="1600" dirty="0"/>
              <a:t>, the mission of the </a:t>
            </a:r>
            <a:r>
              <a:rPr lang="en-US" sz="1600" dirty="0" smtClean="0"/>
              <a:t>NBAC is </a:t>
            </a:r>
            <a:r>
              <a:rPr lang="en-US" sz="1600" dirty="0"/>
              <a:t>to set the business architecture​ and requirements of NIEM, manage NIEM Core, and facilitate the processes for the regulation and support of NIEM domains. The NBAC focuses on the following </a:t>
            </a:r>
            <a:r>
              <a:rPr lang="en-US" sz="1600" dirty="0" smtClean="0"/>
              <a:t>areas:</a:t>
            </a:r>
          </a:p>
          <a:p>
            <a:pPr marL="285750" indent="-285750">
              <a:spcBef>
                <a:spcPts val="200"/>
              </a:spcBef>
              <a:buFont typeface="Arial" panose="020B0604020202020204" pitchFamily="34" charset="0"/>
              <a:buChar char="•"/>
            </a:pPr>
            <a:r>
              <a:rPr lang="en-US" sz="1400" dirty="0"/>
              <a:t>Business Architecture: The NBAC oversees and validates the construction, maintenance, and use of the business architecture framework for NIEM.</a:t>
            </a:r>
          </a:p>
          <a:p>
            <a:pPr marL="285750" indent="-285750">
              <a:spcBef>
                <a:spcPts val="200"/>
              </a:spcBef>
              <a:buFont typeface="Arial" panose="020B0604020202020204" pitchFamily="34" charset="0"/>
              <a:buChar char="•"/>
            </a:pPr>
            <a:r>
              <a:rPr lang="en-US" sz="1400" dirty="0"/>
              <a:t>NIEM Core: The NBAC provides management and oversight of the NIEM Core—the central part of the NIEM data model that’s commonly understood across all domains.</a:t>
            </a:r>
          </a:p>
          <a:p>
            <a:pPr marL="285750" indent="-285750">
              <a:spcBef>
                <a:spcPts val="200"/>
              </a:spcBef>
              <a:buFont typeface="Arial" panose="020B0604020202020204" pitchFamily="34" charset="0"/>
              <a:buChar char="•"/>
            </a:pPr>
            <a:r>
              <a:rPr lang="en-US" sz="1400" dirty="0"/>
              <a:t>Community: The NBAC serves as the forum for the admission of new domains and interactions between domains, and coordinates action to maintain the NIEM community.</a:t>
            </a:r>
          </a:p>
          <a:p>
            <a:pPr>
              <a:spcBef>
                <a:spcPts val="1200"/>
              </a:spcBef>
            </a:pPr>
            <a:r>
              <a:rPr lang="en-US" sz="1600" b="1" dirty="0">
                <a:hlinkClick r:id="rId4"/>
              </a:rPr>
              <a:t>NIEM Lead </a:t>
            </a:r>
            <a:r>
              <a:rPr lang="en-US" sz="1600" b="1" dirty="0" smtClean="0">
                <a:hlinkClick r:id="rId4"/>
              </a:rPr>
              <a:t>Developer</a:t>
            </a:r>
            <a:endParaRPr lang="en-US" sz="1600" b="1" dirty="0"/>
          </a:p>
          <a:p>
            <a:pPr>
              <a:spcBef>
                <a:spcPts val="600"/>
              </a:spcBef>
            </a:pPr>
            <a:r>
              <a:rPr lang="en-US" sz="1600" dirty="0"/>
              <a:t>The mission of the lead developer is to manage and maintain the NIEM data model and technical architecture.  This involves but is not limited to:  generate releases, draft and maintain NIEM technical specifications, maintain NIEM reference tools, and provide NIEM support.  The lead developer serves at the discretion of the NIEM executive director.</a:t>
            </a:r>
          </a:p>
          <a:p>
            <a:pPr marL="285750" indent="-285750">
              <a:spcBef>
                <a:spcPts val="200"/>
              </a:spcBef>
              <a:buFont typeface="Arial" panose="020B0604020202020204" pitchFamily="34" charset="0"/>
              <a:buChar char="•"/>
            </a:pPr>
            <a:r>
              <a:rPr lang="en-US" sz="1400" dirty="0" smtClean="0"/>
              <a:t>Data Model Management: in </a:t>
            </a:r>
            <a:r>
              <a:rPr lang="en-US" sz="1400" dirty="0"/>
              <a:t>conjunction with the NBAC, </a:t>
            </a:r>
            <a:r>
              <a:rPr lang="en-US" sz="1400" dirty="0" smtClean="0"/>
              <a:t>facilitates </a:t>
            </a:r>
            <a:r>
              <a:rPr lang="en-US" sz="1400" dirty="0"/>
              <a:t>the release process, issue resolution, and harmonization; </a:t>
            </a:r>
            <a:r>
              <a:rPr lang="en-US" sz="1400" dirty="0" smtClean="0"/>
              <a:t>and </a:t>
            </a:r>
            <a:r>
              <a:rPr lang="en-US" sz="1400" dirty="0"/>
              <a:t>publishes the NIEM </a:t>
            </a:r>
            <a:r>
              <a:rPr lang="en-US" sz="1400" dirty="0" smtClean="0"/>
              <a:t>release schedule.</a:t>
            </a:r>
          </a:p>
          <a:p>
            <a:pPr marL="285750" indent="-285750">
              <a:spcBef>
                <a:spcPts val="200"/>
              </a:spcBef>
              <a:buFont typeface="Arial" panose="020B0604020202020204" pitchFamily="34" charset="0"/>
              <a:buChar char="•"/>
            </a:pPr>
            <a:r>
              <a:rPr lang="en-US" sz="1400" dirty="0" smtClean="0"/>
              <a:t>Technical </a:t>
            </a:r>
            <a:r>
              <a:rPr lang="en-US" sz="1400" dirty="0"/>
              <a:t>Specifications:  </a:t>
            </a:r>
            <a:r>
              <a:rPr lang="en-US" sz="1400" dirty="0" smtClean="0"/>
              <a:t>in </a:t>
            </a:r>
            <a:r>
              <a:rPr lang="en-US" sz="1400" dirty="0"/>
              <a:t>conjunction with the NTAC, drafts and maintains NIEM technical specifications and guidance supporting the NIEM technical </a:t>
            </a:r>
            <a:r>
              <a:rPr lang="en-US" sz="1400" dirty="0" smtClean="0"/>
              <a:t>architecture.</a:t>
            </a:r>
          </a:p>
          <a:p>
            <a:pPr marL="285750" indent="-285750">
              <a:spcBef>
                <a:spcPts val="200"/>
              </a:spcBef>
              <a:buFont typeface="Arial" panose="020B0604020202020204" pitchFamily="34" charset="0"/>
              <a:buChar char="•"/>
            </a:pPr>
            <a:r>
              <a:rPr lang="en-US" sz="1400" dirty="0" smtClean="0"/>
              <a:t>Reference </a:t>
            </a:r>
            <a:r>
              <a:rPr lang="en-US" sz="1400" dirty="0"/>
              <a:t>Tools:  </a:t>
            </a:r>
            <a:r>
              <a:rPr lang="en-US" sz="1400" dirty="0" smtClean="0"/>
              <a:t>SSGT </a:t>
            </a:r>
            <a:r>
              <a:rPr lang="en-US" sz="1400" dirty="0"/>
              <a:t>(NIEM XML subsets) and ConTesA </a:t>
            </a:r>
            <a:r>
              <a:rPr lang="en-US" sz="1400" dirty="0" smtClean="0"/>
              <a:t>(XML conformance).</a:t>
            </a:r>
          </a:p>
          <a:p>
            <a:pPr marL="285750" indent="-285750">
              <a:spcBef>
                <a:spcPts val="200"/>
              </a:spcBef>
              <a:buFont typeface="Arial" panose="020B0604020202020204" pitchFamily="34" charset="0"/>
              <a:buChar char="•"/>
            </a:pPr>
            <a:r>
              <a:rPr lang="en-US" sz="1400" dirty="0" smtClean="0"/>
              <a:t>NIEM </a:t>
            </a:r>
            <a:r>
              <a:rPr lang="en-US" sz="1400" dirty="0"/>
              <a:t>Support: </a:t>
            </a:r>
            <a:r>
              <a:rPr lang="en-US" sz="1400" dirty="0" smtClean="0"/>
              <a:t>technical </a:t>
            </a:r>
            <a:r>
              <a:rPr lang="en-US" sz="1400" dirty="0"/>
              <a:t>support, training, and general NIEM </a:t>
            </a:r>
            <a:r>
              <a:rPr lang="en-US" sz="1400" dirty="0" smtClean="0"/>
              <a:t>support.</a:t>
            </a:r>
            <a:endParaRPr lang="en-US" sz="1400" dirty="0"/>
          </a:p>
        </p:txBody>
      </p:sp>
      <p:sp>
        <p:nvSpPr>
          <p:cNvPr id="5" name="Title 4"/>
          <p:cNvSpPr>
            <a:spLocks noGrp="1"/>
          </p:cNvSpPr>
          <p:nvPr>
            <p:ph type="title"/>
          </p:nvPr>
        </p:nvSpPr>
        <p:spPr>
          <a:xfrm>
            <a:off x="0" y="152400"/>
            <a:ext cx="7086600" cy="801874"/>
          </a:xfrm>
        </p:spPr>
        <p:txBody>
          <a:bodyPr/>
          <a:lstStyle/>
          <a:p>
            <a:r>
              <a:rPr lang="en-US" sz="2800" dirty="0"/>
              <a:t>Domain </a:t>
            </a:r>
            <a:r>
              <a:rPr lang="en-US" sz="2800" dirty="0" smtClean="0"/>
              <a:t>Stewards &amp; Lead Developer Mission </a:t>
            </a:r>
            <a:r>
              <a:rPr lang="en-US" sz="2800" dirty="0"/>
              <a:t>Responsibilities</a:t>
            </a:r>
          </a:p>
        </p:txBody>
      </p:sp>
      <p:pic>
        <p:nvPicPr>
          <p:cNvPr id="6" name="Picture 5"/>
          <p:cNvPicPr>
            <a:picLocks noChangeAspect="1"/>
          </p:cNvPicPr>
          <p:nvPr/>
        </p:nvPicPr>
        <p:blipFill>
          <a:blip r:embed="rId5"/>
          <a:stretch>
            <a:fillRect/>
          </a:stretch>
        </p:blipFill>
        <p:spPr>
          <a:xfrm>
            <a:off x="7086600" y="263586"/>
            <a:ext cx="1620342" cy="996828"/>
          </a:xfrm>
          <a:prstGeom prst="rect">
            <a:avLst/>
          </a:prstGeom>
        </p:spPr>
      </p:pic>
    </p:spTree>
    <p:extLst>
      <p:ext uri="{BB962C8B-B14F-4D97-AF65-F5344CB8AC3E}">
        <p14:creationId xmlns:p14="http://schemas.microsoft.com/office/powerpoint/2010/main" val="35148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0" y="381000"/>
            <a:ext cx="6705600" cy="609600"/>
          </a:xfrm>
        </p:spPr>
        <p:txBody>
          <a:bodyPr/>
          <a:lstStyle/>
          <a:p>
            <a:r>
              <a:rPr lang="en-US" sz="2800" dirty="0" smtClean="0"/>
              <a:t>Set Strategic Priorities and Goals</a:t>
            </a:r>
            <a:endParaRPr lang="en-US" sz="2800" dirty="0"/>
          </a:p>
        </p:txBody>
      </p:sp>
      <p:sp>
        <p:nvSpPr>
          <p:cNvPr id="19" name="Rectangle 18"/>
          <p:cNvSpPr/>
          <p:nvPr/>
        </p:nvSpPr>
        <p:spPr>
          <a:xfrm>
            <a:off x="354008" y="914400"/>
            <a:ext cx="8435983" cy="1708160"/>
          </a:xfrm>
          <a:prstGeom prst="rect">
            <a:avLst/>
          </a:prstGeom>
        </p:spPr>
        <p:txBody>
          <a:bodyPr wrap="square">
            <a:spAutoFit/>
          </a:bodyPr>
          <a:lstStyle/>
          <a:p>
            <a:pPr marL="285750" indent="-285750">
              <a:buFont typeface="Arial" panose="020B0604020202020204" pitchFamily="34" charset="0"/>
              <a:buChar char="•"/>
            </a:pPr>
            <a:r>
              <a:rPr lang="en-US" sz="1600" b="1" dirty="0" smtClean="0"/>
              <a:t>Are these </a:t>
            </a:r>
            <a:r>
              <a:rPr lang="en-US" sz="1600" b="1" dirty="0"/>
              <a:t>Strategic </a:t>
            </a:r>
            <a:r>
              <a:rPr lang="en-US" sz="1600" b="1" dirty="0" smtClean="0"/>
              <a:t>Priorities correct and complete?</a:t>
            </a:r>
            <a:endParaRPr lang="en-US" sz="1600" b="1" dirty="0"/>
          </a:p>
          <a:p>
            <a:pPr marL="627063" lvl="1" indent="-285750">
              <a:spcBef>
                <a:spcPts val="600"/>
              </a:spcBef>
              <a:buFont typeface="Wingdings" panose="05000000000000000000" pitchFamily="2" charset="2"/>
              <a:buChar char="q"/>
            </a:pPr>
            <a:r>
              <a:rPr lang="en-US" sz="1600" dirty="0"/>
              <a:t>Advance Enterprise Adoption of NIEM</a:t>
            </a:r>
          </a:p>
          <a:p>
            <a:pPr marL="627063" lvl="1" indent="-285750">
              <a:spcBef>
                <a:spcPts val="600"/>
              </a:spcBef>
              <a:buFont typeface="Wingdings" panose="05000000000000000000" pitchFamily="2" charset="2"/>
              <a:buChar char="q"/>
            </a:pPr>
            <a:r>
              <a:rPr lang="en-US" sz="1600" dirty="0"/>
              <a:t>Stimulate Domain Productivity</a:t>
            </a:r>
          </a:p>
          <a:p>
            <a:pPr marL="627063" lvl="1" indent="-285750">
              <a:spcBef>
                <a:spcPts val="600"/>
              </a:spcBef>
              <a:buFont typeface="Wingdings" panose="05000000000000000000" pitchFamily="2" charset="2"/>
              <a:buChar char="q"/>
            </a:pPr>
            <a:r>
              <a:rPr lang="en-US" sz="1600" dirty="0"/>
              <a:t>Improve NIEM </a:t>
            </a:r>
            <a:r>
              <a:rPr lang="en-US" sz="1600" dirty="0" smtClean="0"/>
              <a:t>Implementation</a:t>
            </a:r>
          </a:p>
          <a:p>
            <a:pPr marL="169863" indent="-285750">
              <a:spcBef>
                <a:spcPts val="1200"/>
              </a:spcBef>
              <a:buFont typeface="Arial" panose="020B0604020202020204" pitchFamily="34" charset="0"/>
              <a:buChar char="•"/>
            </a:pPr>
            <a:r>
              <a:rPr lang="en-US" sz="1600" dirty="0" smtClean="0"/>
              <a:t>For </a:t>
            </a:r>
            <a:r>
              <a:rPr lang="en-US" sz="1600" dirty="0"/>
              <a:t>each Strategic </a:t>
            </a:r>
            <a:r>
              <a:rPr lang="en-US" sz="1600" dirty="0" smtClean="0"/>
              <a:t>Priority, we need to specify the Goals, Gaps and Obstacles</a:t>
            </a:r>
          </a:p>
        </p:txBody>
      </p:sp>
      <p:pic>
        <p:nvPicPr>
          <p:cNvPr id="4" name="Picture 3"/>
          <p:cNvPicPr>
            <a:picLocks noChangeAspect="1"/>
          </p:cNvPicPr>
          <p:nvPr/>
        </p:nvPicPr>
        <p:blipFill>
          <a:blip r:embed="rId3"/>
          <a:stretch>
            <a:fillRect/>
          </a:stretch>
        </p:blipFill>
        <p:spPr>
          <a:xfrm>
            <a:off x="6069009" y="355439"/>
            <a:ext cx="2846391" cy="1397161"/>
          </a:xfrm>
          <a:prstGeom prst="rect">
            <a:avLst/>
          </a:prstGeom>
        </p:spPr>
      </p:pic>
      <p:sp>
        <p:nvSpPr>
          <p:cNvPr id="7" name="Freeform 6"/>
          <p:cNvSpPr/>
          <p:nvPr/>
        </p:nvSpPr>
        <p:spPr>
          <a:xfrm>
            <a:off x="335622" y="3605870"/>
            <a:ext cx="2818498" cy="3017520"/>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Highlight benefits of NIEM</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Senior Leaders Champion NIEM</a:t>
            </a:r>
            <a:endParaRPr lang="en-US" sz="1400" kern="0" dirty="0">
              <a:solidFill>
                <a:srgbClr val="686868"/>
              </a:solidFill>
              <a:latin typeface="Arial"/>
            </a:endParaRPr>
          </a:p>
          <a:p>
            <a:pPr marL="174625" indent="-174625"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Onboard New Domains</a:t>
            </a: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Obtain International Adopters</a:t>
            </a:r>
          </a:p>
          <a:p>
            <a:pPr marL="174625" indent="-174625"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Domain </a:t>
            </a:r>
            <a:r>
              <a:rPr lang="en-US" sz="1400" kern="0" dirty="0" smtClean="0">
                <a:solidFill>
                  <a:srgbClr val="686868"/>
                </a:solidFill>
                <a:latin typeface="Arial"/>
              </a:rPr>
              <a:t>Stewards recruit community stakeholders</a:t>
            </a:r>
            <a:endParaRPr lang="en-US" sz="1400" kern="0" dirty="0">
              <a:solidFill>
                <a:srgbClr val="686868"/>
              </a:solidFill>
              <a:latin typeface="Arial"/>
            </a:endParaRP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Reinvigorate idle </a:t>
            </a:r>
            <a:r>
              <a:rPr lang="en-US" sz="1400" kern="0" dirty="0" smtClean="0">
                <a:solidFill>
                  <a:srgbClr val="686868"/>
                </a:solidFill>
                <a:latin typeface="Arial"/>
              </a:rPr>
              <a:t>Domains</a:t>
            </a:r>
            <a:endParaRPr lang="en-US" sz="1400" kern="0" dirty="0" smtClean="0">
              <a:solidFill>
                <a:srgbClr val="686868"/>
              </a:solidFill>
              <a:latin typeface="Arial"/>
            </a:endParaRPr>
          </a:p>
        </p:txBody>
      </p:sp>
      <p:sp>
        <p:nvSpPr>
          <p:cNvPr id="8" name="Freeform 7"/>
          <p:cNvSpPr/>
          <p:nvPr/>
        </p:nvSpPr>
        <p:spPr>
          <a:xfrm>
            <a:off x="382327" y="3047999"/>
            <a:ext cx="2729788" cy="458551"/>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spcBef>
                <a:spcPts val="0"/>
              </a:spcBef>
              <a:spcAft>
                <a:spcPts val="0"/>
              </a:spcAft>
              <a:buClrTx/>
              <a:buSzTx/>
              <a:buFontTx/>
              <a:buNone/>
              <a:tabLst/>
              <a:defRPr/>
            </a:pPr>
            <a:r>
              <a:rPr lang="en-US" sz="1200" b="1" kern="0" dirty="0">
                <a:solidFill>
                  <a:srgbClr val="FFFFFF"/>
                </a:solidFill>
                <a:latin typeface="Arial"/>
              </a:rPr>
              <a:t>Advance Enterprise Adoption of </a:t>
            </a:r>
            <a:r>
              <a:rPr lang="en-US" sz="1200" b="1" kern="0" dirty="0" smtClean="0">
                <a:solidFill>
                  <a:srgbClr val="FFFFFF"/>
                </a:solidFill>
                <a:latin typeface="Arial"/>
              </a:rPr>
              <a:t>NIEM: Goals</a:t>
            </a:r>
            <a:endParaRPr lang="en-US" sz="1200" b="1" kern="0" dirty="0">
              <a:solidFill>
                <a:srgbClr val="FFFFFF"/>
              </a:solidFill>
              <a:latin typeface="Arial"/>
            </a:endParaRPr>
          </a:p>
        </p:txBody>
      </p:sp>
      <p:sp>
        <p:nvSpPr>
          <p:cNvPr id="9" name="Freeform 8"/>
          <p:cNvSpPr/>
          <p:nvPr/>
        </p:nvSpPr>
        <p:spPr>
          <a:xfrm>
            <a:off x="3200400" y="3605870"/>
            <a:ext cx="2743200" cy="3017520"/>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Automated tools for end-to-end IEPD </a:t>
            </a:r>
            <a:r>
              <a:rPr lang="en-US" sz="1400" kern="0" dirty="0" smtClean="0">
                <a:solidFill>
                  <a:srgbClr val="686868"/>
                </a:solidFill>
                <a:latin typeface="Arial"/>
              </a:rPr>
              <a:t>development</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Provide solutions to capability needs</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Extend Domain best practices</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Synergize NBAC and NTAC</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Provide training resources</a:t>
            </a: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Provide tool resources</a:t>
            </a: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Streamline IEPD reuse</a:t>
            </a: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Incorporate new </a:t>
            </a:r>
            <a:r>
              <a:rPr lang="en-US" sz="1400" kern="0" dirty="0" smtClean="0">
                <a:solidFill>
                  <a:srgbClr val="686868"/>
                </a:solidFill>
                <a:latin typeface="Arial"/>
              </a:rPr>
              <a:t>technology</a:t>
            </a:r>
            <a:endParaRPr lang="en-US" sz="1400" kern="0" dirty="0">
              <a:solidFill>
                <a:srgbClr val="686868"/>
              </a:solidFill>
              <a:latin typeface="Arial"/>
            </a:endParaRPr>
          </a:p>
        </p:txBody>
      </p:sp>
      <p:sp>
        <p:nvSpPr>
          <p:cNvPr id="10" name="Freeform 9"/>
          <p:cNvSpPr/>
          <p:nvPr/>
        </p:nvSpPr>
        <p:spPr>
          <a:xfrm>
            <a:off x="3207106" y="3048000"/>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algn="ctr" defTabSz="622300" fontAlgn="auto">
              <a:lnSpc>
                <a:spcPct val="90000"/>
              </a:lnSpc>
              <a:spcBef>
                <a:spcPts val="0"/>
              </a:spcBef>
              <a:spcAft>
                <a:spcPct val="35000"/>
              </a:spcAft>
              <a:defRPr/>
            </a:pPr>
            <a:r>
              <a:rPr lang="en-US" sz="1200" b="1" kern="0" dirty="0">
                <a:solidFill>
                  <a:srgbClr val="FFFFFF"/>
                </a:solidFill>
                <a:latin typeface="Arial"/>
              </a:rPr>
              <a:t>Stimulate Domain </a:t>
            </a:r>
            <a:r>
              <a:rPr lang="en-US" sz="1200" b="1" kern="0" dirty="0" smtClean="0">
                <a:solidFill>
                  <a:srgbClr val="FFFFFF"/>
                </a:solidFill>
                <a:latin typeface="Arial"/>
              </a:rPr>
              <a:t>Productivity: Goals</a:t>
            </a:r>
            <a:endParaRPr lang="en-US" sz="1200" b="1" kern="0" dirty="0">
              <a:solidFill>
                <a:srgbClr val="FFFFFF"/>
              </a:solidFill>
              <a:latin typeface="Arial"/>
            </a:endParaRPr>
          </a:p>
        </p:txBody>
      </p:sp>
      <p:sp>
        <p:nvSpPr>
          <p:cNvPr id="11" name="Freeform 10"/>
          <p:cNvSpPr/>
          <p:nvPr/>
        </p:nvSpPr>
        <p:spPr>
          <a:xfrm>
            <a:off x="6012456" y="3605870"/>
            <a:ext cx="2743200" cy="3017520"/>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Focus </a:t>
            </a:r>
            <a:r>
              <a:rPr lang="en-US" sz="1400" kern="0" dirty="0" smtClean="0">
                <a:solidFill>
                  <a:srgbClr val="686868"/>
                </a:solidFill>
                <a:latin typeface="Arial"/>
              </a:rPr>
              <a:t>on </a:t>
            </a:r>
            <a:r>
              <a:rPr lang="en-US" sz="1400" kern="0" dirty="0">
                <a:solidFill>
                  <a:srgbClr val="686868"/>
                </a:solidFill>
                <a:latin typeface="Arial"/>
              </a:rPr>
              <a:t>solving real world information sharing problems</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Automated tools to generate API software from developed IEPDs</a:t>
            </a:r>
            <a:endParaRPr lang="en-US" sz="1400" kern="0" dirty="0">
              <a:solidFill>
                <a:srgbClr val="686868"/>
              </a:solidFill>
              <a:latin typeface="Arial"/>
            </a:endParaRP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Establish NIEM development </a:t>
            </a:r>
            <a:r>
              <a:rPr lang="en-US" sz="1400" kern="0" dirty="0">
                <a:solidFill>
                  <a:srgbClr val="686868"/>
                </a:solidFill>
                <a:latin typeface="Arial"/>
              </a:rPr>
              <a:t>environment</a:t>
            </a:r>
          </a:p>
          <a:p>
            <a:pPr marL="171450" indent="-171450"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Provide </a:t>
            </a:r>
            <a:r>
              <a:rPr lang="en-US" sz="1400" kern="0" dirty="0" smtClean="0">
                <a:solidFill>
                  <a:srgbClr val="686868"/>
                </a:solidFill>
                <a:latin typeface="Arial"/>
              </a:rPr>
              <a:t>on-site technical </a:t>
            </a:r>
            <a:r>
              <a:rPr lang="en-US" sz="1400" kern="0" dirty="0" smtClean="0">
                <a:solidFill>
                  <a:srgbClr val="686868"/>
                </a:solidFill>
                <a:latin typeface="Arial"/>
              </a:rPr>
              <a:t>support</a:t>
            </a:r>
            <a:endParaRPr lang="en-US" sz="1400" kern="0" dirty="0">
              <a:solidFill>
                <a:srgbClr val="686868"/>
              </a:solidFill>
              <a:latin typeface="Arial"/>
            </a:endParaRPr>
          </a:p>
        </p:txBody>
      </p:sp>
      <p:sp>
        <p:nvSpPr>
          <p:cNvPr id="12" name="Freeform 11"/>
          <p:cNvSpPr/>
          <p:nvPr/>
        </p:nvSpPr>
        <p:spPr>
          <a:xfrm>
            <a:off x="6019162" y="3048000"/>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Improve NIEM </a:t>
            </a:r>
            <a:r>
              <a:rPr lang="en-US" sz="1200" b="1" kern="0" dirty="0" smtClean="0">
                <a:solidFill>
                  <a:srgbClr val="FFFFFF"/>
                </a:solidFill>
                <a:latin typeface="Arial"/>
              </a:rPr>
              <a:t>Implementation: Goals </a:t>
            </a:r>
            <a:endParaRPr lang="en-US" sz="1200" b="1" kern="0" dirty="0">
              <a:solidFill>
                <a:srgbClr val="FFFFFF"/>
              </a:solidFill>
              <a:latin typeface="Arial"/>
            </a:endParaRPr>
          </a:p>
        </p:txBody>
      </p:sp>
      <p:sp>
        <p:nvSpPr>
          <p:cNvPr id="13" name="Straight Connector 12"/>
          <p:cNvSpPr/>
          <p:nvPr/>
        </p:nvSpPr>
        <p:spPr>
          <a:xfrm>
            <a:off x="340579" y="3520440"/>
            <a:ext cx="0" cy="301752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4" name="Straight Connector 13"/>
          <p:cNvSpPr/>
          <p:nvPr/>
        </p:nvSpPr>
        <p:spPr>
          <a:xfrm>
            <a:off x="3160143" y="3506551"/>
            <a:ext cx="0" cy="301752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5" name="Straight Connector 14"/>
          <p:cNvSpPr/>
          <p:nvPr/>
        </p:nvSpPr>
        <p:spPr>
          <a:xfrm>
            <a:off x="5976309" y="3506552"/>
            <a:ext cx="0" cy="301752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Tree>
    <p:extLst>
      <p:ext uri="{BB962C8B-B14F-4D97-AF65-F5344CB8AC3E}">
        <p14:creationId xmlns:p14="http://schemas.microsoft.com/office/powerpoint/2010/main" val="439675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1409700" y="228600"/>
            <a:ext cx="6324600" cy="838200"/>
          </a:xfrm>
        </p:spPr>
        <p:txBody>
          <a:bodyPr/>
          <a:lstStyle/>
          <a:p>
            <a:r>
              <a:rPr lang="en-US" sz="2800" dirty="0"/>
              <a:t>Advance Enterprise Adoption of NIEM</a:t>
            </a:r>
            <a:br>
              <a:rPr lang="en-US" sz="2800" dirty="0"/>
            </a:br>
            <a:r>
              <a:rPr lang="en-US" sz="2800" b="0" dirty="0" smtClean="0">
                <a:solidFill>
                  <a:schemeClr val="tx1"/>
                </a:solidFill>
              </a:rPr>
              <a:t>Collaborative Brainstorming Goals</a:t>
            </a:r>
            <a:endParaRPr lang="en-US" sz="2800" b="0" dirty="0">
              <a:solidFill>
                <a:schemeClr val="tx1"/>
              </a:solidFill>
            </a:endParaRPr>
          </a:p>
        </p:txBody>
      </p:sp>
      <p:sp>
        <p:nvSpPr>
          <p:cNvPr id="19" name="Rectangle 18"/>
          <p:cNvSpPr/>
          <p:nvPr/>
        </p:nvSpPr>
        <p:spPr>
          <a:xfrm>
            <a:off x="354009" y="1066800"/>
            <a:ext cx="8435983" cy="4724399"/>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Highlight benefits of </a:t>
            </a:r>
            <a:r>
              <a:rPr lang="en-US" sz="1600" b="1" dirty="0" smtClean="0"/>
              <a:t>NIEM</a:t>
            </a:r>
          </a:p>
          <a:p>
            <a:pPr marL="461963" lvl="1" indent="-236538">
              <a:spcBef>
                <a:spcPts val="200"/>
              </a:spcBef>
              <a:buFont typeface="Wingdings" panose="05000000000000000000" pitchFamily="2" charset="2"/>
              <a:buChar char="q"/>
            </a:pPr>
            <a:r>
              <a:rPr lang="en-US" sz="1600" dirty="0"/>
              <a:t>Compelling </a:t>
            </a:r>
            <a:r>
              <a:rPr lang="en-US" sz="1600" dirty="0" smtClean="0"/>
              <a:t>message</a:t>
            </a:r>
            <a:endParaRPr lang="en-US" sz="1600" dirty="0"/>
          </a:p>
          <a:p>
            <a:pPr marL="225425" indent="-225425">
              <a:spcBef>
                <a:spcPts val="600"/>
              </a:spcBef>
              <a:buFont typeface="Arial" panose="020B0604020202020204" pitchFamily="34" charset="0"/>
              <a:buChar char="•"/>
            </a:pPr>
            <a:r>
              <a:rPr lang="en-US" sz="1600" b="1" dirty="0"/>
              <a:t>Senior Leaders Champion </a:t>
            </a:r>
            <a:r>
              <a:rPr lang="en-US" sz="1600" b="1" dirty="0" smtClean="0"/>
              <a:t>NIEM</a:t>
            </a:r>
            <a:endParaRPr lang="en-US" sz="1600" b="1" dirty="0"/>
          </a:p>
          <a:p>
            <a:pPr marL="461963" lvl="1" indent="-236538">
              <a:spcBef>
                <a:spcPts val="200"/>
              </a:spcBef>
              <a:buFont typeface="Wingdings" panose="05000000000000000000" pitchFamily="2" charset="2"/>
              <a:buChar char="q"/>
            </a:pPr>
            <a:r>
              <a:rPr lang="en-US" sz="1600" dirty="0"/>
              <a:t>Identify Decision Makers</a:t>
            </a:r>
          </a:p>
          <a:p>
            <a:pPr marL="461963" lvl="1" indent="-236538">
              <a:spcBef>
                <a:spcPts val="200"/>
              </a:spcBef>
              <a:buFont typeface="Wingdings" panose="05000000000000000000" pitchFamily="2" charset="2"/>
              <a:buChar char="q"/>
            </a:pPr>
            <a:r>
              <a:rPr lang="en-US" sz="1600" dirty="0" smtClean="0"/>
              <a:t>Strategic Communications</a:t>
            </a:r>
            <a:endParaRPr lang="en-US" sz="1600" dirty="0"/>
          </a:p>
          <a:p>
            <a:pPr marL="225425" indent="-225425">
              <a:spcBef>
                <a:spcPts val="600"/>
              </a:spcBef>
              <a:buFont typeface="Arial" panose="020B0604020202020204" pitchFamily="34" charset="0"/>
              <a:buChar char="•"/>
            </a:pPr>
            <a:r>
              <a:rPr lang="en-US" sz="1600" b="1" dirty="0" smtClean="0"/>
              <a:t>Onboard </a:t>
            </a:r>
            <a:r>
              <a:rPr lang="en-US" sz="1600" b="1" dirty="0"/>
              <a:t>New </a:t>
            </a:r>
            <a:r>
              <a:rPr lang="en-US" sz="1600" b="1" dirty="0" smtClean="0"/>
              <a:t>Domains</a:t>
            </a:r>
            <a:endParaRPr lang="en-US" sz="1600" b="1" dirty="0"/>
          </a:p>
          <a:p>
            <a:pPr marL="461963" lvl="1" indent="-236538">
              <a:spcBef>
                <a:spcPts val="200"/>
              </a:spcBef>
              <a:buFont typeface="Wingdings" panose="05000000000000000000" pitchFamily="2" charset="2"/>
              <a:buChar char="q"/>
            </a:pPr>
            <a:r>
              <a:rPr lang="en-US" sz="1600" dirty="0"/>
              <a:t>Statistics</a:t>
            </a:r>
          </a:p>
          <a:p>
            <a:pPr marL="461963" lvl="1" indent="-236538">
              <a:spcBef>
                <a:spcPts val="200"/>
              </a:spcBef>
              <a:buFont typeface="Wingdings" panose="05000000000000000000" pitchFamily="2" charset="2"/>
              <a:buChar char="q"/>
            </a:pPr>
            <a:r>
              <a:rPr lang="en-US" sz="1600" dirty="0" smtClean="0"/>
              <a:t>Housing</a:t>
            </a:r>
          </a:p>
          <a:p>
            <a:pPr marL="461963" lvl="1" indent="-236538">
              <a:spcBef>
                <a:spcPts val="200"/>
              </a:spcBef>
              <a:buFont typeface="Wingdings" panose="05000000000000000000" pitchFamily="2" charset="2"/>
              <a:buChar char="q"/>
            </a:pPr>
            <a:r>
              <a:rPr lang="en-US" sz="1600" dirty="0" smtClean="0"/>
              <a:t>Public </a:t>
            </a:r>
            <a:r>
              <a:rPr lang="en-US" sz="1600" dirty="0"/>
              <a:t>Safety Canada</a:t>
            </a:r>
          </a:p>
          <a:p>
            <a:pPr marL="461963" lvl="1" indent="-236538">
              <a:spcBef>
                <a:spcPts val="200"/>
              </a:spcBef>
              <a:buFont typeface="Wingdings" panose="05000000000000000000" pitchFamily="2" charset="2"/>
              <a:buChar char="q"/>
            </a:pPr>
            <a:r>
              <a:rPr lang="en-US" sz="1600" dirty="0" smtClean="0"/>
              <a:t>Cyber</a:t>
            </a:r>
            <a:endParaRPr lang="en-US" sz="1600" dirty="0"/>
          </a:p>
          <a:p>
            <a:pPr marL="225425" indent="-225425">
              <a:spcBef>
                <a:spcPts val="600"/>
              </a:spcBef>
              <a:buFont typeface="Arial" panose="020B0604020202020204" pitchFamily="34" charset="0"/>
              <a:buChar char="•"/>
            </a:pPr>
            <a:r>
              <a:rPr lang="en-US" sz="1600" b="1" dirty="0" smtClean="0"/>
              <a:t>Obtain </a:t>
            </a:r>
            <a:r>
              <a:rPr lang="en-US" sz="1600" b="1" dirty="0"/>
              <a:t>International </a:t>
            </a:r>
            <a:r>
              <a:rPr lang="en-US" sz="1600" b="1" dirty="0" smtClean="0"/>
              <a:t>Adopters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Domain </a:t>
            </a:r>
            <a:r>
              <a:rPr lang="en-US" sz="1600" b="1" dirty="0"/>
              <a:t>Stewards recruit community </a:t>
            </a:r>
            <a:r>
              <a:rPr lang="en-US" sz="1600" b="1" dirty="0" smtClean="0"/>
              <a:t>stakeholders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Reinvigorate </a:t>
            </a:r>
            <a:r>
              <a:rPr lang="en-US" sz="1600" b="1" dirty="0"/>
              <a:t>idle </a:t>
            </a:r>
            <a:r>
              <a:rPr lang="en-US" sz="1600" b="1" dirty="0" smtClean="0"/>
              <a:t>Domains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Other?</a:t>
            </a:r>
            <a:endParaRPr lang="en-US" sz="1600" b="1" dirty="0"/>
          </a:p>
        </p:txBody>
      </p:sp>
    </p:spTree>
    <p:extLst>
      <p:ext uri="{BB962C8B-B14F-4D97-AF65-F5344CB8AC3E}">
        <p14:creationId xmlns:p14="http://schemas.microsoft.com/office/powerpoint/2010/main" val="2857415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1409700" y="228600"/>
            <a:ext cx="6324600" cy="838200"/>
          </a:xfrm>
        </p:spPr>
        <p:txBody>
          <a:bodyPr/>
          <a:lstStyle/>
          <a:p>
            <a:r>
              <a:rPr lang="en-US" sz="2800" dirty="0"/>
              <a:t>Stimulate Domain </a:t>
            </a:r>
            <a:r>
              <a:rPr lang="en-US" sz="2800" dirty="0" smtClean="0"/>
              <a:t>Productivity</a:t>
            </a:r>
            <a:r>
              <a:rPr lang="en-US" sz="2800" dirty="0"/>
              <a:t/>
            </a:r>
            <a:br>
              <a:rPr lang="en-US" sz="2800" dirty="0"/>
            </a:br>
            <a:r>
              <a:rPr lang="en-US" sz="2800" b="0" dirty="0" smtClean="0">
                <a:solidFill>
                  <a:schemeClr val="tx1"/>
                </a:solidFill>
              </a:rPr>
              <a:t>Collaborative Brainstorming Goals</a:t>
            </a:r>
            <a:endParaRPr lang="en-US" sz="2800" b="0" dirty="0">
              <a:solidFill>
                <a:schemeClr val="tx1"/>
              </a:solidFill>
            </a:endParaRPr>
          </a:p>
        </p:txBody>
      </p:sp>
      <p:sp>
        <p:nvSpPr>
          <p:cNvPr id="19" name="Rectangle 18"/>
          <p:cNvSpPr/>
          <p:nvPr/>
        </p:nvSpPr>
        <p:spPr>
          <a:xfrm>
            <a:off x="354009" y="1066800"/>
            <a:ext cx="8435983" cy="5638800"/>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Automated tools for end-to-end IEPD </a:t>
            </a:r>
            <a:r>
              <a:rPr lang="en-US" sz="1600" b="1" dirty="0" smtClean="0"/>
              <a:t>development</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solutions to capability </a:t>
            </a:r>
            <a:r>
              <a:rPr lang="en-US" sz="1600" b="1" dirty="0" smtClean="0"/>
              <a:t>needs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Extend </a:t>
            </a:r>
            <a:r>
              <a:rPr lang="en-US" sz="1600" b="1" dirty="0"/>
              <a:t>Domain best </a:t>
            </a:r>
            <a:r>
              <a:rPr lang="en-US" sz="1600" b="1" dirty="0" smtClean="0"/>
              <a:t>practices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Synergize </a:t>
            </a:r>
            <a:r>
              <a:rPr lang="en-US" sz="1600" b="1" dirty="0"/>
              <a:t>NBAC and </a:t>
            </a:r>
            <a:r>
              <a:rPr lang="en-US" sz="1600" b="1" dirty="0" smtClean="0"/>
              <a:t>NTAC</a:t>
            </a:r>
            <a:endParaRPr lang="en-US" sz="1600" b="1" dirty="0"/>
          </a:p>
          <a:p>
            <a:pPr marL="461963" lvl="1" indent="-236538">
              <a:spcBef>
                <a:spcPts val="200"/>
              </a:spcBef>
              <a:buFont typeface="Wingdings" panose="05000000000000000000" pitchFamily="2" charset="2"/>
              <a:buChar char="q"/>
            </a:pPr>
            <a:r>
              <a:rPr lang="en-US" sz="1600" dirty="0"/>
              <a:t>Reference Schema Content</a:t>
            </a:r>
          </a:p>
          <a:p>
            <a:pPr marL="461963" lvl="1" indent="-236538">
              <a:spcBef>
                <a:spcPts val="200"/>
              </a:spcBef>
              <a:buFont typeface="Wingdings" panose="05000000000000000000" pitchFamily="2" charset="2"/>
              <a:buChar char="q"/>
            </a:pPr>
            <a:r>
              <a:rPr lang="en-US" sz="1600" dirty="0"/>
              <a:t>Technical </a:t>
            </a:r>
            <a:r>
              <a:rPr lang="en-US" sz="1600" dirty="0" smtClean="0"/>
              <a:t>Specifications</a:t>
            </a: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training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tool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Streamline </a:t>
            </a:r>
            <a:r>
              <a:rPr lang="en-US" sz="1600" b="1" dirty="0"/>
              <a:t>IEPD </a:t>
            </a:r>
            <a:r>
              <a:rPr lang="en-US" sz="1600" b="1" dirty="0" smtClean="0"/>
              <a:t>reuse</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Incorporate </a:t>
            </a:r>
            <a:r>
              <a:rPr lang="en-US" sz="1600" b="1" dirty="0"/>
              <a:t>new </a:t>
            </a:r>
            <a:r>
              <a:rPr lang="en-US" sz="1600" b="1" dirty="0" smtClean="0"/>
              <a:t>technology</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Other</a:t>
            </a:r>
            <a:r>
              <a:rPr lang="en-US" sz="1600" b="1" dirty="0"/>
              <a:t>?</a:t>
            </a:r>
          </a:p>
          <a:p>
            <a:pPr marL="461963" lvl="1" indent="-236538">
              <a:spcBef>
                <a:spcPts val="200"/>
              </a:spcBef>
              <a:buFont typeface="Wingdings" panose="05000000000000000000" pitchFamily="2" charset="2"/>
              <a:buChar char="q"/>
            </a:pPr>
            <a:endParaRPr lang="en-US" sz="1600" b="1" dirty="0"/>
          </a:p>
        </p:txBody>
      </p:sp>
    </p:spTree>
    <p:extLst>
      <p:ext uri="{BB962C8B-B14F-4D97-AF65-F5344CB8AC3E}">
        <p14:creationId xmlns:p14="http://schemas.microsoft.com/office/powerpoint/2010/main" val="281921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NIEM Course Theme">
  <a:themeElements>
    <a:clrScheme name="Course Blue">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112821</TotalTime>
  <Words>1878</Words>
  <Application>Microsoft Office PowerPoint</Application>
  <PresentationFormat>Letter Paper (8.5x11 in)</PresentationFormat>
  <Paragraphs>199</Paragraphs>
  <Slides>16</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Tw Cen MT</vt:lpstr>
      <vt:lpstr>Wingdings</vt:lpstr>
      <vt:lpstr>NIEM Course Theme</vt:lpstr>
      <vt:lpstr>1_NIEM Course Theme</vt:lpstr>
      <vt:lpstr>PowerPoint Presentation</vt:lpstr>
      <vt:lpstr>Proposed NIEM Annual Strategic Planning Overview</vt:lpstr>
      <vt:lpstr>PowerPoint Presentation</vt:lpstr>
      <vt:lpstr>NIEM ESC &amp; PMO Mission Responsibilities</vt:lpstr>
      <vt:lpstr>NBAC &amp; NTAC Mission Responsibilities</vt:lpstr>
      <vt:lpstr>Domain Stewards &amp; Lead Developer Mission Responsibilities</vt:lpstr>
      <vt:lpstr>Set Strategic Priorities and Goals</vt:lpstr>
      <vt:lpstr>Advance Enterprise Adoption of NIEM Collaborative Brainstorming Goals</vt:lpstr>
      <vt:lpstr>Stimulate Domain Productivity Collaborative Brainstorming Goals</vt:lpstr>
      <vt:lpstr>Improve NIEM Implementation Collaborative Brainstorming Goals</vt:lpstr>
      <vt:lpstr>Specify Gaps and Obstacles (1/3) Lessons Learned Recommendations</vt:lpstr>
      <vt:lpstr>Specify Gaps and Obstacles (2/3) Lessons Learned Recommendations</vt:lpstr>
      <vt:lpstr>Specify Gaps and Obstacles (3/3) Lessons Learned Recommendations</vt:lpstr>
      <vt:lpstr>Advance Enterprise Adoption of NIEM Develop Action Plan</vt:lpstr>
      <vt:lpstr>Stimulate Domain Productivity Develop Action Plan</vt:lpstr>
      <vt:lpstr>Improve NIEM Implementation Develop Action Plan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Logan, Craig (US - Arlington)</dc:creator>
  <cp:lastModifiedBy>Oconnell, Ralph M CIV JS J6 (US)</cp:lastModifiedBy>
  <cp:revision>6577</cp:revision>
  <cp:lastPrinted>2018-09-20T17:52:53Z</cp:lastPrinted>
  <dcterms:created xsi:type="dcterms:W3CDTF">2009-03-17T18:28:54Z</dcterms:created>
  <dcterms:modified xsi:type="dcterms:W3CDTF">2018-10-30T16:14:15Z</dcterms:modified>
</cp:coreProperties>
</file>