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5" r:id="rId1"/>
  </p:sldMasterIdLst>
  <p:notesMasterIdLst>
    <p:notesMasterId r:id="rId8"/>
  </p:notesMasterIdLst>
  <p:handoutMasterIdLst>
    <p:handoutMasterId r:id="rId9"/>
  </p:handoutMasterIdLst>
  <p:sldIdLst>
    <p:sldId id="261" r:id="rId2"/>
    <p:sldId id="258" r:id="rId3"/>
    <p:sldId id="259" r:id="rId4"/>
    <p:sldId id="262" r:id="rId5"/>
    <p:sldId id="263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ACC6"/>
    <a:srgbClr val="949C9D"/>
    <a:srgbClr val="C44A1D"/>
    <a:srgbClr val="00506F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94"/>
    <p:restoredTop sz="94656"/>
  </p:normalViewPr>
  <p:slideViewPr>
    <p:cSldViewPr snapToGrid="0" snapToObjects="1">
      <p:cViewPr varScale="1">
        <p:scale>
          <a:sx n="79" d="100"/>
          <a:sy n="79" d="100"/>
        </p:scale>
        <p:origin x="1430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54897-4719-C84D-8751-3F55E7198742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447CE-D056-024D-8368-D8EABA243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298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F2886-C27D-804E-BE8F-D80D5D98A370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2E215-D3C6-D84F-8ECF-5127C8518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469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G-tit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05670"/>
            <a:ext cx="7772400" cy="1524000"/>
          </a:xfrm>
          <a:prstGeom prst="rect">
            <a:avLst/>
          </a:prstGeom>
        </p:spPr>
        <p:txBody>
          <a:bodyPr lIns="0" tIns="0" rIns="0" bIns="0" anchor="b"/>
          <a:lstStyle>
            <a:lvl1pPr algn="ctr">
              <a:lnSpc>
                <a:spcPct val="80000"/>
              </a:lnSpc>
              <a:defRPr sz="4125" b="1" i="0" spc="-113">
                <a:solidFill>
                  <a:srgbClr val="00506F"/>
                </a:solidFill>
                <a:latin typeface="Tw Cen MT"/>
                <a:cs typeface="Tw Cen MT"/>
              </a:defRPr>
            </a:lvl1pPr>
          </a:lstStyle>
          <a:p>
            <a:r>
              <a:rPr lang="en-US" dirty="0"/>
              <a:t>SUBTITLE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28338"/>
            <a:ext cx="6400800" cy="15468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575" b="0" i="0">
                <a:solidFill>
                  <a:srgbClr val="949C9D"/>
                </a:solidFill>
                <a:latin typeface="Arial"/>
                <a:cs typeface="Arial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546442" y="63718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900">
                <a:solidFill>
                  <a:srgbClr val="1F497D"/>
                </a:solidFill>
              </a:defRPr>
            </a:lvl1pPr>
          </a:lstStyle>
          <a:p>
            <a:fld id="{DE814A3B-586F-6741-A578-6A3C03C31D1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8275"/>
            <a:ext cx="8089900" cy="811358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lnSpc>
                <a:spcPct val="80000"/>
              </a:lnSpc>
              <a:defRPr sz="2400" b="1" i="0" spc="-60">
                <a:solidFill>
                  <a:srgbClr val="00506F"/>
                </a:solidFill>
                <a:latin typeface="Tw Cen MT"/>
                <a:cs typeface="Tw Cen M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546442" y="63718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900">
                <a:solidFill>
                  <a:srgbClr val="1F497D"/>
                </a:solidFill>
              </a:defRPr>
            </a:lvl1pPr>
          </a:lstStyle>
          <a:p>
            <a:fld id="{DE814A3B-586F-6741-A578-6A3C03C31D1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8276"/>
            <a:ext cx="8089900" cy="1420403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lnSpc>
                <a:spcPct val="80000"/>
              </a:lnSpc>
              <a:defRPr sz="2400" b="1" i="0" spc="-60">
                <a:solidFill>
                  <a:srgbClr val="00506F"/>
                </a:solidFill>
                <a:latin typeface="Tw Cen MT"/>
                <a:cs typeface="Tw Cen M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546442" y="63718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900">
                <a:solidFill>
                  <a:srgbClr val="1F497D"/>
                </a:solidFill>
              </a:defRPr>
            </a:lvl1pPr>
          </a:lstStyle>
          <a:p>
            <a:fld id="{DE814A3B-586F-6741-A578-6A3C03C31D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741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546442" y="63718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900">
                <a:solidFill>
                  <a:srgbClr val="1F497D"/>
                </a:solidFill>
              </a:defRPr>
            </a:lvl1pPr>
          </a:lstStyle>
          <a:p>
            <a:fld id="{DE814A3B-586F-6741-A578-6A3C03C31D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43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G-blank.jp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 descr="FOOTER.pn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" y="6252130"/>
            <a:ext cx="9123667" cy="60587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546442" y="63718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900" b="0" i="0">
                <a:solidFill>
                  <a:srgbClr val="1F497D"/>
                </a:solidFill>
                <a:latin typeface="Tw Cen MT"/>
                <a:cs typeface="Tw Cen MT"/>
              </a:defRPr>
            </a:lvl1pPr>
          </a:lstStyle>
          <a:p>
            <a:fld id="{DE814A3B-586F-6741-A578-6A3C03C31D1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</p:sldLayoutIdLst>
  <p:hf hdr="0" ftr="0" dt="0"/>
  <p:txStyles>
    <p:titleStyle>
      <a:lvl1pPr algn="l" defTabSz="342900" rtl="0" eaLnBrk="1" latinLnBrk="0" hangingPunct="1">
        <a:lnSpc>
          <a:spcPct val="80000"/>
        </a:lnSpc>
        <a:spcBef>
          <a:spcPct val="0"/>
        </a:spcBef>
        <a:buNone/>
        <a:defRPr sz="2400" b="1" kern="1200" cap="all">
          <a:solidFill>
            <a:schemeClr val="bg1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4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Clr>
          <a:schemeClr val="tx2"/>
        </a:buClr>
        <a:buFont typeface="Arial"/>
        <a:buChar char="–"/>
        <a:defRPr sz="21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Clr>
          <a:schemeClr val="tx2"/>
        </a:buClr>
        <a:buFont typeface="Arial"/>
        <a:buChar char="–"/>
        <a:defRPr sz="15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Clr>
          <a:schemeClr val="tx2"/>
        </a:buClr>
        <a:buFont typeface="Arial"/>
        <a:buChar char="»"/>
        <a:defRPr sz="15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61852"/>
            <a:ext cx="7772400" cy="1524000"/>
          </a:xfrm>
        </p:spPr>
        <p:txBody>
          <a:bodyPr/>
          <a:lstStyle/>
          <a:p>
            <a:r>
              <a:rPr lang="en-US" sz="6500" dirty="0"/>
              <a:t>NIEM </a:t>
            </a:r>
            <a:r>
              <a:rPr lang="en-US" sz="6500" dirty="0" smtClean="0"/>
              <a:t>FY19</a:t>
            </a:r>
            <a:r>
              <a:rPr lang="en-US" sz="6500" dirty="0"/>
              <a:t/>
            </a:r>
            <a:br>
              <a:rPr lang="en-US" sz="6500" dirty="0"/>
            </a:br>
            <a:r>
              <a:rPr lang="en-US" sz="6500" dirty="0" smtClean="0"/>
              <a:t>NBAC Annual f2f</a:t>
            </a:r>
            <a:endParaRPr lang="en-US" sz="6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84520"/>
            <a:ext cx="6400800" cy="1546860"/>
          </a:xfrm>
        </p:spPr>
        <p:txBody>
          <a:bodyPr/>
          <a:lstStyle/>
          <a:p>
            <a:r>
              <a:rPr lang="en-US" dirty="0" smtClean="0"/>
              <a:t>Meeting Summary Details / Actions</a:t>
            </a:r>
          </a:p>
          <a:p>
            <a:r>
              <a:rPr lang="en-US" dirty="0" smtClean="0"/>
              <a:t>Way Ahead</a:t>
            </a:r>
          </a:p>
          <a:p>
            <a:endParaRPr lang="en-US" dirty="0"/>
          </a:p>
          <a:p>
            <a:r>
              <a:rPr lang="en-US" dirty="0" smtClean="0"/>
              <a:t>31 Oct 2018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814A3B-586F-6741-A578-6A3C03C31D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513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NBAC FY 19 objectives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814A3B-586F-6741-A578-6A3C03C31D1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9273" y="761483"/>
            <a:ext cx="7334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Aft>
                <a:spcPts val="1800"/>
              </a:spcAft>
            </a:pPr>
            <a:r>
              <a:rPr lang="en-US" b="1" dirty="0" smtClean="0">
                <a:solidFill>
                  <a:schemeClr val="tx1">
                    <a:lumMod val="50000"/>
                  </a:schemeClr>
                </a:solidFill>
              </a:rPr>
              <a:t>Reduce Barriers to Adoption – Educate, Energize, Exercise</a:t>
            </a:r>
          </a:p>
        </p:txBody>
      </p:sp>
      <p:sp>
        <p:nvSpPr>
          <p:cNvPr id="10" name="Oval 9"/>
          <p:cNvSpPr/>
          <p:nvPr/>
        </p:nvSpPr>
        <p:spPr>
          <a:xfrm>
            <a:off x="714571" y="3369577"/>
            <a:ext cx="685800" cy="685800"/>
          </a:xfrm>
          <a:prstGeom prst="ellipse">
            <a:avLst/>
          </a:prstGeom>
          <a:solidFill>
            <a:srgbClr val="C44A1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714571" y="4920872"/>
            <a:ext cx="685800" cy="685800"/>
          </a:xfrm>
          <a:prstGeom prst="ellipse">
            <a:avLst/>
          </a:prstGeom>
          <a:solidFill>
            <a:srgbClr val="0050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676373" y="616190"/>
            <a:ext cx="685800" cy="685800"/>
          </a:xfrm>
          <a:prstGeom prst="ellipse">
            <a:avLst/>
          </a:prstGeom>
          <a:solidFill>
            <a:srgbClr val="4BACC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0371" y="3383481"/>
            <a:ext cx="6334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b="1" dirty="0" smtClean="0">
                <a:solidFill>
                  <a:schemeClr val="tx1">
                    <a:lumMod val="50000"/>
                  </a:schemeClr>
                </a:solidFill>
              </a:rPr>
              <a:t>Bridge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the gap between business and technical </a:t>
            </a:r>
            <a:r>
              <a:rPr lang="en-US" b="1" dirty="0" smtClean="0">
                <a:solidFill>
                  <a:schemeClr val="tx1">
                    <a:lumMod val="50000"/>
                  </a:schemeClr>
                </a:solidFill>
              </a:rPr>
              <a:t>stakeholders (NBAC to NTAC)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01775" y="5079106"/>
            <a:ext cx="600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50000"/>
                  </a:schemeClr>
                </a:solidFill>
              </a:rPr>
              <a:t>NBAC Meta -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22450" y="1173699"/>
            <a:ext cx="6496050" cy="2321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5"/>
              </a:spcBef>
              <a:spcAft>
                <a:spcPts val="0"/>
              </a:spcAft>
              <a:buSzPts val="1100"/>
              <a:tabLst>
                <a:tab pos="521335" algn="l"/>
              </a:tabLst>
            </a:pPr>
            <a:r>
              <a:rPr lang="en-US" sz="1200" dirty="0">
                <a:ea typeface="Calibri" panose="020F0502020204030204" pitchFamily="34" charset="0"/>
              </a:rPr>
              <a:t>Educate the</a:t>
            </a:r>
            <a:r>
              <a:rPr lang="en-US" sz="1200" spc="-30" dirty="0">
                <a:ea typeface="Calibri" panose="020F0502020204030204" pitchFamily="34" charset="0"/>
              </a:rPr>
              <a:t> </a:t>
            </a:r>
            <a:r>
              <a:rPr lang="en-US" sz="1200" dirty="0" smtClean="0">
                <a:ea typeface="Calibri" panose="020F0502020204030204" pitchFamily="34" charset="0"/>
              </a:rPr>
              <a:t>community (domains, leaderships, communities of interest)</a:t>
            </a:r>
            <a:endParaRPr lang="en-US" sz="1200" dirty="0">
              <a:ea typeface="Calibri" panose="020F050202020403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100"/>
              <a:buFont typeface="Calibri" panose="020F0502020204030204" pitchFamily="34" charset="0"/>
              <a:buChar char="-"/>
              <a:tabLst>
                <a:tab pos="748665" algn="l"/>
                <a:tab pos="749300" algn="l"/>
              </a:tabLst>
            </a:pPr>
            <a:r>
              <a:rPr lang="en-US" sz="1200" dirty="0" smtClean="0">
                <a:ea typeface="Calibri" panose="020F0502020204030204" pitchFamily="34" charset="0"/>
                <a:cs typeface="Arial" panose="020B0604020202020204" pitchFamily="34" charset="0"/>
              </a:rPr>
              <a:t>Ensure consistent </a:t>
            </a:r>
            <a:r>
              <a:rPr lang="en-US" sz="1200" dirty="0">
                <a:ea typeface="Calibri" panose="020F0502020204030204" pitchFamily="34" charset="0"/>
                <a:cs typeface="Arial" panose="020B0604020202020204" pitchFamily="34" charset="0"/>
              </a:rPr>
              <a:t>and clear messaging of the definition of</a:t>
            </a:r>
            <a:r>
              <a:rPr lang="en-US" sz="1200" spc="-14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ea typeface="Calibri" panose="020F0502020204030204" pitchFamily="34" charset="0"/>
                <a:cs typeface="Arial" panose="020B0604020202020204" pitchFamily="34" charset="0"/>
              </a:rPr>
              <a:t>NIEM</a:t>
            </a:r>
          </a:p>
          <a:p>
            <a:pPr marL="742950" marR="441325" lvl="1" indent="-285750">
              <a:spcBef>
                <a:spcPts val="0"/>
              </a:spcBef>
              <a:spcAft>
                <a:spcPts val="0"/>
              </a:spcAft>
              <a:buSzPts val="1100"/>
              <a:buFont typeface="Calibri" panose="020F0502020204030204" pitchFamily="34" charset="0"/>
              <a:buChar char="-"/>
              <a:tabLst>
                <a:tab pos="748665" algn="l"/>
                <a:tab pos="749300" algn="l"/>
              </a:tabLst>
            </a:pPr>
            <a:r>
              <a:rPr lang="en-US" sz="1200" dirty="0" smtClean="0">
                <a:ea typeface="Calibri" panose="020F0502020204030204" pitchFamily="34" charset="0"/>
                <a:cs typeface="Arial" panose="020B0604020202020204" pitchFamily="34" charset="0"/>
              </a:rPr>
              <a:t>Ensure understanding of information sharing and the role of NIEM in an information exchange and overall enterprise information</a:t>
            </a:r>
            <a:r>
              <a:rPr lang="en-US" sz="1200" spc="-120" dirty="0" smtClean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ea typeface="Calibri" panose="020F0502020204030204" pitchFamily="34" charset="0"/>
                <a:cs typeface="Arial" panose="020B0604020202020204" pitchFamily="34" charset="0"/>
              </a:rPr>
              <a:t>architecture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100"/>
              <a:buFont typeface="Calibri" panose="020F0502020204030204" pitchFamily="34" charset="0"/>
              <a:buChar char="-"/>
              <a:tabLst>
                <a:tab pos="761365" algn="l"/>
                <a:tab pos="762000" algn="l"/>
              </a:tabLst>
            </a:pPr>
            <a:r>
              <a:rPr lang="en-US" sz="1200" dirty="0" smtClean="0">
                <a:ea typeface="Calibri" panose="020F0502020204030204" pitchFamily="34" charset="0"/>
                <a:cs typeface="Arial" panose="020B0604020202020204" pitchFamily="34" charset="0"/>
              </a:rPr>
              <a:t>Develop </a:t>
            </a:r>
            <a:r>
              <a:rPr lang="en-US" sz="1200" dirty="0">
                <a:ea typeface="Calibri" panose="020F0502020204030204" pitchFamily="34" charset="0"/>
                <a:cs typeface="Arial" panose="020B0604020202020204" pitchFamily="34" charset="0"/>
              </a:rPr>
              <a:t>a NIEM engagement model to communicate </a:t>
            </a:r>
            <a:r>
              <a:rPr lang="en-US" sz="1200" dirty="0" smtClean="0">
                <a:ea typeface="Calibri" panose="020F0502020204030204" pitchFamily="34" charset="0"/>
                <a:cs typeface="Arial" panose="020B0604020202020204" pitchFamily="34" charset="0"/>
              </a:rPr>
              <a:t>opportunities </a:t>
            </a:r>
            <a:r>
              <a:rPr lang="en-US" sz="1200" dirty="0"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sz="1200" spc="-12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ea typeface="Calibri" panose="020F0502020204030204" pitchFamily="34" charset="0"/>
                <a:cs typeface="Arial" panose="020B0604020202020204" pitchFamily="34" charset="0"/>
              </a:rPr>
              <a:t>involvement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100"/>
              <a:buFont typeface="Calibri" panose="020F0502020204030204" pitchFamily="34" charset="0"/>
              <a:buChar char="-"/>
              <a:tabLst>
                <a:tab pos="761365" algn="l"/>
                <a:tab pos="762000" algn="l"/>
              </a:tabLst>
            </a:pPr>
            <a:r>
              <a:rPr lang="en-US" sz="1200" dirty="0" smtClean="0">
                <a:ea typeface="Calibri" panose="020F0502020204030204" pitchFamily="34" charset="0"/>
                <a:cs typeface="Arial" panose="020B0604020202020204" pitchFamily="34" charset="0"/>
              </a:rPr>
              <a:t>Provide increased </a:t>
            </a:r>
            <a:r>
              <a:rPr lang="en-US" sz="1200" dirty="0">
                <a:ea typeface="Calibri" panose="020F0502020204030204" pitchFamily="34" charset="0"/>
                <a:cs typeface="Arial" panose="020B0604020202020204" pitchFamily="34" charset="0"/>
              </a:rPr>
              <a:t>communications and outreach to the broader user base including our International</a:t>
            </a:r>
            <a:r>
              <a:rPr lang="en-US" sz="1200" spc="-45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ea typeface="Calibri" panose="020F0502020204030204" pitchFamily="34" charset="0"/>
                <a:cs typeface="Arial" panose="020B0604020202020204" pitchFamily="34" charset="0"/>
              </a:rPr>
              <a:t>Partners</a:t>
            </a:r>
            <a:br>
              <a:rPr lang="en-US" sz="1200" dirty="0" smtClean="0"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ea typeface="Calibri" panose="020F0502020204030204" pitchFamily="34" charset="0"/>
              </a:rPr>
              <a:t>Encourage open communication and transparency throughout the NIEM</a:t>
            </a:r>
            <a:r>
              <a:rPr lang="en-US" sz="1200" spc="-145" dirty="0">
                <a:ea typeface="Calibri" panose="020F0502020204030204" pitchFamily="34" charset="0"/>
              </a:rPr>
              <a:t> </a:t>
            </a:r>
            <a:r>
              <a:rPr lang="en-US" sz="1200" dirty="0">
                <a:ea typeface="Calibri" panose="020F0502020204030204" pitchFamily="34" charset="0"/>
              </a:rPr>
              <a:t>community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100"/>
              <a:buFont typeface="Calibri" panose="020F0502020204030204" pitchFamily="34" charset="0"/>
              <a:buChar char="-"/>
              <a:tabLst>
                <a:tab pos="760730" algn="l"/>
                <a:tab pos="762000" algn="l"/>
              </a:tabLst>
            </a:pPr>
            <a:r>
              <a:rPr lang="en-US" sz="1200" dirty="0">
                <a:ea typeface="Calibri" panose="020F0502020204030204" pitchFamily="34" charset="0"/>
              </a:rPr>
              <a:t>Provide mechanisms for the community</a:t>
            </a:r>
            <a:r>
              <a:rPr lang="en-US" sz="1200" spc="-100" dirty="0">
                <a:ea typeface="Calibri" panose="020F0502020204030204" pitchFamily="34" charset="0"/>
              </a:rPr>
              <a:t> </a:t>
            </a:r>
            <a:r>
              <a:rPr lang="en-US" sz="1200" dirty="0">
                <a:ea typeface="Calibri" panose="020F0502020204030204" pitchFamily="34" charset="0"/>
              </a:rPr>
              <a:t>collaboration</a:t>
            </a:r>
            <a:endParaRPr lang="en-US" sz="12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Bef>
                <a:spcPts val="50"/>
              </a:spcBef>
            </a:pPr>
            <a:r>
              <a:rPr lang="en-US" sz="1200" dirty="0">
                <a:ea typeface="Calibri" panose="020F0502020204030204" pitchFamily="34" charset="0"/>
              </a:rPr>
              <a:t> </a:t>
            </a:r>
          </a:p>
          <a:p>
            <a:pPr marL="742950" marR="441325" lvl="1" indent="-285750">
              <a:spcBef>
                <a:spcPts val="0"/>
              </a:spcBef>
              <a:spcAft>
                <a:spcPts val="0"/>
              </a:spcAft>
              <a:buSzPts val="1100"/>
              <a:buFont typeface="Calibri" panose="020F0502020204030204" pitchFamily="34" charset="0"/>
              <a:buChar char="-"/>
              <a:tabLst>
                <a:tab pos="748665" algn="l"/>
                <a:tab pos="749300" algn="l"/>
              </a:tabLst>
            </a:pPr>
            <a:endParaRPr lang="en-US" sz="1200" dirty="0">
              <a:effectLst/>
              <a:ea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22450" y="4026200"/>
            <a:ext cx="67659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  <a:buSzPts val="1100"/>
              <a:tabLst>
                <a:tab pos="534035" algn="l"/>
              </a:tabLst>
            </a:pPr>
            <a:r>
              <a:rPr lang="en-US" sz="1200" dirty="0" smtClean="0">
                <a:ea typeface="Calibri" panose="020F0502020204030204" pitchFamily="34" charset="0"/>
              </a:rPr>
              <a:t>Tech Innovation / Integration – Requirements Driven, User Commitment, Tech Delivery</a:t>
            </a:r>
            <a:endParaRPr lang="en-US" sz="1200" dirty="0">
              <a:ea typeface="Calibri" panose="020F050202020403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100"/>
              <a:buFont typeface="Calibri" panose="020F0502020204030204" pitchFamily="34" charset="0"/>
              <a:buChar char="-"/>
              <a:tabLst>
                <a:tab pos="761365" algn="l"/>
                <a:tab pos="762000" algn="l"/>
              </a:tabLst>
            </a:pPr>
            <a:r>
              <a:rPr lang="en-US" sz="1200" dirty="0" smtClean="0">
                <a:ea typeface="Calibri" panose="020F0502020204030204" pitchFamily="34" charset="0"/>
              </a:rPr>
              <a:t>Continued </a:t>
            </a:r>
            <a:r>
              <a:rPr lang="en-US" sz="1200" dirty="0">
                <a:ea typeface="Calibri" panose="020F0502020204030204" pitchFamily="34" charset="0"/>
              </a:rPr>
              <a:t>refinement of specifications, tools, and</a:t>
            </a:r>
            <a:r>
              <a:rPr lang="en-US" sz="1200" spc="-120" dirty="0">
                <a:ea typeface="Calibri" panose="020F0502020204030204" pitchFamily="34" charset="0"/>
              </a:rPr>
              <a:t> </a:t>
            </a:r>
            <a:r>
              <a:rPr lang="en-US" sz="1200" dirty="0">
                <a:ea typeface="Calibri" panose="020F0502020204030204" pitchFamily="34" charset="0"/>
              </a:rPr>
              <a:t>processes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100"/>
              <a:buFont typeface="Calibri" panose="020F0502020204030204" pitchFamily="34" charset="0"/>
              <a:buChar char="-"/>
              <a:tabLst>
                <a:tab pos="761365" algn="l"/>
                <a:tab pos="762000" algn="l"/>
              </a:tabLst>
            </a:pPr>
            <a:r>
              <a:rPr lang="en-US" sz="1200" dirty="0">
                <a:ea typeface="Calibri" panose="020F0502020204030204" pitchFamily="34" charset="0"/>
              </a:rPr>
              <a:t>Enhancement of NIEM to provide security and privacy</a:t>
            </a:r>
            <a:r>
              <a:rPr lang="en-US" sz="1200" spc="-130" dirty="0">
                <a:ea typeface="Calibri" panose="020F0502020204030204" pitchFamily="34" charset="0"/>
              </a:rPr>
              <a:t> </a:t>
            </a:r>
            <a:r>
              <a:rPr lang="en-US" sz="1200" dirty="0">
                <a:ea typeface="Calibri" panose="020F0502020204030204" pitchFamily="34" charset="0"/>
              </a:rPr>
              <a:t>frameworks</a:t>
            </a:r>
            <a:endParaRPr lang="en-US" sz="1200" dirty="0">
              <a:effectLst/>
              <a:ea typeface="Calibri" panose="020F0502020204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22449" y="5531847"/>
            <a:ext cx="67659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  <a:buSzPts val="1100"/>
              <a:tabLst>
                <a:tab pos="534035" algn="l"/>
              </a:tabLst>
            </a:pPr>
            <a:r>
              <a:rPr lang="en-US" sz="1200" dirty="0" smtClean="0">
                <a:ea typeface="Calibri" panose="020F0502020204030204" pitchFamily="34" charset="0"/>
              </a:rPr>
              <a:t>Tech Innovation / Integration – Requirements Driven, User Commitment, Tech Delivery</a:t>
            </a:r>
            <a:endParaRPr lang="en-US" sz="1200" dirty="0">
              <a:ea typeface="Calibri" panose="020F050202020403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100"/>
              <a:buFont typeface="Calibri" panose="020F0502020204030204" pitchFamily="34" charset="0"/>
              <a:buChar char="-"/>
              <a:tabLst>
                <a:tab pos="761365" algn="l"/>
                <a:tab pos="762000" algn="l"/>
              </a:tabLst>
            </a:pPr>
            <a:r>
              <a:rPr lang="en-US" sz="1200" dirty="0" smtClean="0">
                <a:ea typeface="Calibri" panose="020F0502020204030204" pitchFamily="34" charset="0"/>
              </a:rPr>
              <a:t>Continued </a:t>
            </a:r>
            <a:r>
              <a:rPr lang="en-US" sz="1200" dirty="0">
                <a:ea typeface="Calibri" panose="020F0502020204030204" pitchFamily="34" charset="0"/>
              </a:rPr>
              <a:t>refinement of specifications, tools, and</a:t>
            </a:r>
            <a:r>
              <a:rPr lang="en-US" sz="1200" spc="-120" dirty="0">
                <a:ea typeface="Calibri" panose="020F0502020204030204" pitchFamily="34" charset="0"/>
              </a:rPr>
              <a:t> </a:t>
            </a:r>
            <a:r>
              <a:rPr lang="en-US" sz="1200" dirty="0">
                <a:ea typeface="Calibri" panose="020F0502020204030204" pitchFamily="34" charset="0"/>
              </a:rPr>
              <a:t>processes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100"/>
              <a:buFont typeface="Calibri" panose="020F0502020204030204" pitchFamily="34" charset="0"/>
              <a:buChar char="-"/>
              <a:tabLst>
                <a:tab pos="761365" algn="l"/>
                <a:tab pos="762000" algn="l"/>
              </a:tabLst>
            </a:pPr>
            <a:r>
              <a:rPr lang="en-US" sz="1200" dirty="0">
                <a:ea typeface="Calibri" panose="020F0502020204030204" pitchFamily="34" charset="0"/>
              </a:rPr>
              <a:t>Enhancement of NIEM to provide security and privacy</a:t>
            </a:r>
            <a:r>
              <a:rPr lang="en-US" sz="1200" spc="-130" dirty="0">
                <a:ea typeface="Calibri" panose="020F0502020204030204" pitchFamily="34" charset="0"/>
              </a:rPr>
              <a:t> </a:t>
            </a:r>
            <a:r>
              <a:rPr lang="en-US" sz="1200" dirty="0">
                <a:ea typeface="Calibri" panose="020F0502020204030204" pitchFamily="34" charset="0"/>
              </a:rPr>
              <a:t>frameworks</a:t>
            </a:r>
            <a:endParaRPr lang="en-US" sz="1200" dirty="0"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880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88277"/>
            <a:ext cx="8089900" cy="526124"/>
          </a:xfrm>
        </p:spPr>
        <p:txBody>
          <a:bodyPr/>
          <a:lstStyle/>
          <a:p>
            <a:r>
              <a:rPr lang="en-US" dirty="0" smtClean="0"/>
              <a:t>Activities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814A3B-586F-6741-A578-6A3C03C31D1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4973" y="702308"/>
            <a:ext cx="7334054" cy="5618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4000"/>
              </a:lnSpc>
            </a:pPr>
            <a:r>
              <a:rPr lang="en-US" sz="1500" b="1" dirty="0">
                <a:solidFill>
                  <a:schemeClr val="tx1">
                    <a:lumMod val="50000"/>
                  </a:schemeClr>
                </a:solidFill>
              </a:rPr>
              <a:t>Stewardship Transition:</a:t>
            </a:r>
          </a:p>
          <a:p>
            <a:pPr marL="285750" lvl="0" indent="-285750">
              <a:lnSpc>
                <a:spcPct val="114000"/>
              </a:lnSpc>
              <a:buFont typeface="Arial" charset="0"/>
              <a:buChar char="•"/>
            </a:pPr>
            <a:r>
              <a:rPr lang="en-US" sz="1500" dirty="0" smtClean="0"/>
              <a:t>DoD CIO, Executive Agent</a:t>
            </a:r>
          </a:p>
          <a:p>
            <a:pPr marL="742950" lvl="1" indent="-285750">
              <a:lnSpc>
                <a:spcPct val="114000"/>
              </a:lnSpc>
              <a:buFont typeface="Arial" charset="0"/>
              <a:buChar char="•"/>
            </a:pPr>
            <a:r>
              <a:rPr lang="en-US" sz="1500" dirty="0" smtClean="0"/>
              <a:t>Official Announcement, PR / Info Campaign</a:t>
            </a:r>
          </a:p>
          <a:p>
            <a:pPr marL="285750" lvl="0" indent="-285750">
              <a:lnSpc>
                <a:spcPct val="114000"/>
              </a:lnSpc>
              <a:buFont typeface="Arial" charset="0"/>
              <a:buChar char="•"/>
            </a:pPr>
            <a:r>
              <a:rPr lang="en-US" sz="1500" dirty="0" smtClean="0"/>
              <a:t>DOD </a:t>
            </a:r>
            <a:r>
              <a:rPr lang="en-US" sz="1500" dirty="0"/>
              <a:t>JS </a:t>
            </a:r>
            <a:r>
              <a:rPr lang="en-US" sz="1500" dirty="0" smtClean="0"/>
              <a:t>J6, Management Office</a:t>
            </a:r>
          </a:p>
          <a:p>
            <a:pPr marL="742950" lvl="1" indent="-285750">
              <a:lnSpc>
                <a:spcPct val="114000"/>
              </a:lnSpc>
              <a:buFont typeface="Arial" charset="0"/>
              <a:buChar char="•"/>
            </a:pPr>
            <a:r>
              <a:rPr lang="en-US" sz="1500" dirty="0" smtClean="0"/>
              <a:t>Program Planning</a:t>
            </a:r>
            <a:endParaRPr lang="en-US" sz="1500" dirty="0"/>
          </a:p>
          <a:p>
            <a:pPr marL="285750" lvl="0" indent="-285750">
              <a:lnSpc>
                <a:spcPct val="114000"/>
              </a:lnSpc>
              <a:buFont typeface="Arial" charset="0"/>
              <a:buChar char="•"/>
            </a:pPr>
            <a:r>
              <a:rPr lang="en-US" sz="1500" dirty="0" smtClean="0"/>
              <a:t>Executive </a:t>
            </a:r>
            <a:r>
              <a:rPr lang="en-US" sz="1500" dirty="0"/>
              <a:t>Steering Council facilitated by DOD </a:t>
            </a:r>
            <a:r>
              <a:rPr lang="en-US" sz="1500" dirty="0" smtClean="0"/>
              <a:t>CIO / JS J6: </a:t>
            </a:r>
            <a:r>
              <a:rPr lang="en-US" sz="1500" b="1" dirty="0" smtClean="0">
                <a:solidFill>
                  <a:srgbClr val="4BACC6"/>
                </a:solidFill>
              </a:rPr>
              <a:t>January 2019</a:t>
            </a:r>
            <a:endParaRPr lang="en-US" sz="1500" b="1" dirty="0">
              <a:solidFill>
                <a:srgbClr val="4BACC6"/>
              </a:solidFill>
            </a:endParaRPr>
          </a:p>
          <a:p>
            <a:pPr lvl="0">
              <a:lnSpc>
                <a:spcPct val="114000"/>
              </a:lnSpc>
            </a:pPr>
            <a:endParaRPr lang="en-US" sz="1500" dirty="0"/>
          </a:p>
          <a:p>
            <a:pPr>
              <a:lnSpc>
                <a:spcPct val="114000"/>
              </a:lnSpc>
            </a:pPr>
            <a:r>
              <a:rPr lang="en-US" sz="1500" b="1" dirty="0" smtClean="0">
                <a:solidFill>
                  <a:schemeClr val="tx1">
                    <a:lumMod val="50000"/>
                  </a:schemeClr>
                </a:solidFill>
              </a:rPr>
              <a:t>Proactive Outreach:</a:t>
            </a:r>
            <a:endParaRPr lang="en-US" sz="1500" dirty="0"/>
          </a:p>
          <a:p>
            <a:pPr marL="285750" indent="-285750">
              <a:lnSpc>
                <a:spcPct val="114000"/>
              </a:lnSpc>
              <a:buFont typeface="Arial" charset="0"/>
              <a:buChar char="•"/>
            </a:pPr>
            <a:r>
              <a:rPr lang="en-US" sz="1500" dirty="0" smtClean="0"/>
              <a:t>Outreach </a:t>
            </a:r>
            <a:r>
              <a:rPr lang="en-US" sz="1500" dirty="0"/>
              <a:t>to new c</a:t>
            </a:r>
            <a:r>
              <a:rPr lang="en-US" sz="1500" dirty="0" smtClean="0"/>
              <a:t>ommunities and inter-governmental working groups: </a:t>
            </a:r>
            <a:r>
              <a:rPr lang="en-US" sz="1500" b="1" dirty="0" smtClean="0">
                <a:solidFill>
                  <a:srgbClr val="4BACC6"/>
                </a:solidFill>
              </a:rPr>
              <a:t>ongoing</a:t>
            </a:r>
            <a:endParaRPr lang="en-US" sz="1500" dirty="0"/>
          </a:p>
          <a:p>
            <a:pPr lvl="0">
              <a:lnSpc>
                <a:spcPct val="114000"/>
              </a:lnSpc>
            </a:pPr>
            <a:endParaRPr lang="en-US" sz="1500" b="1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0">
              <a:lnSpc>
                <a:spcPct val="114000"/>
              </a:lnSpc>
            </a:pPr>
            <a:r>
              <a:rPr lang="en-US" sz="1500" b="1" dirty="0" smtClean="0">
                <a:solidFill>
                  <a:schemeClr val="tx1">
                    <a:lumMod val="50000"/>
                  </a:schemeClr>
                </a:solidFill>
              </a:rPr>
              <a:t>Tool Development</a:t>
            </a:r>
            <a:endParaRPr lang="en-US" sz="1500" b="1" dirty="0">
              <a:solidFill>
                <a:schemeClr val="tx1">
                  <a:lumMod val="50000"/>
                </a:schemeClr>
              </a:solidFill>
            </a:endParaRPr>
          </a:p>
          <a:p>
            <a:pPr marL="285750" lvl="0" indent="-285750">
              <a:lnSpc>
                <a:spcPct val="114000"/>
              </a:lnSpc>
              <a:buFont typeface="Arial" charset="0"/>
              <a:buChar char="•"/>
            </a:pPr>
            <a:r>
              <a:rPr lang="en-US" sz="1500" dirty="0" smtClean="0"/>
              <a:t>Model Management</a:t>
            </a:r>
            <a:endParaRPr lang="en-US" sz="1500" b="1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742950" lvl="1" indent="-285750">
              <a:lnSpc>
                <a:spcPct val="114000"/>
              </a:lnSpc>
              <a:buFont typeface="Arial" charset="0"/>
              <a:buChar char="•"/>
            </a:pPr>
            <a:r>
              <a:rPr lang="en-US" sz="1500" dirty="0"/>
              <a:t>OMG UML Profile Update:</a:t>
            </a:r>
            <a:r>
              <a:rPr lang="en-US" sz="1500" b="1" dirty="0" smtClean="0">
                <a:solidFill>
                  <a:srgbClr val="4BACC6"/>
                </a:solidFill>
              </a:rPr>
              <a:t> March 2019</a:t>
            </a:r>
          </a:p>
          <a:p>
            <a:pPr marL="742950" lvl="1" indent="-285750">
              <a:lnSpc>
                <a:spcPct val="114000"/>
              </a:lnSpc>
              <a:buFont typeface="Arial" charset="0"/>
              <a:buChar char="•"/>
            </a:pPr>
            <a:r>
              <a:rPr lang="en-US" sz="1500" dirty="0"/>
              <a:t>Schema Registry</a:t>
            </a:r>
            <a:r>
              <a:rPr lang="en-US" sz="1500" b="1" dirty="0" smtClean="0">
                <a:solidFill>
                  <a:srgbClr val="4BACC6"/>
                </a:solidFill>
              </a:rPr>
              <a:t>: April 2019</a:t>
            </a:r>
          </a:p>
          <a:p>
            <a:pPr marL="742950" lvl="1" indent="-285750">
              <a:lnSpc>
                <a:spcPct val="114000"/>
              </a:lnSpc>
              <a:buFont typeface="Arial" charset="0"/>
              <a:buChar char="•"/>
            </a:pPr>
            <a:r>
              <a:rPr lang="en-US" sz="1500" dirty="0"/>
              <a:t>Requirements Generation: </a:t>
            </a:r>
            <a:r>
              <a:rPr lang="en-US" sz="1500" b="1" dirty="0" smtClean="0">
                <a:solidFill>
                  <a:srgbClr val="4BACC6"/>
                </a:solidFill>
              </a:rPr>
              <a:t>June 2019</a:t>
            </a:r>
            <a:endParaRPr lang="en-US" sz="1500" dirty="0"/>
          </a:p>
          <a:p>
            <a:pPr lvl="0">
              <a:lnSpc>
                <a:spcPct val="114000"/>
              </a:lnSpc>
            </a:pPr>
            <a:endParaRPr lang="en-US" sz="1500" dirty="0"/>
          </a:p>
          <a:p>
            <a:pPr lvl="0">
              <a:lnSpc>
                <a:spcPct val="114000"/>
              </a:lnSpc>
            </a:pPr>
            <a:r>
              <a:rPr lang="en-US" sz="1500" b="1" dirty="0">
                <a:solidFill>
                  <a:schemeClr val="tx1">
                    <a:lumMod val="50000"/>
                  </a:schemeClr>
                </a:solidFill>
              </a:rPr>
              <a:t>Refresh of the NIEM Strategy (</a:t>
            </a:r>
            <a:r>
              <a:rPr lang="en-US" sz="1500" b="1" dirty="0" smtClean="0">
                <a:solidFill>
                  <a:schemeClr val="tx1">
                    <a:lumMod val="50000"/>
                  </a:schemeClr>
                </a:solidFill>
              </a:rPr>
              <a:t>2-3page </a:t>
            </a:r>
            <a:r>
              <a:rPr lang="en-US" sz="1500" b="1" dirty="0">
                <a:solidFill>
                  <a:schemeClr val="tx1">
                    <a:lumMod val="50000"/>
                  </a:schemeClr>
                </a:solidFill>
              </a:rPr>
              <a:t>document)</a:t>
            </a:r>
          </a:p>
          <a:p>
            <a:pPr marL="285750" indent="-285750">
              <a:lnSpc>
                <a:spcPct val="114000"/>
              </a:lnSpc>
              <a:buFont typeface="Arial" charset="0"/>
              <a:buChar char="•"/>
            </a:pPr>
            <a:r>
              <a:rPr lang="en-US" sz="1500" dirty="0"/>
              <a:t>Update document (in collaboration with NBAC members who want to help) and Publish on NIEM.gov: </a:t>
            </a:r>
            <a:r>
              <a:rPr lang="en-US" sz="1500" b="1" dirty="0" smtClean="0">
                <a:solidFill>
                  <a:srgbClr val="4BACC6"/>
                </a:solidFill>
              </a:rPr>
              <a:t>2019</a:t>
            </a:r>
            <a:endParaRPr lang="en-US" sz="1500" b="1" dirty="0">
              <a:solidFill>
                <a:srgbClr val="4BACC6"/>
              </a:solidFill>
            </a:endParaRPr>
          </a:p>
          <a:p>
            <a:pPr lvl="0">
              <a:lnSpc>
                <a:spcPct val="114000"/>
              </a:lnSpc>
            </a:pPr>
            <a:endParaRPr lang="en-US" sz="1500" b="1" dirty="0" smtClean="0">
              <a:solidFill>
                <a:srgbClr val="4BACC6"/>
              </a:solidFill>
            </a:endParaRPr>
          </a:p>
          <a:p>
            <a:pPr lvl="0">
              <a:lnSpc>
                <a:spcPct val="114000"/>
              </a:lnSpc>
            </a:pPr>
            <a:endParaRPr lang="en-US" sz="1500" b="1" dirty="0">
              <a:solidFill>
                <a:srgbClr val="4BAC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172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PMO-Led ACTIVITIES </a:t>
            </a:r>
            <a:r>
              <a:rPr lang="en-US" dirty="0"/>
              <a:t>(continued)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814A3B-586F-6741-A578-6A3C03C31D1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5123" y="1025499"/>
            <a:ext cx="7334054" cy="4565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4000"/>
              </a:lnSpc>
            </a:pPr>
            <a:r>
              <a:rPr lang="en-US" sz="1500" b="1" dirty="0">
                <a:solidFill>
                  <a:schemeClr val="tx1">
                    <a:lumMod val="50000"/>
                  </a:schemeClr>
                </a:solidFill>
              </a:rPr>
              <a:t>Open data strategy: </a:t>
            </a:r>
            <a:r>
              <a:rPr lang="en-US" sz="1500" b="1" dirty="0" smtClean="0">
                <a:solidFill>
                  <a:srgbClr val="4BACC6"/>
                </a:solidFill>
              </a:rPr>
              <a:t>August 2019</a:t>
            </a:r>
            <a:endParaRPr lang="en-US" sz="1500" b="1" dirty="0">
              <a:solidFill>
                <a:srgbClr val="4BACC6"/>
              </a:solidFill>
            </a:endParaRPr>
          </a:p>
          <a:p>
            <a:pPr marL="285750" lvl="0" indent="-285750">
              <a:lnSpc>
                <a:spcPct val="114000"/>
              </a:lnSpc>
              <a:buFont typeface="Arial" charset="0"/>
              <a:buChar char="•"/>
            </a:pPr>
            <a:r>
              <a:rPr lang="en-US" sz="1500" dirty="0"/>
              <a:t>Includes: </a:t>
            </a:r>
          </a:p>
          <a:p>
            <a:pPr marL="742950" lvl="1" indent="-285750">
              <a:lnSpc>
                <a:spcPct val="114000"/>
              </a:lnSpc>
              <a:buFont typeface="Courier New" charset="0"/>
              <a:buChar char="o"/>
            </a:pPr>
            <a:r>
              <a:rPr lang="en-US" sz="1500" dirty="0"/>
              <a:t>Messaging</a:t>
            </a:r>
          </a:p>
          <a:p>
            <a:pPr marL="742950" lvl="1" indent="-285750">
              <a:lnSpc>
                <a:spcPct val="114000"/>
              </a:lnSpc>
              <a:buFont typeface="Courier New" charset="0"/>
              <a:buChar char="o"/>
            </a:pPr>
            <a:r>
              <a:rPr lang="en-US" sz="1500" dirty="0"/>
              <a:t>Outreach plan</a:t>
            </a:r>
          </a:p>
          <a:p>
            <a:pPr lvl="0">
              <a:lnSpc>
                <a:spcPct val="114000"/>
              </a:lnSpc>
            </a:pPr>
            <a:endParaRPr lang="en-US" sz="1500" dirty="0"/>
          </a:p>
          <a:p>
            <a:pPr lvl="0">
              <a:lnSpc>
                <a:spcPct val="114000"/>
              </a:lnSpc>
            </a:pPr>
            <a:r>
              <a:rPr lang="en-US" sz="1500" b="1" dirty="0" smtClean="0">
                <a:solidFill>
                  <a:schemeClr val="tx1">
                    <a:lumMod val="50000"/>
                  </a:schemeClr>
                </a:solidFill>
              </a:rPr>
              <a:t>NIEM Program Review / Demonstration: </a:t>
            </a:r>
            <a:r>
              <a:rPr lang="en-US" sz="1500" b="1" dirty="0">
                <a:solidFill>
                  <a:srgbClr val="4BACC6"/>
                </a:solidFill>
              </a:rPr>
              <a:t>March </a:t>
            </a:r>
            <a:r>
              <a:rPr lang="en-US" sz="1500" b="1" dirty="0" smtClean="0">
                <a:solidFill>
                  <a:srgbClr val="4BACC6"/>
                </a:solidFill>
              </a:rPr>
              <a:t>– September 2019</a:t>
            </a:r>
            <a:endParaRPr lang="en-US" sz="1500" b="1" dirty="0">
              <a:solidFill>
                <a:srgbClr val="4BACC6"/>
              </a:solidFill>
            </a:endParaRPr>
          </a:p>
          <a:p>
            <a:pPr marL="285750" lvl="0" indent="-285750">
              <a:lnSpc>
                <a:spcPct val="114000"/>
              </a:lnSpc>
              <a:buFont typeface="Arial" charset="0"/>
              <a:buChar char="•"/>
            </a:pPr>
            <a:r>
              <a:rPr lang="en-US" sz="1500" dirty="0"/>
              <a:t>Includes: </a:t>
            </a:r>
          </a:p>
          <a:p>
            <a:pPr marL="742950" lvl="1" indent="-285750">
              <a:lnSpc>
                <a:spcPct val="114000"/>
              </a:lnSpc>
              <a:buFont typeface="Courier New" charset="0"/>
              <a:buChar char="o"/>
            </a:pPr>
            <a:r>
              <a:rPr lang="en-US" sz="1500" dirty="0" smtClean="0"/>
              <a:t>Prototype, Pilot, Proof-of-Concept, Demonstration, Exercise</a:t>
            </a:r>
          </a:p>
          <a:p>
            <a:pPr marL="742950" lvl="1" indent="-285750">
              <a:lnSpc>
                <a:spcPct val="114000"/>
              </a:lnSpc>
              <a:buFont typeface="Courier New" charset="0"/>
              <a:buChar char="o"/>
            </a:pPr>
            <a:endParaRPr lang="en-US" sz="1500" dirty="0"/>
          </a:p>
          <a:p>
            <a:pPr lvl="0">
              <a:lnSpc>
                <a:spcPct val="114000"/>
              </a:lnSpc>
            </a:pPr>
            <a:r>
              <a:rPr lang="en-US" sz="1500" b="1" dirty="0" smtClean="0">
                <a:solidFill>
                  <a:schemeClr val="tx1">
                    <a:lumMod val="50000"/>
                  </a:schemeClr>
                </a:solidFill>
              </a:rPr>
              <a:t>Domain refresh: </a:t>
            </a:r>
            <a:r>
              <a:rPr lang="en-US" sz="1500" b="1" dirty="0" smtClean="0">
                <a:solidFill>
                  <a:srgbClr val="4BACC6"/>
                </a:solidFill>
              </a:rPr>
              <a:t>September 2019</a:t>
            </a:r>
            <a:endParaRPr lang="en-US" sz="1500" b="1" dirty="0">
              <a:solidFill>
                <a:srgbClr val="4BACC6"/>
              </a:solidFill>
            </a:endParaRPr>
          </a:p>
          <a:p>
            <a:pPr marL="285750" lvl="0" indent="-285750">
              <a:lnSpc>
                <a:spcPct val="114000"/>
              </a:lnSpc>
              <a:buFont typeface="Arial" charset="0"/>
              <a:buChar char="•"/>
            </a:pPr>
            <a:r>
              <a:rPr lang="en-US" sz="1500" dirty="0"/>
              <a:t>	 </a:t>
            </a:r>
            <a:r>
              <a:rPr lang="en-US" sz="1500" dirty="0" smtClean="0"/>
              <a:t>Includes</a:t>
            </a:r>
            <a:r>
              <a:rPr lang="en-US" sz="1500" dirty="0"/>
              <a:t>: </a:t>
            </a:r>
          </a:p>
          <a:p>
            <a:pPr marL="742950" lvl="1" indent="-285750">
              <a:lnSpc>
                <a:spcPct val="114000"/>
              </a:lnSpc>
              <a:buFont typeface="Courier New" charset="0"/>
              <a:buChar char="o"/>
            </a:pPr>
            <a:r>
              <a:rPr lang="en-US" sz="1500" dirty="0" smtClean="0"/>
              <a:t>100 and 101 module evolution to videos and quick links</a:t>
            </a:r>
          </a:p>
          <a:p>
            <a:pPr marL="742950" lvl="1" indent="-285750">
              <a:lnSpc>
                <a:spcPct val="114000"/>
              </a:lnSpc>
              <a:buFont typeface="Courier New" charset="0"/>
              <a:buChar char="o"/>
            </a:pPr>
            <a:r>
              <a:rPr lang="en-US" sz="1500" dirty="0" smtClean="0"/>
              <a:t>Retirement of 200 module</a:t>
            </a:r>
          </a:p>
          <a:p>
            <a:pPr marL="742950" lvl="1" indent="-285750">
              <a:lnSpc>
                <a:spcPct val="114000"/>
              </a:lnSpc>
              <a:buFont typeface="Courier New" charset="0"/>
              <a:buChar char="o"/>
            </a:pPr>
            <a:r>
              <a:rPr lang="en-US" sz="1500" dirty="0" smtClean="0"/>
              <a:t>Evolution of 300 series into user-driven/led html pages</a:t>
            </a:r>
          </a:p>
          <a:p>
            <a:pPr marL="742950" lvl="1" indent="-285750">
              <a:lnSpc>
                <a:spcPct val="114000"/>
              </a:lnSpc>
              <a:buFont typeface="Courier New" charset="0"/>
              <a:buChar char="o"/>
            </a:pPr>
            <a:r>
              <a:rPr lang="en-US" sz="1500" dirty="0" smtClean="0"/>
              <a:t>Sun setting of Blackboard LMS</a:t>
            </a:r>
          </a:p>
          <a:p>
            <a:pPr marL="742950" lvl="1" indent="-285750">
              <a:lnSpc>
                <a:spcPct val="114000"/>
              </a:lnSpc>
              <a:buFont typeface="Courier New" charset="0"/>
              <a:buChar char="o"/>
            </a:pPr>
            <a:endParaRPr lang="en-US" sz="1500" b="1" dirty="0">
              <a:solidFill>
                <a:schemeClr val="tx1">
                  <a:lumMod val="50000"/>
                </a:schemeClr>
              </a:solidFill>
            </a:endParaRPr>
          </a:p>
          <a:p>
            <a:pPr lvl="0">
              <a:lnSpc>
                <a:spcPct val="114000"/>
              </a:lnSpc>
            </a:pPr>
            <a:r>
              <a:rPr lang="en-US" sz="1500" b="1" dirty="0">
                <a:solidFill>
                  <a:schemeClr val="tx1">
                    <a:lumMod val="50000"/>
                  </a:schemeClr>
                </a:solidFill>
              </a:rPr>
              <a:t>Movement v1.0: </a:t>
            </a:r>
            <a:r>
              <a:rPr lang="en-US" sz="1500" b="1" dirty="0">
                <a:solidFill>
                  <a:srgbClr val="4BACC6"/>
                </a:solidFill>
              </a:rPr>
              <a:t>September 30</a:t>
            </a:r>
          </a:p>
        </p:txBody>
      </p:sp>
    </p:spTree>
    <p:extLst>
      <p:ext uri="{BB962C8B-B14F-4D97-AF65-F5344CB8AC3E}">
        <p14:creationId xmlns:p14="http://schemas.microsoft.com/office/powerpoint/2010/main" val="427585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88276"/>
            <a:ext cx="8089900" cy="563831"/>
          </a:xfrm>
        </p:spPr>
        <p:txBody>
          <a:bodyPr/>
          <a:lstStyle/>
          <a:p>
            <a:r>
              <a:rPr lang="en-US" dirty="0"/>
              <a:t>NBAC-Led ACTIVITIES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814A3B-586F-6741-A578-6A3C03C31D1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4972" y="1364709"/>
            <a:ext cx="764212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2400"/>
              </a:spcAft>
            </a:pPr>
            <a:r>
              <a:rPr lang="en-US" sz="1500" b="1" dirty="0" smtClean="0">
                <a:solidFill>
                  <a:schemeClr val="tx1">
                    <a:lumMod val="50000"/>
                  </a:schemeClr>
                </a:solidFill>
              </a:rPr>
              <a:t>Define / Delive</a:t>
            </a:r>
            <a:r>
              <a:rPr lang="en-US" sz="1500" b="1" dirty="0" smtClean="0">
                <a:solidFill>
                  <a:schemeClr val="tx1">
                    <a:lumMod val="50000"/>
                  </a:schemeClr>
                </a:solidFill>
              </a:rPr>
              <a:t>r Schema Requirements to NTAC</a:t>
            </a:r>
          </a:p>
          <a:p>
            <a:pPr lvl="0">
              <a:spcAft>
                <a:spcPts val="2400"/>
              </a:spcAft>
            </a:pPr>
            <a:r>
              <a:rPr lang="en-US" sz="1500" b="1" dirty="0" smtClean="0">
                <a:solidFill>
                  <a:schemeClr val="tx1">
                    <a:lumMod val="50000"/>
                  </a:schemeClr>
                </a:solidFill>
              </a:rPr>
              <a:t>Update NIEM NBAC Strategy / Vision</a:t>
            </a:r>
          </a:p>
          <a:p>
            <a:pPr lvl="0">
              <a:spcAft>
                <a:spcPts val="2400"/>
              </a:spcAft>
            </a:pPr>
            <a:r>
              <a:rPr lang="en-US" sz="1500" b="1" dirty="0" smtClean="0">
                <a:solidFill>
                  <a:schemeClr val="tx1">
                    <a:lumMod val="50000"/>
                  </a:schemeClr>
                </a:solidFill>
              </a:rPr>
              <a:t>Domain Steward Re-energize</a:t>
            </a:r>
          </a:p>
          <a:p>
            <a:pPr lvl="0">
              <a:spcAft>
                <a:spcPts val="2400"/>
              </a:spcAft>
            </a:pPr>
            <a:r>
              <a:rPr lang="en-US" sz="1500" b="1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n-US" sz="1500" b="1" dirty="0" smtClean="0">
                <a:solidFill>
                  <a:schemeClr val="tx1">
                    <a:lumMod val="50000"/>
                  </a:schemeClr>
                </a:solidFill>
              </a:rPr>
              <a:t>Process Improvement – </a:t>
            </a:r>
            <a:r>
              <a:rPr lang="en-US" sz="1500" b="1" dirty="0" err="1" smtClean="0">
                <a:solidFill>
                  <a:schemeClr val="tx1">
                    <a:lumMod val="50000"/>
                  </a:schemeClr>
                </a:solidFill>
              </a:rPr>
              <a:t>Reqs</a:t>
            </a:r>
            <a:r>
              <a:rPr lang="en-US" sz="1500" b="1" dirty="0" smtClean="0">
                <a:solidFill>
                  <a:schemeClr val="tx1">
                    <a:lumMod val="50000"/>
                  </a:schemeClr>
                </a:solidFill>
              </a:rPr>
              <a:t>/Cap Harmonization</a:t>
            </a:r>
          </a:p>
          <a:p>
            <a:pPr lvl="0">
              <a:spcAft>
                <a:spcPts val="2400"/>
              </a:spcAft>
            </a:pPr>
            <a:r>
              <a:rPr lang="en-US" sz="1500" b="1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n-US" sz="1500" b="1" dirty="0" smtClean="0">
                <a:solidFill>
                  <a:schemeClr val="tx1">
                    <a:lumMod val="50000"/>
                  </a:schemeClr>
                </a:solidFill>
              </a:rPr>
              <a:t>Business Procedures – Configuration /  Change Management</a:t>
            </a:r>
          </a:p>
          <a:p>
            <a:pPr lvl="0">
              <a:spcAft>
                <a:spcPts val="2400"/>
              </a:spcAft>
            </a:pPr>
            <a:r>
              <a:rPr lang="en-US" sz="1500" b="1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n-US" sz="1500" b="1" dirty="0" smtClean="0">
                <a:solidFill>
                  <a:schemeClr val="tx1">
                    <a:lumMod val="50000"/>
                  </a:schemeClr>
                </a:solidFill>
              </a:rPr>
              <a:t>Demonstration</a:t>
            </a:r>
          </a:p>
          <a:p>
            <a:pPr lvl="0">
              <a:spcAft>
                <a:spcPts val="2400"/>
              </a:spcAft>
            </a:pPr>
            <a:r>
              <a:rPr lang="en-US" sz="1500" b="1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n-US" sz="1500" b="1" dirty="0" smtClean="0">
                <a:solidFill>
                  <a:schemeClr val="tx1">
                    <a:lumMod val="50000"/>
                  </a:schemeClr>
                </a:solidFill>
              </a:rPr>
              <a:t>GitHub – Collaboration (</a:t>
            </a:r>
            <a:r>
              <a:rPr lang="en-US" sz="1500" b="1" dirty="0" err="1" smtClean="0">
                <a:solidFill>
                  <a:schemeClr val="tx1">
                    <a:lumMod val="50000"/>
                  </a:schemeClr>
                </a:solidFill>
              </a:rPr>
              <a:t>Git</a:t>
            </a:r>
            <a:r>
              <a:rPr lang="en-US" sz="1500" b="1" dirty="0" smtClean="0">
                <a:solidFill>
                  <a:schemeClr val="tx1">
                    <a:lumMod val="50000"/>
                  </a:schemeClr>
                </a:solidFill>
              </a:rPr>
              <a:t> Issue)</a:t>
            </a:r>
          </a:p>
          <a:p>
            <a:pPr lvl="0">
              <a:spcAft>
                <a:spcPts val="2400"/>
              </a:spcAft>
            </a:pPr>
            <a:r>
              <a:rPr lang="en-US" sz="1500" b="1" dirty="0" smtClean="0">
                <a:solidFill>
                  <a:schemeClr val="tx1">
                    <a:lumMod val="50000"/>
                  </a:schemeClr>
                </a:solidFill>
              </a:rPr>
              <a:t>Technical Support – Training / End-to-End NIEM Lifecycle Support</a:t>
            </a:r>
          </a:p>
        </p:txBody>
      </p:sp>
    </p:spTree>
    <p:extLst>
      <p:ext uri="{BB962C8B-B14F-4D97-AF65-F5344CB8AC3E}">
        <p14:creationId xmlns:p14="http://schemas.microsoft.com/office/powerpoint/2010/main" val="746325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high-value topics for cross-community collaboration for consideration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814A3B-586F-6741-A578-6A3C03C31D1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04973" y="2474400"/>
            <a:ext cx="7334054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b="1" dirty="0" smtClean="0">
                <a:solidFill>
                  <a:schemeClr val="tx1">
                    <a:lumMod val="50000"/>
                  </a:schemeClr>
                </a:solidFill>
              </a:rPr>
              <a:t>Biometric / Sensor Integration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lvl="0" algn="ctr">
              <a:spcAft>
                <a:spcPts val="1800"/>
              </a:spcAft>
            </a:pP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lvl="0" algn="ctr">
              <a:spcAft>
                <a:spcPts val="1800"/>
              </a:spcAft>
            </a:pP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lvl="0" algn="ctr">
              <a:spcAft>
                <a:spcPts val="1800"/>
              </a:spcAft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Identity management</a:t>
            </a:r>
          </a:p>
        </p:txBody>
      </p:sp>
      <p:sp>
        <p:nvSpPr>
          <p:cNvPr id="7" name="Oval 6"/>
          <p:cNvSpPr/>
          <p:nvPr/>
        </p:nvSpPr>
        <p:spPr>
          <a:xfrm>
            <a:off x="4229100" y="3306058"/>
            <a:ext cx="685800" cy="685800"/>
          </a:xfrm>
          <a:prstGeom prst="ellipse">
            <a:avLst/>
          </a:prstGeom>
          <a:solidFill>
            <a:srgbClr val="C44A1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4229100" y="1808679"/>
            <a:ext cx="685800" cy="685800"/>
          </a:xfrm>
          <a:prstGeom prst="ellipse">
            <a:avLst/>
          </a:prstGeom>
          <a:solidFill>
            <a:srgbClr val="4BACC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2221" y="5408579"/>
            <a:ext cx="4309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Smart businesses and communities are striving to be data-driven rather than just data rich.</a:t>
            </a:r>
          </a:p>
        </p:txBody>
      </p:sp>
    </p:spTree>
    <p:extLst>
      <p:ext uri="{BB962C8B-B14F-4D97-AF65-F5344CB8AC3E}">
        <p14:creationId xmlns:p14="http://schemas.microsoft.com/office/powerpoint/2010/main" val="2374561343"/>
      </p:ext>
    </p:extLst>
  </p:cSld>
  <p:clrMapOvr>
    <a:masterClrMapping/>
  </p:clrMapOvr>
</p:sld>
</file>

<file path=ppt/theme/theme1.xml><?xml version="1.0" encoding="utf-8"?>
<a:theme xmlns:a="http://schemas.openxmlformats.org/drawingml/2006/main" name="NIEM_white">
  <a:themeElements>
    <a:clrScheme name="NEIM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DDF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139</TotalTime>
  <Words>368</Words>
  <Application>Microsoft Office PowerPoint</Application>
  <PresentationFormat>On-screen Show (4:3)</PresentationFormat>
  <Paragraphs>85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Courier New</vt:lpstr>
      <vt:lpstr>Tw Cen MT</vt:lpstr>
      <vt:lpstr>NIEM_white</vt:lpstr>
      <vt:lpstr>NIEM FY19 NBAC Annual f2f</vt:lpstr>
      <vt:lpstr>NBAC FY 19 objectives</vt:lpstr>
      <vt:lpstr>Activities</vt:lpstr>
      <vt:lpstr>PMO-Led ACTIVITIES (continued)</vt:lpstr>
      <vt:lpstr>NBAC-Led ACTIVITIES</vt:lpstr>
      <vt:lpstr>Potential high-value topics for cross-community collaboration for consideration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Croft</dc:creator>
  <cp:lastModifiedBy>longhd</cp:lastModifiedBy>
  <cp:revision>29</cp:revision>
  <dcterms:created xsi:type="dcterms:W3CDTF">2018-03-13T13:41:33Z</dcterms:created>
  <dcterms:modified xsi:type="dcterms:W3CDTF">2018-10-31T14:14:43Z</dcterms:modified>
</cp:coreProperties>
</file>