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  <p:sldMasterId id="2147485297" r:id="rId3"/>
  </p:sldMasterIdLst>
  <p:notesMasterIdLst>
    <p:notesMasterId r:id="rId11"/>
  </p:notesMasterIdLst>
  <p:handoutMasterIdLst>
    <p:handoutMasterId r:id="rId12"/>
  </p:handoutMasterIdLst>
  <p:sldIdLst>
    <p:sldId id="601" r:id="rId4"/>
    <p:sldId id="681" r:id="rId5"/>
    <p:sldId id="679" r:id="rId6"/>
    <p:sldId id="682" r:id="rId7"/>
    <p:sldId id="675" r:id="rId8"/>
    <p:sldId id="683" r:id="rId9"/>
    <p:sldId id="680" r:id="rId10"/>
  </p:sldIdLst>
  <p:sldSz cx="9144000" cy="6858000" type="letter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>
    <p:extLst/>
  </p:cmAuthor>
  <p:cmAuthor id="12" name="Nisco, Derek" initials="ND" lastIdx="2" clrIdx="12">
    <p:extLst/>
  </p:cmAuthor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B4BE"/>
    <a:srgbClr val="B36F3C"/>
    <a:srgbClr val="00506F"/>
    <a:srgbClr val="007678"/>
    <a:srgbClr val="0085BB"/>
    <a:srgbClr val="949C9D"/>
    <a:srgbClr val="686868"/>
    <a:srgbClr val="595959"/>
    <a:srgbClr val="FFB64B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6437" autoAdjust="0"/>
  </p:normalViewPr>
  <p:slideViewPr>
    <p:cSldViewPr>
      <p:cViewPr varScale="1">
        <p:scale>
          <a:sx n="84" d="100"/>
          <a:sy n="84" d="100"/>
        </p:scale>
        <p:origin x="1637" y="82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6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526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851"/>
            <a:ext cx="5608320" cy="4156075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6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526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Indicates issues we need to address:</a:t>
            </a:r>
          </a:p>
          <a:p>
            <a:pPr marL="228600" indent="-228600">
              <a:buAutoNum type="arabicPeriod"/>
            </a:pPr>
            <a:r>
              <a:rPr lang="en-US" dirty="0" smtClean="0"/>
              <a:t>Do we need to control access to the registry?  If yes, how, and is there a cost?  If no, then it needs to be read only to prevent</a:t>
            </a:r>
            <a:r>
              <a:rPr lang="en-US" baseline="0" dirty="0" smtClean="0"/>
              <a:t> garbage from being posted.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we need NBAC co-chair approval before adding something to the registry?  Maybe only PMO staff post products and/or update the registry, and the producer sends a product to the PMO staff for review?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65743-3709-4845-8C48-66182B01E8A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9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0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89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1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06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5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89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4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5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13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3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82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25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49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8636-1850-48E8-AB82-247B00CC3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5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71" r:id="rId5"/>
    <p:sldLayoutId id="2147485294" r:id="rId6"/>
    <p:sldLayoutId id="2147485295" r:id="rId7"/>
    <p:sldLayoutId id="2147485296" r:id="rId8"/>
    <p:sldLayoutId id="2147485310" r:id="rId9"/>
    <p:sldLayoutId id="2147485311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is Wingdings 2:161 (100%); before paragraph spacing of 13.44 pt</a:t>
            </a:r>
          </a:p>
          <a:p>
            <a:pPr lvl="1"/>
            <a:r>
              <a:rPr lang="en-US" smtClean="0"/>
              <a:t>Dash: dash point is 100% en-dash, before paragraph spacing of 5.76 pt</a:t>
            </a:r>
          </a:p>
          <a:p>
            <a:pPr lvl="2"/>
            <a:r>
              <a:rPr lang="en-US" smtClean="0"/>
              <a:t>Subbullet is 100% bullet, before paragraph spacing of 4.8 pt</a:t>
            </a:r>
          </a:p>
          <a:p>
            <a:pPr lvl="0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312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CE70-0ACE-4E15-84B8-927A5709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1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8" r:id="rId1"/>
    <p:sldLayoutId id="2147485299" r:id="rId2"/>
    <p:sldLayoutId id="2147485300" r:id="rId3"/>
    <p:sldLayoutId id="2147485301" r:id="rId4"/>
    <p:sldLayoutId id="2147485302" r:id="rId5"/>
    <p:sldLayoutId id="2147485303" r:id="rId6"/>
    <p:sldLayoutId id="2147485304" r:id="rId7"/>
    <p:sldLayoutId id="2147485305" r:id="rId8"/>
    <p:sldLayoutId id="2147485306" r:id="rId9"/>
    <p:sldLayoutId id="2147485307" r:id="rId10"/>
    <p:sldLayoutId id="21474853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ather.d.grace2.civ@mail.mi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charles.chipman@gtri.gatech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2209800"/>
            <a:ext cx="914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r>
              <a:rPr lang="en-US" sz="3200" dirty="0"/>
              <a:t>NIEM </a:t>
            </a:r>
            <a:r>
              <a:rPr lang="en-US" sz="3200" dirty="0" smtClean="0"/>
              <a:t>Schema / IEPD Registry</a:t>
            </a:r>
            <a:br>
              <a:rPr lang="en-US" sz="3200" dirty="0" smtClean="0"/>
            </a:br>
            <a:r>
              <a:rPr lang="en-US" sz="3200" dirty="0" smtClean="0"/>
              <a:t>Way </a:t>
            </a:r>
            <a:r>
              <a:rPr lang="en-US" sz="3200" dirty="0" smtClean="0"/>
              <a:t>Ahead Discussion </a:t>
            </a:r>
          </a:p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r>
              <a:rPr lang="en-US" dirty="0" smtClean="0">
                <a:solidFill>
                  <a:srgbClr val="949C9D"/>
                </a:solidFill>
              </a:rPr>
              <a:t>29 October </a:t>
            </a:r>
            <a:r>
              <a:rPr lang="en-US" dirty="0" smtClean="0">
                <a:solidFill>
                  <a:srgbClr val="949C9D"/>
                </a:solidFill>
              </a:rPr>
              <a:t>2018</a:t>
            </a:r>
            <a:br>
              <a:rPr lang="en-US" dirty="0" smtClean="0">
                <a:solidFill>
                  <a:srgbClr val="949C9D"/>
                </a:solidFill>
              </a:rPr>
            </a:br>
            <a:r>
              <a:rPr lang="en-US" dirty="0" smtClean="0">
                <a:solidFill>
                  <a:srgbClr val="949C9D"/>
                </a:solidFill>
              </a:rPr>
              <a:t>NBAC Face-to-Face</a:t>
            </a:r>
            <a:br>
              <a:rPr lang="en-US" dirty="0" smtClean="0">
                <a:solidFill>
                  <a:srgbClr val="949C9D"/>
                </a:solidFill>
              </a:rPr>
            </a:br>
            <a:r>
              <a:rPr lang="en-US" dirty="0" smtClean="0">
                <a:solidFill>
                  <a:srgbClr val="949C9D"/>
                </a:solidFill>
              </a:rPr>
              <a:t>Arlington</a:t>
            </a:r>
            <a:r>
              <a:rPr lang="en-US" dirty="0" smtClean="0">
                <a:solidFill>
                  <a:srgbClr val="949C9D"/>
                </a:solidFill>
              </a:rPr>
              <a:t>, VA</a:t>
            </a:r>
          </a:p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endParaRPr lang="en-US" dirty="0">
              <a:solidFill>
                <a:srgbClr val="949C9D"/>
              </a:solidFill>
            </a:endParaRPr>
          </a:p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endParaRPr lang="en-US" dirty="0">
              <a:solidFill>
                <a:srgbClr val="949C9D"/>
              </a:solidFill>
            </a:endParaRPr>
          </a:p>
        </p:txBody>
      </p:sp>
      <p:pic>
        <p:nvPicPr>
          <p:cNvPr id="4" name="Picture 3" descr="NIEM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914400"/>
            <a:ext cx="3913632" cy="938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4600" y="4648640"/>
            <a:ext cx="320040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B8B8B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Ms. Heather D. Grace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B8B8B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Joint Staff J6, DDC5I, Data &amp; Services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B8B8B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757-836-8070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Heather.d.grace2.civ@mail.mil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8B8B8B"/>
              </a:solidFill>
              <a:latin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Mr Chuck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Chipman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rgbClr val="8B8B8B"/>
                </a:solidFill>
                <a:latin typeface="Arial"/>
              </a:rPr>
              <a:t>Georgia</a:t>
            </a:r>
            <a:r>
              <a:rPr lang="en-US" sz="1200" dirty="0" smtClean="0">
                <a:solidFill>
                  <a:srgbClr val="8B8B8B"/>
                </a:solidFill>
                <a:latin typeface="Arial"/>
              </a:rPr>
              <a:t> Tech Research Institute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757-836-8085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8B8B8B"/>
                </a:solidFill>
                <a:hlinkClick r:id="rId4"/>
              </a:rPr>
              <a:t>charles.chipman@gtri.gatech.edu</a:t>
            </a:r>
            <a:endParaRPr lang="en-US" sz="1200" dirty="0" smtClean="0">
              <a:solidFill>
                <a:srgbClr val="8B8B8B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Background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152400" y="1295400"/>
            <a:ext cx="8578067" cy="4416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0" y="999731"/>
            <a:ext cx="9166225" cy="578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000" b="1" dirty="0"/>
              <a:t>What is a registry</a:t>
            </a:r>
            <a:r>
              <a:rPr lang="en-US" sz="2000" b="1" dirty="0"/>
              <a:t>?</a:t>
            </a:r>
            <a:r>
              <a:rPr lang="en-US" sz="1050" b="1" dirty="0"/>
              <a:t> (https://hortonworks.com/tutorial/schema-registry-in-trucking-iot-on-hdf/section/1</a:t>
            </a:r>
            <a:r>
              <a:rPr lang="en-US" sz="1050" b="1" dirty="0" smtClean="0"/>
              <a:t>/)</a:t>
            </a:r>
            <a:endParaRPr lang="en-US" sz="2000" b="1" dirty="0"/>
          </a:p>
          <a:p>
            <a:pPr marL="969963"/>
            <a:r>
              <a:rPr lang="en-US" dirty="0" smtClean="0"/>
              <a:t>Schema Registry provides a centralized repository for schemas and metadata, allowing services to flexibly interact and exchange data with each other without the challenge of managing and sharing schemas between them.</a:t>
            </a:r>
          </a:p>
          <a:p>
            <a:pPr marL="969963"/>
            <a:r>
              <a:rPr lang="en-US" dirty="0" smtClean="0"/>
              <a:t>Schema Registry has support for multiple underlying schema representations (</a:t>
            </a:r>
            <a:r>
              <a:rPr lang="en-US" dirty="0" err="1" smtClean="0"/>
              <a:t>xmL</a:t>
            </a:r>
            <a:r>
              <a:rPr lang="en-US" dirty="0" smtClean="0"/>
              <a:t>, Avro, JSON, etc.) and is able to store a schema’s corresponding </a:t>
            </a:r>
            <a:r>
              <a:rPr lang="en-US" dirty="0" err="1" smtClean="0"/>
              <a:t>serializer</a:t>
            </a:r>
            <a:r>
              <a:rPr lang="en-US" dirty="0" smtClean="0"/>
              <a:t> and </a:t>
            </a:r>
            <a:r>
              <a:rPr lang="en-US" dirty="0" err="1" smtClean="0"/>
              <a:t>deserializer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NIEM repo / registry background (-pre GitHub –pre Horton –</a:t>
            </a:r>
            <a:r>
              <a:rPr lang="en-US" sz="2000" b="1" dirty="0" err="1" smtClean="0"/>
              <a:t>preX</a:t>
            </a:r>
            <a:r>
              <a:rPr lang="en-US" sz="2000" b="1" dirty="0" smtClean="0"/>
              <a:t>)</a:t>
            </a:r>
            <a:endParaRPr lang="en-US" sz="2000" b="1" dirty="0" smtClean="0"/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Several </a:t>
            </a:r>
            <a:r>
              <a:rPr lang="en-US" sz="2000" dirty="0" smtClean="0"/>
              <a:t>exist – Domain(s) / COI(s) - centric (</a:t>
            </a:r>
            <a:r>
              <a:rPr lang="en-US" sz="2000" dirty="0" err="1" smtClean="0"/>
              <a:t>DoJ</a:t>
            </a:r>
            <a:r>
              <a:rPr lang="en-US" sz="2000" dirty="0" smtClean="0"/>
              <a:t>, HHS, DHS,..) (.csv/RDBMS/Oracle)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No commit – variability at network / software modernization efforts degraded orchestrated agreement on meta, deployment – staging, and use (vendor specific)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Strong </a:t>
            </a:r>
            <a:r>
              <a:rPr lang="en-US" sz="2000" dirty="0" smtClean="0"/>
              <a:t>community desire to </a:t>
            </a:r>
            <a:r>
              <a:rPr lang="en-US" sz="2000" dirty="0" smtClean="0"/>
              <a:t>share schema for discovery / reuse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15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196200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Tw Cen MT" panose="020B0602020104020603" pitchFamily="34" charset="0"/>
              </a:rPr>
              <a:t>Proposed Model – Design Thinking</a:t>
            </a:r>
            <a:endParaRPr lang="en-US" sz="2800" b="1" dirty="0">
              <a:solidFill>
                <a:srgbClr val="003399"/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400" y="3695701"/>
            <a:ext cx="4231810" cy="3009899"/>
            <a:chOff x="8077200" y="2835415"/>
            <a:chExt cx="4231810" cy="30098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7200" y="2949714"/>
              <a:ext cx="4231810" cy="2895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591800" y="283541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*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0" y="49530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*</a:t>
              </a: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76200" y="869576"/>
            <a:ext cx="9166225" cy="433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800" b="1" dirty="0" smtClean="0"/>
              <a:t>Activities to date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Feedback </a:t>
            </a:r>
            <a:r>
              <a:rPr lang="en-US" sz="1800" dirty="0" smtClean="0"/>
              <a:t>collected via interviews and meetings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Current capabilities (Hadoop DM Eco, NIEM DM, Geo DM, ICITE)</a:t>
            </a:r>
            <a:endParaRPr lang="en-US" sz="1800" dirty="0" smtClean="0"/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Explored alternatives </a:t>
            </a:r>
            <a:r>
              <a:rPr lang="en-US" sz="1800" dirty="0" smtClean="0"/>
              <a:t>(BUILD, ADOPT / BUY)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What we gathered so far (requirements)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Adopt data format(s) with rules that allow schema evolution</a:t>
            </a:r>
            <a:endParaRPr lang="en-US" sz="1800" dirty="0" smtClean="0"/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Discovery/search/filtering</a:t>
            </a:r>
            <a:endParaRPr lang="en-US" sz="1800" dirty="0" smtClean="0"/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Self-service – publish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Add</a:t>
            </a:r>
            <a:r>
              <a:rPr lang="en-US" sz="1800" dirty="0"/>
              <a:t>, delete, </a:t>
            </a:r>
            <a:r>
              <a:rPr lang="en-US" sz="1800" dirty="0" smtClean="0"/>
              <a:t>mature, archive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Federate, ingest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Access control/monitoring</a:t>
            </a:r>
            <a:endParaRPr lang="en-US" sz="1800" dirty="0"/>
          </a:p>
          <a:p>
            <a:pPr lvl="2">
              <a:lnSpc>
                <a:spcPct val="150000"/>
              </a:lnSpc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2549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Demo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152400" y="1295400"/>
            <a:ext cx="8578067" cy="4416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412" y="1066800"/>
            <a:ext cx="9166225" cy="578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None/>
            </a:pPr>
            <a:endParaRPr lang="en-US" sz="3200" dirty="0" smtClean="0"/>
          </a:p>
          <a:p>
            <a:pPr marL="457200" lvl="1" indent="0" algn="ctr">
              <a:lnSpc>
                <a:spcPct val="150000"/>
              </a:lnSpc>
              <a:buNone/>
            </a:pPr>
            <a:endParaRPr lang="en-US" sz="3200" dirty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sz="3200" dirty="0" smtClean="0"/>
              <a:t>GitHub Registry Demonstration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8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Next Steps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066800"/>
            <a:ext cx="8731250" cy="3146425"/>
          </a:xfrm>
        </p:spPr>
        <p:txBody>
          <a:bodyPr/>
          <a:lstStyle/>
          <a:p>
            <a:pPr lvl="1" indent="-342900">
              <a:lnSpc>
                <a:spcPct val="150000"/>
              </a:lnSpc>
            </a:pPr>
            <a:r>
              <a:rPr lang="en-US" sz="2000" dirty="0" smtClean="0"/>
              <a:t>Define </a:t>
            </a:r>
            <a:r>
              <a:rPr lang="en-US" sz="2000" dirty="0" smtClean="0"/>
              <a:t>minimal viable product (MVP)</a:t>
            </a:r>
          </a:p>
          <a:p>
            <a:pPr lvl="1" indent="-342900">
              <a:lnSpc>
                <a:spcPct val="150000"/>
              </a:lnSpc>
            </a:pPr>
            <a:r>
              <a:rPr lang="en-US" sz="2000" dirty="0" smtClean="0"/>
              <a:t>Explore Domain data management / data infrastructure deployments; consider both when defining functional/tech requirements</a:t>
            </a:r>
          </a:p>
          <a:p>
            <a:pPr lvl="1" indent="-342900">
              <a:lnSpc>
                <a:spcPct val="15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ool </a:t>
            </a:r>
            <a:r>
              <a:rPr lang="en-US" sz="2000" dirty="0" smtClean="0"/>
              <a:t>community resources based on priority </a:t>
            </a:r>
            <a:r>
              <a:rPr lang="en-US" sz="2000" dirty="0" smtClean="0"/>
              <a:t>requirements </a:t>
            </a:r>
            <a:endParaRPr lang="en-US" dirty="0"/>
          </a:p>
          <a:p>
            <a:pPr lvl="1" indent="-342900">
              <a:lnSpc>
                <a:spcPct val="150000"/>
              </a:lnSpc>
            </a:pPr>
            <a:r>
              <a:rPr lang="en-US" sz="2000" dirty="0" smtClean="0"/>
              <a:t>Design, </a:t>
            </a:r>
            <a:r>
              <a:rPr lang="en-US" sz="2000" dirty="0" smtClean="0"/>
              <a:t>Release (LUA), Test (UAT), Deploy </a:t>
            </a:r>
            <a:endParaRPr lang="en-US" sz="20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152400" y="1295400"/>
            <a:ext cx="8578067" cy="4416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2400" y="1295400"/>
            <a:ext cx="8578067" cy="4416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412" y="1066800"/>
            <a:ext cx="9166225" cy="578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BACKUP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Registry </a:t>
            </a:r>
            <a:r>
              <a:rPr lang="en-US" sz="2800" dirty="0" smtClean="0"/>
              <a:t>Sites &lt;Attempts&gt;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8610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+mj-lt"/>
              </a:rPr>
              <a:t>tools.niem.gov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95959"/>
                </a:solidFill>
                <a:latin typeface="+mj-lt"/>
              </a:rPr>
              <a:t>Pros: existing registry, requires account to add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95959"/>
                </a:solidFill>
                <a:latin typeface="+mj-lt"/>
              </a:rPr>
              <a:t>Cons: manual entry of discovery metadata; hasn’t been maintained in years/buggy</a:t>
            </a:r>
            <a:endParaRPr lang="en-US" sz="1600" dirty="0">
              <a:solidFill>
                <a:srgbClr val="595959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595959"/>
                </a:solidFill>
                <a:latin typeface="+mj-lt"/>
              </a:rPr>
              <a:t>DOJ IEPD </a:t>
            </a:r>
            <a:r>
              <a:rPr lang="en-US" sz="2000" dirty="0" smtClean="0">
                <a:solidFill>
                  <a:srgbClr val="595959"/>
                </a:solidFill>
                <a:latin typeface="+mj-lt"/>
              </a:rPr>
              <a:t>Clearinghouse/NISS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Pros: existing registry</a:t>
            </a:r>
            <a:endParaRPr lang="en-US" sz="1600" dirty="0">
              <a:solidFill>
                <a:srgbClr val="59595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Cons: hasn’t been maintained in years</a:t>
            </a:r>
            <a:endParaRPr lang="en-US" sz="1600" dirty="0">
              <a:solidFill>
                <a:srgbClr val="595959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+mj-lt"/>
              </a:rPr>
              <a:t>APAN.org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Pros:  existing sites for NBAC, EM, and MilOps; access controls</a:t>
            </a:r>
            <a:endParaRPr lang="en-US" sz="1600" dirty="0">
              <a:solidFill>
                <a:srgbClr val="59595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Cons: must have APAN account (no guests); SharePoint limitations; limited search</a:t>
            </a:r>
            <a:endParaRPr lang="en-US" sz="1600" dirty="0" smtClean="0">
              <a:solidFill>
                <a:srgbClr val="595959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595959"/>
                </a:solidFill>
                <a:latin typeface="+mj-lt"/>
              </a:rPr>
              <a:t>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Pros: already hosts NIEM content; access controls</a:t>
            </a:r>
            <a:endParaRPr lang="en-US" sz="1600" dirty="0">
              <a:solidFill>
                <a:srgbClr val="59595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95959"/>
                </a:solidFill>
              </a:rPr>
              <a:t>Cons: learning curve for managers; requires user accounts to add content; limited search (browser)</a:t>
            </a:r>
            <a:endParaRPr lang="en-US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595959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111260</TotalTime>
  <Words>485</Words>
  <Application>Microsoft Office PowerPoint</Application>
  <PresentationFormat>Letter Paper (8.5x11 in)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Wingdings</vt:lpstr>
      <vt:lpstr>NIEM Course Theme</vt:lpstr>
      <vt:lpstr>1_NIEM Course Theme</vt:lpstr>
      <vt:lpstr>Custom Design</vt:lpstr>
      <vt:lpstr>PowerPoint Presentation</vt:lpstr>
      <vt:lpstr>Background</vt:lpstr>
      <vt:lpstr>PowerPoint Presentation</vt:lpstr>
      <vt:lpstr>Demo</vt:lpstr>
      <vt:lpstr>Next Steps</vt:lpstr>
      <vt:lpstr>PowerPoint Presentation</vt:lpstr>
      <vt:lpstr>Registry Sites &lt;Attempts&gt;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Grace;Heather Grace</dc:creator>
  <cp:lastModifiedBy>longhd</cp:lastModifiedBy>
  <cp:revision>6574</cp:revision>
  <cp:lastPrinted>2018-10-26T14:54:15Z</cp:lastPrinted>
  <dcterms:created xsi:type="dcterms:W3CDTF">2009-03-17T18:28:54Z</dcterms:created>
  <dcterms:modified xsi:type="dcterms:W3CDTF">2018-10-29T09:26:42Z</dcterms:modified>
</cp:coreProperties>
</file>