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5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5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949C9D"/>
    <a:srgbClr val="C44A1D"/>
    <a:srgbClr val="00506F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56"/>
  </p:normalViewPr>
  <p:slideViewPr>
    <p:cSldViewPr snapToGrid="0" snapToObjects="1">
      <p:cViewPr varScale="1">
        <p:scale>
          <a:sx n="63" d="100"/>
          <a:sy n="63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54897-4719-C84D-8751-3F55E719874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447CE-D056-024D-8368-D8EABA24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F2886-C27D-804E-BE8F-D80D5D98A37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2E215-D3C6-D84F-8ECF-5127C851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G-ti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05670"/>
            <a:ext cx="7772400" cy="1524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ct val="80000"/>
              </a:lnSpc>
              <a:defRPr sz="4125" b="1" i="0" spc="-113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/>
              <a:t>SUBTITLE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8338"/>
            <a:ext cx="6400800" cy="154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575" b="0" i="0">
                <a:solidFill>
                  <a:srgbClr val="949C9D"/>
                </a:solidFill>
                <a:latin typeface="Arial"/>
                <a:cs typeface="Arial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9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275"/>
            <a:ext cx="8089900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2400" b="1" i="0" spc="-6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9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8276"/>
            <a:ext cx="8089900" cy="1420403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2400" b="1" i="0" spc="-6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9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4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9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-blank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FOOTER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" y="6252130"/>
            <a:ext cx="9123667" cy="60587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900" b="0" i="0">
                <a:solidFill>
                  <a:srgbClr val="1F497D"/>
                </a:solidFill>
                <a:latin typeface="Tw Cen MT"/>
                <a:cs typeface="Tw Cen MT"/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hf hdr="0" ftr="0" dt="0"/>
  <p:txStyles>
    <p:titleStyle>
      <a:lvl1pPr algn="l" defTabSz="342900" rtl="0" eaLnBrk="1" latinLnBrk="0" hangingPunct="1">
        <a:lnSpc>
          <a:spcPct val="80000"/>
        </a:lnSpc>
        <a:spcBef>
          <a:spcPct val="0"/>
        </a:spcBef>
        <a:buNone/>
        <a:defRPr sz="24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1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15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15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iem.github.io/json/" TargetMode="External"/><Relationship Id="rId2" Type="http://schemas.openxmlformats.org/officeDocument/2006/relationships/hyperlink" Target="http://niem.github.io/reference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rence.niem.gov/niem/specification/naming-and-design-rules/4.0/niem-ndr-4.0.html" TargetMode="External"/><Relationship Id="rId2" Type="http://schemas.openxmlformats.org/officeDocument/2006/relationships/hyperlink" Target="niem.github.io/niem-releases/v4.0-technical-changes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iem.github.io/reference/specifications/code-lists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iem.github.io/json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1852"/>
            <a:ext cx="7772400" cy="1524000"/>
          </a:xfrm>
        </p:spPr>
        <p:txBody>
          <a:bodyPr/>
          <a:lstStyle/>
          <a:p>
            <a:r>
              <a:rPr lang="en-US" sz="6500" dirty="0" smtClean="0"/>
              <a:t>NTAC</a:t>
            </a:r>
            <a:r>
              <a:rPr lang="en-US" sz="6500" dirty="0"/>
              <a:t/>
            </a:r>
            <a:br>
              <a:rPr lang="en-US" sz="6500" dirty="0"/>
            </a:br>
            <a:r>
              <a:rPr lang="en-US" sz="6500" dirty="0" smtClean="0"/>
              <a:t>2018 Face-to-face Update</a:t>
            </a:r>
            <a:endParaRPr lang="en-US" sz="6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84520"/>
            <a:ext cx="6400800" cy="1546860"/>
          </a:xfrm>
        </p:spPr>
        <p:txBody>
          <a:bodyPr/>
          <a:lstStyle/>
          <a:p>
            <a:r>
              <a:rPr lang="en-US" dirty="0" smtClean="0"/>
              <a:t>Dr. Scott Renner, Mike Hulme</a:t>
            </a:r>
          </a:p>
          <a:p>
            <a:r>
              <a:rPr lang="en-US" dirty="0" smtClean="0"/>
              <a:t>NTAC Co-chairs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1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NIEM Tool Strategy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5E0253-9E8A-164A-8647-EE1B1099D6B9}"/>
              </a:ext>
            </a:extLst>
          </p:cNvPr>
          <p:cNvSpPr>
            <a:spLocks noGrp="1"/>
          </p:cNvSpPr>
          <p:nvPr/>
        </p:nvSpPr>
        <p:spPr>
          <a:xfrm>
            <a:off x="457200" y="1253331"/>
            <a:ext cx="8089900" cy="435133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What do we want from a tool architecture for NIEM, in the long term?</a:t>
            </a:r>
          </a:p>
          <a:p>
            <a:pPr lvl="1"/>
            <a:r>
              <a:rPr lang="en-US" dirty="0"/>
              <a:t>Open source &amp; </a:t>
            </a:r>
            <a:r>
              <a:rPr lang="en-US" dirty="0" smtClean="0"/>
              <a:t>user-installable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ccreditation </a:t>
            </a:r>
            <a:r>
              <a:rPr lang="en-US" dirty="0"/>
              <a:t>in DOD and other </a:t>
            </a:r>
            <a:r>
              <a:rPr lang="en-US" dirty="0" smtClean="0"/>
              <a:t>environments</a:t>
            </a:r>
            <a:endParaRPr lang="en-US" dirty="0"/>
          </a:p>
          <a:p>
            <a:pPr lvl="1"/>
            <a:r>
              <a:rPr lang="en-US" dirty="0"/>
              <a:t>Modular to support incremental </a:t>
            </a:r>
            <a:r>
              <a:rPr lang="en-US" dirty="0" smtClean="0"/>
              <a:t>improvements</a:t>
            </a:r>
            <a:endParaRPr lang="en-US" dirty="0"/>
          </a:p>
          <a:p>
            <a:pPr lvl="1"/>
            <a:r>
              <a:rPr lang="en-US" dirty="0"/>
              <a:t>Support a self-service </a:t>
            </a:r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dirty="0"/>
              <a:t>Provide capabilities that satisfy the needs of the community and that aren't available from other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Current Tools</a:t>
            </a:r>
          </a:p>
          <a:p>
            <a:pPr lvl="1"/>
            <a:r>
              <a:rPr lang="en-US" dirty="0"/>
              <a:t>SSGT</a:t>
            </a:r>
          </a:p>
          <a:p>
            <a:pPr lvl="1"/>
            <a:r>
              <a:rPr lang="en-US" dirty="0"/>
              <a:t>Movement</a:t>
            </a:r>
          </a:p>
          <a:p>
            <a:pPr lvl="1"/>
            <a:r>
              <a:rPr lang="en-US" dirty="0" err="1"/>
              <a:t>Contesa</a:t>
            </a:r>
            <a:r>
              <a:rPr lang="en-US" dirty="0"/>
              <a:t> / NIEM Conformance tool</a:t>
            </a:r>
          </a:p>
          <a:p>
            <a:pPr lvl="1"/>
            <a:r>
              <a:rPr lang="en-US" dirty="0"/>
              <a:t>Code list generation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3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NIEM Tool Target Concept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38" y="1148898"/>
            <a:ext cx="7334124" cy="45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6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2018 NTAC </a:t>
            </a:r>
            <a:r>
              <a:rPr lang="en-US" dirty="0" smtClean="0"/>
              <a:t>Activities Focus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7200" y="1199633"/>
            <a:ext cx="8089900" cy="3621024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»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New technical specifications </a:t>
            </a:r>
            <a:r>
              <a:rPr lang="en-US" dirty="0" smtClean="0">
                <a:hlinkClick r:id="rId2"/>
              </a:rPr>
              <a:t>http://niem.github.io/reference/</a:t>
            </a:r>
            <a:endParaRPr lang="en-US" dirty="0" smtClean="0"/>
          </a:p>
          <a:p>
            <a:pPr lvl="1"/>
            <a:r>
              <a:rPr lang="en-US" dirty="0" smtClean="0"/>
              <a:t>NIEM Naming and Design Rules 4.0 (November 2017) – updated for NIEM 4.0</a:t>
            </a:r>
          </a:p>
          <a:p>
            <a:pPr lvl="1"/>
            <a:r>
              <a:rPr lang="en-US" dirty="0" smtClean="0"/>
              <a:t>NIEM Code List Specification 4.0 (November 2017)</a:t>
            </a:r>
          </a:p>
          <a:p>
            <a:r>
              <a:rPr lang="en-US" dirty="0" smtClean="0"/>
              <a:t>Support for JSON </a:t>
            </a:r>
            <a:r>
              <a:rPr lang="en-US" dirty="0" smtClean="0">
                <a:hlinkClick r:id="rId3"/>
              </a:rPr>
              <a:t>http://niem.github.io/json/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NIEM Naming and Design Rules 4.0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199633"/>
            <a:ext cx="8089900" cy="3621024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»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Supports NIEM 4.x releases</a:t>
            </a:r>
          </a:p>
          <a:p>
            <a:r>
              <a:rPr lang="en-US" dirty="0" smtClean="0"/>
              <a:t>Lots of little changes to make NIEM easier to use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niem.github.io/</a:t>
            </a:r>
            <a:r>
              <a:rPr lang="en-US" dirty="0" err="1" smtClean="0">
                <a:hlinkClick r:id="rId2"/>
              </a:rPr>
              <a:t>niem</a:t>
            </a:r>
            <a:r>
              <a:rPr lang="en-US" dirty="0" smtClean="0">
                <a:hlinkClick r:id="rId2"/>
              </a:rPr>
              <a:t>-releases/v4.0-technical-changes/</a:t>
            </a:r>
            <a:endParaRPr lang="en-US" dirty="0" smtClean="0"/>
          </a:p>
          <a:p>
            <a:r>
              <a:rPr lang="en-US" dirty="0" smtClean="0"/>
              <a:t>NDR 4.0 specification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https://reference.niem.gov/niem/specification/naming-and-design-rules/4.0/niem-ndr-4.0.html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1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NIEM Code List Specification 4.0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811180"/>
            <a:ext cx="8089900" cy="5560644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»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Additional machine-readable formats for code lists: </a:t>
            </a:r>
          </a:p>
          <a:p>
            <a:pPr lvl="1"/>
            <a:r>
              <a:rPr lang="en-US" sz="2000" dirty="0" smtClean="0"/>
              <a:t>Spreadsheet CSVs (comma-separated values)</a:t>
            </a:r>
          </a:p>
          <a:p>
            <a:pPr lvl="1"/>
            <a:r>
              <a:rPr lang="en-US" sz="2000" dirty="0" smtClean="0"/>
              <a:t>Genericode (OASIS) XML formats</a:t>
            </a:r>
          </a:p>
          <a:p>
            <a:r>
              <a:rPr lang="en-US" sz="2000" dirty="0" smtClean="0"/>
              <a:t>Design-time or run-time binding of code lists elements to a specific code list file </a:t>
            </a:r>
          </a:p>
          <a:p>
            <a:pPr lvl="1"/>
            <a:r>
              <a:rPr lang="en-US" sz="2000" dirty="0" smtClean="0"/>
              <a:t>Specify bindings design-time via schema annotations to require designated code lists</a:t>
            </a:r>
          </a:p>
          <a:p>
            <a:pPr lvl="1"/>
            <a:r>
              <a:rPr lang="en-US" sz="2000" dirty="0" smtClean="0"/>
              <a:t>Specify bindings run-time via instance message attributes to allow for dynamic code lists</a:t>
            </a:r>
          </a:p>
          <a:p>
            <a:r>
              <a:rPr lang="en-US" sz="2000" dirty="0" smtClean="0"/>
              <a:t>XML catalog support for resolving code list identifiers (URIs) to actual code lists (CSV or Genericode files) within an IEPD</a:t>
            </a:r>
          </a:p>
          <a:p>
            <a:r>
              <a:rPr lang="en-US" sz="2000" dirty="0" smtClean="0"/>
              <a:t>Rules for matching values in messages to values in corresponding code lists</a:t>
            </a:r>
          </a:p>
          <a:p>
            <a:pPr lvl="1"/>
            <a:r>
              <a:rPr lang="en-US" sz="2000" dirty="0" smtClean="0"/>
              <a:t>This enables validation and adds multi-column code table support</a:t>
            </a:r>
          </a:p>
          <a:p>
            <a:r>
              <a:rPr lang="en-US" sz="2000" dirty="0" smtClean="0">
                <a:hlinkClick r:id="rId2"/>
              </a:rPr>
              <a:t>http://niem.github.io/reference/specifications/code-lists/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834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NIEM and JSON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099266"/>
            <a:ext cx="8089900" cy="5272557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»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Adopting JSON (JavaScript Object Notation) as a second standard format for representing data based on the NIEM data model</a:t>
            </a:r>
          </a:p>
          <a:p>
            <a:r>
              <a:rPr lang="en-US" sz="2000" dirty="0" smtClean="0"/>
              <a:t>Guidance pages available at </a:t>
            </a:r>
            <a:r>
              <a:rPr lang="en-US" sz="2000" dirty="0" smtClean="0">
                <a:hlinkClick r:id="rId2"/>
              </a:rPr>
              <a:t>http://niem.github.io/json/</a:t>
            </a:r>
            <a:endParaRPr lang="en-US" sz="2000" dirty="0" smtClean="0"/>
          </a:p>
          <a:p>
            <a:pPr lvl="1"/>
            <a:r>
              <a:rPr lang="en-US" sz="2000" dirty="0" smtClean="0"/>
              <a:t>An easy introduction to the purpose of NIEM</a:t>
            </a:r>
          </a:p>
          <a:p>
            <a:pPr lvl="1"/>
            <a:r>
              <a:rPr lang="en-US" sz="2000" dirty="0" smtClean="0"/>
              <a:t>The reasons to use NIEM with JSON data</a:t>
            </a:r>
          </a:p>
          <a:p>
            <a:pPr lvl="1"/>
            <a:r>
              <a:rPr lang="en-US" sz="2000" dirty="0" smtClean="0"/>
              <a:t>The developer knowledge needed to put NIEM JSON into practice</a:t>
            </a:r>
          </a:p>
          <a:p>
            <a:r>
              <a:rPr lang="en-US" sz="2000" dirty="0" smtClean="0"/>
              <a:t>They are intended for:</a:t>
            </a:r>
          </a:p>
          <a:p>
            <a:pPr lvl="1"/>
            <a:r>
              <a:rPr lang="en-US" sz="2000" dirty="0" smtClean="0"/>
              <a:t>Developers who know JSON but know nothing of NIEM or XML</a:t>
            </a:r>
          </a:p>
          <a:p>
            <a:pPr lvl="1"/>
            <a:r>
              <a:rPr lang="en-US" sz="2000" dirty="0" smtClean="0"/>
              <a:t>Developers familiar with NIEM XML who need a JSON version of a data exchange</a:t>
            </a:r>
          </a:p>
          <a:p>
            <a:pPr lvl="1"/>
            <a:r>
              <a:rPr lang="en-US" sz="2000" dirty="0" smtClean="0"/>
              <a:t>Data scientists wanting to understand or provide JSON data sources</a:t>
            </a:r>
          </a:p>
          <a:p>
            <a:pPr lvl="1"/>
            <a:r>
              <a:rPr lang="en-US" sz="2000" dirty="0" smtClean="0"/>
              <a:t>Managers wondering if NIEM JSON is right for their project</a:t>
            </a:r>
          </a:p>
        </p:txBody>
      </p:sp>
    </p:spTree>
    <p:extLst>
      <p:ext uri="{BB962C8B-B14F-4D97-AF65-F5344CB8AC3E}">
        <p14:creationId xmlns:p14="http://schemas.microsoft.com/office/powerpoint/2010/main" val="91664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NIEM and JSON Resources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7200" y="1199632"/>
            <a:ext cx="8089900" cy="4881127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»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NIEM-JSON tutorial</a:t>
            </a:r>
          </a:p>
          <a:p>
            <a:pPr lvl="1"/>
            <a:r>
              <a:rPr lang="en-US" dirty="0" smtClean="0"/>
              <a:t>Walks the reader through a small example of implementing an information exchange using NIEM-JSON</a:t>
            </a:r>
          </a:p>
          <a:p>
            <a:pPr lvl="1"/>
            <a:r>
              <a:rPr lang="en-US" dirty="0" smtClean="0"/>
              <a:t>Begins with a small set of data requirements, constructs a NIEM information exchange model, expresses data for that model as JSON, constructs a JSON schema for that data</a:t>
            </a:r>
          </a:p>
          <a:p>
            <a:r>
              <a:rPr lang="en-US" dirty="0" smtClean="0"/>
              <a:t>NIEM and JSON Frequently Asked Questions </a:t>
            </a:r>
          </a:p>
          <a:p>
            <a:pPr lvl="1"/>
            <a:r>
              <a:rPr lang="en-US" dirty="0" smtClean="0"/>
              <a:t>Explains what NIEM and JSON each are and do and why they are useful together </a:t>
            </a:r>
          </a:p>
          <a:p>
            <a:r>
              <a:rPr lang="en-US" dirty="0" smtClean="0"/>
              <a:t>A NIEM-JSON Reference Guide </a:t>
            </a:r>
          </a:p>
          <a:p>
            <a:pPr lvl="1"/>
            <a:r>
              <a:rPr lang="en-US" dirty="0" smtClean="0"/>
              <a:t>Provides normative and non-normative guidance on how NIEM and JSON are used, including lots of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1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current </a:t>
            </a:r>
            <a:r>
              <a:rPr lang="en-US" dirty="0" smtClean="0"/>
              <a:t>NTAC activities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57200" y="1099266"/>
            <a:ext cx="8089900" cy="4570013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»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simplified way to specify information exchanges (IEPDs) as an alternative to the existing Model Package Description (MPD) Specification</a:t>
            </a:r>
          </a:p>
          <a:p>
            <a:pPr lvl="1"/>
            <a:r>
              <a:rPr lang="en-US" dirty="0" smtClean="0"/>
              <a:t>Can specify information exchanges using JSON instead of (or in addition to) XML</a:t>
            </a:r>
          </a:p>
          <a:p>
            <a:pPr lvl="1"/>
            <a:r>
              <a:rPr lang="en-US" dirty="0" smtClean="0"/>
              <a:t>With or without JSON Schema</a:t>
            </a:r>
          </a:p>
          <a:p>
            <a:r>
              <a:rPr lang="en-US" dirty="0" smtClean="0"/>
              <a:t>A NIEM JSON technical specification that supports NIEM conformance using JSON instead of XML</a:t>
            </a:r>
          </a:p>
          <a:p>
            <a:r>
              <a:rPr lang="en-US" dirty="0" smtClean="0"/>
              <a:t>Improved tool support for NIEM XML and NIEM JSON</a:t>
            </a:r>
          </a:p>
          <a:p>
            <a:r>
              <a:rPr lang="en-US" dirty="0" smtClean="0"/>
              <a:t>OpenAPI JSON example to support use of NIEM JSON in a popular API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activities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57200" y="1099266"/>
            <a:ext cx="8089900" cy="4570013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»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Internationalization: need objectives and requirements</a:t>
            </a:r>
          </a:p>
          <a:p>
            <a:r>
              <a:rPr lang="en-US" dirty="0" smtClean="0"/>
              <a:t>Tool strategy</a:t>
            </a:r>
          </a:p>
          <a:p>
            <a:pPr lvl="1"/>
            <a:r>
              <a:rPr lang="en-US" dirty="0" smtClean="0"/>
              <a:t>Movement, SSGT</a:t>
            </a:r>
          </a:p>
          <a:p>
            <a:pPr lvl="1"/>
            <a:r>
              <a:rPr lang="en-US" dirty="0" smtClean="0"/>
              <a:t>Additional services</a:t>
            </a:r>
          </a:p>
          <a:p>
            <a:pPr lvl="1"/>
            <a:r>
              <a:rPr lang="en-US" dirty="0" smtClean="0"/>
              <a:t>JSON</a:t>
            </a:r>
          </a:p>
          <a:p>
            <a:r>
              <a:rPr lang="en-US" dirty="0" smtClean="0"/>
              <a:t>NIEM Interface Specification (MPD spec replacement)</a:t>
            </a:r>
          </a:p>
          <a:p>
            <a:r>
              <a:rPr lang="en-US" dirty="0" smtClean="0"/>
              <a:t>NIEM 5 technical topics</a:t>
            </a:r>
          </a:p>
          <a:p>
            <a:r>
              <a:rPr lang="en-US" dirty="0" smtClean="0"/>
              <a:t>NIEM conformant JSON</a:t>
            </a:r>
          </a:p>
          <a:p>
            <a:pPr lvl="1"/>
            <a:r>
              <a:rPr lang="en-US" dirty="0" smtClean="0"/>
              <a:t>Continued work</a:t>
            </a:r>
          </a:p>
          <a:p>
            <a:pPr lvl="1"/>
            <a:r>
              <a:rPr lang="en-US" dirty="0" smtClean="0"/>
              <a:t>Conformance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31974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Internationalization Considerations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57200" y="1099266"/>
            <a:ext cx="8089900" cy="5272558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»"/>
              <a:defRPr sz="15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Internationalization vs. localization</a:t>
            </a:r>
          </a:p>
          <a:p>
            <a:r>
              <a:rPr lang="en-US" dirty="0" smtClean="0"/>
              <a:t>Languages and associated character sets</a:t>
            </a:r>
          </a:p>
          <a:p>
            <a:pPr lvl="1"/>
            <a:r>
              <a:rPr lang="en-US" dirty="0" smtClean="0"/>
              <a:t>US-ASCII, single-byte, multi-byte, character sets</a:t>
            </a:r>
            <a:endParaRPr lang="en-US" dirty="0" smtClean="0"/>
          </a:p>
          <a:p>
            <a:r>
              <a:rPr lang="en-US" dirty="0" smtClean="0"/>
              <a:t>Instance property values</a:t>
            </a:r>
          </a:p>
          <a:p>
            <a:pPr lvl="1"/>
            <a:r>
              <a:rPr lang="en-US" dirty="0"/>
              <a:t>Language tags (via </a:t>
            </a:r>
            <a:r>
              <a:rPr lang="en-US" dirty="0" err="1"/>
              <a:t>xml:lang</a:t>
            </a:r>
            <a:r>
              <a:rPr lang="en-US" dirty="0"/>
              <a:t>)</a:t>
            </a:r>
          </a:p>
          <a:p>
            <a:r>
              <a:rPr lang="en-US" dirty="0" smtClean="0"/>
              <a:t>NIEM data model – currently </a:t>
            </a:r>
            <a:r>
              <a:rPr lang="en-US" dirty="0"/>
              <a:t>US </a:t>
            </a:r>
            <a:r>
              <a:rPr lang="en-US" dirty="0" smtClean="0"/>
              <a:t>English</a:t>
            </a:r>
          </a:p>
          <a:p>
            <a:pPr lvl="1"/>
            <a:r>
              <a:rPr lang="en-US" dirty="0" smtClean="0"/>
              <a:t>Property (element and attribute) names</a:t>
            </a:r>
          </a:p>
          <a:p>
            <a:pPr lvl="1"/>
            <a:r>
              <a:rPr lang="en-US" dirty="0" smtClean="0"/>
              <a:t>Definitions</a:t>
            </a:r>
          </a:p>
          <a:p>
            <a:pPr lvl="1"/>
            <a:r>
              <a:rPr lang="en-US" dirty="0"/>
              <a:t>NIEM reference XML schemas reflect data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Things to avoid</a:t>
            </a:r>
          </a:p>
          <a:p>
            <a:pPr lvl="1"/>
            <a:r>
              <a:rPr lang="en-US" dirty="0" smtClean="0"/>
              <a:t>Copies of NIEM in different languages</a:t>
            </a:r>
          </a:p>
          <a:p>
            <a:pPr lvl="1"/>
            <a:r>
              <a:rPr lang="en-US" dirty="0" smtClean="0"/>
              <a:t>Requirement for </a:t>
            </a:r>
            <a:r>
              <a:rPr lang="en-US" dirty="0"/>
              <a:t>translation of NIEM into different languages prior to publication of NIEM releases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4283611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188</TotalTime>
  <Words>661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NIEM_white</vt:lpstr>
      <vt:lpstr>NTAC 2018 Face-to-face Update</vt:lpstr>
      <vt:lpstr>2018 NTAC Activities Focus</vt:lpstr>
      <vt:lpstr>New NIEM Naming and Design Rules 4.0</vt:lpstr>
      <vt:lpstr>New NIEM Code List Specification 4.0</vt:lpstr>
      <vt:lpstr>NIEM and JSON</vt:lpstr>
      <vt:lpstr>NIEM and JSON Resources</vt:lpstr>
      <vt:lpstr>Other current NTAC activities</vt:lpstr>
      <vt:lpstr>Open activities</vt:lpstr>
      <vt:lpstr>Internationalization Considerations</vt:lpstr>
      <vt:lpstr>NIEM Tool Strategy</vt:lpstr>
      <vt:lpstr>NIEM Tool Target 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Croft</dc:creator>
  <cp:lastModifiedBy>Hulme, Mike</cp:lastModifiedBy>
  <cp:revision>34</cp:revision>
  <dcterms:created xsi:type="dcterms:W3CDTF">2018-03-13T13:41:33Z</dcterms:created>
  <dcterms:modified xsi:type="dcterms:W3CDTF">2018-10-31T15:38:22Z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-1364899685</vt:i4>
  </property>
  <property fmtid="{D5CDD505-2E9C-101B-9397-08002B2CF9AE}" pid="3" name="_NewReviewCycle">
    <vt:lpwstr/>
  </property>
  <property fmtid="{D5CDD505-2E9C-101B-9397-08002B2CF9AE}" pid="4" name="_EmailSubject">
    <vt:lpwstr>Presentations to upload</vt:lpwstr>
  </property>
  <property fmtid="{D5CDD505-2E9C-101B-9397-08002B2CF9AE}" pid="5" name="_AuthorEmail">
    <vt:lpwstr>mike.hulme@unisys.com</vt:lpwstr>
  </property>
  <property fmtid="{D5CDD505-2E9C-101B-9397-08002B2CF9AE}" pid="6" name="_AuthorEmailDisplayName">
    <vt:lpwstr>Hulme, Mike</vt:lpwstr>
  </property>
</Properties>
</file>