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0"/>
  </p:notesMasterIdLst>
  <p:handoutMasterIdLst>
    <p:handoutMasterId r:id="rId11"/>
  </p:handoutMasterIdLst>
  <p:sldIdLst>
    <p:sldId id="270" r:id="rId5"/>
    <p:sldId id="267" r:id="rId6"/>
    <p:sldId id="265" r:id="rId7"/>
    <p:sldId id="268" r:id="rId8"/>
    <p:sldId id="269" r:id="rId9"/>
  </p:sldIdLst>
  <p:sldSz cx="10058400" cy="7772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79757" autoAdjust="0"/>
  </p:normalViewPr>
  <p:slideViewPr>
    <p:cSldViewPr snapToGrid="0">
      <p:cViewPr varScale="1">
        <p:scale>
          <a:sx n="47" d="100"/>
          <a:sy n="47" d="100"/>
        </p:scale>
        <p:origin x="1728" y="44"/>
      </p:cViewPr>
      <p:guideLst/>
    </p:cSldViewPr>
  </p:slideViewPr>
  <p:notesTextViewPr>
    <p:cViewPr>
      <p:scale>
        <a:sx n="3" d="2"/>
        <a:sy n="3" d="2"/>
      </p:scale>
      <p:origin x="0" y="0"/>
    </p:cViewPr>
  </p:notesTextViewPr>
  <p:notesViewPr>
    <p:cSldViewPr snapToGrid="0">
      <p:cViewPr varScale="1">
        <p:scale>
          <a:sx n="82" d="100"/>
          <a:sy n="82" d="100"/>
        </p:scale>
        <p:origin x="176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BABA3073-C877-4C62-835B-36329D517BBF}" type="datetimeFigureOut">
              <a:rPr lang="en-US" smtClean="0"/>
              <a:t>9/19/2021</a:t>
            </a:fld>
            <a:endParaRPr lang="en-US"/>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42E1EEF-A014-4AD1-B24E-EC837613221C}" type="slidenum">
              <a:rPr lang="en-US" smtClean="0"/>
              <a:t>‹#›</a:t>
            </a:fld>
            <a:endParaRPr lang="en-US"/>
          </a:p>
        </p:txBody>
      </p:sp>
    </p:spTree>
    <p:extLst>
      <p:ext uri="{BB962C8B-B14F-4D97-AF65-F5344CB8AC3E}">
        <p14:creationId xmlns:p14="http://schemas.microsoft.com/office/powerpoint/2010/main" val="1857164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2FEDEF1-A319-40F4-A84F-07DDDF90F767}" type="datetimeFigureOut">
              <a:rPr lang="en-US" smtClean="0"/>
              <a:t>9/19/2021</a:t>
            </a:fld>
            <a:endParaRPr lang="en-US"/>
          </a:p>
        </p:txBody>
      </p:sp>
      <p:sp>
        <p:nvSpPr>
          <p:cNvPr id="4" name="Slide Image Placeholder 3"/>
          <p:cNvSpPr>
            <a:spLocks noGrp="1" noRot="1" noChangeAspect="1"/>
          </p:cNvSpPr>
          <p:nvPr>
            <p:ph type="sldImg" idx="2"/>
          </p:nvPr>
        </p:nvSpPr>
        <p:spPr>
          <a:xfrm>
            <a:off x="3074988" y="857250"/>
            <a:ext cx="299402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D506DC8-491A-42BC-A244-474E81F47A80}" type="slidenum">
              <a:rPr lang="en-US" smtClean="0"/>
              <a:t>‹#›</a:t>
            </a:fld>
            <a:endParaRPr lang="en-US"/>
          </a:p>
        </p:txBody>
      </p:sp>
    </p:spTree>
    <p:extLst>
      <p:ext uri="{BB962C8B-B14F-4D97-AF65-F5344CB8AC3E}">
        <p14:creationId xmlns:p14="http://schemas.microsoft.com/office/powerpoint/2010/main" val="951229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-Converted a 50-year-old paper, mail and fax process into an electronic data exchange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Started out as a pilot involving 6 states, is now fully functional in 38 states, with 5 additional states sending electronic documents, and a total of 45 states have adopted an MOU to adopt the system</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-Pilot was such a success that Congress implemented the Family First Prevention Services Act of 2018 requiring that all states have an electronic interstate case processing system by 2027</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-Allows child welfare workers across jurisdictions to communicate more efficiently, leading to faster decision making, and reducing the time children and families wait for placement determination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-Meets all security safeguards and HIPAA standards and follows the NIST best practices for security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-Updated IEPD to NIEM 4.0</a:t>
            </a:r>
          </a:p>
          <a:p>
            <a:endParaRPr lang="en-US" sz="900" b="0" dirty="0">
              <a:solidFill>
                <a:srgbClr val="005170"/>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3D506DC8-491A-42BC-A244-474E81F47A80}" type="slidenum">
              <a:rPr lang="en-US" smtClean="0"/>
              <a:t>2</a:t>
            </a:fld>
            <a:endParaRPr lang="en-US"/>
          </a:p>
        </p:txBody>
      </p:sp>
    </p:spTree>
    <p:extLst>
      <p:ext uri="{BB962C8B-B14F-4D97-AF65-F5344CB8AC3E}">
        <p14:creationId xmlns:p14="http://schemas.microsoft.com/office/powerpoint/2010/main" val="3528277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domain was tasked with ensuring that stakeholders can exchange cyber threat and other information in standardized ways. </a:t>
            </a:r>
          </a:p>
          <a:p>
            <a:pPr marL="0" marR="0" algn="l">
              <a:lnSpc>
                <a:spcPct val="115000"/>
              </a:lnSpc>
              <a:spcBef>
                <a:spcPts val="0"/>
              </a:spcBef>
              <a:spcAft>
                <a:spcPts val="1000"/>
              </a:spcAft>
            </a:pPr>
            <a:r>
              <a:rPr lang="en-US" sz="1800" dirty="0">
                <a:effectLst/>
                <a:latin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CISA incorporated the Federal Incident Reporting Requirements (FIRR),the Automated Indicator Sharing (AIS) and Structured Threat Information Expression (STIX) data exchange specifications within the NIEM Cyber domain.</a:t>
            </a:r>
          </a:p>
          <a:p>
            <a:pPr marL="0" marR="0" algn="l">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team identified and partnered with the Cybercrime Support Network (CSN), a public-private partnership organization to evolve the NIEM Cyber domain and ensure it meets the needs of a wider community. Current uses include: </a:t>
            </a:r>
          </a:p>
          <a:p>
            <a:pPr marL="0" marR="0" algn="l">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Federal Incident Reporting - NIEM will be used to normalize agencies’ submissions of incidents and breach notifications to CISA to enhance shared situational awareness and a coordinated response activity across the U.S. Federal Government.</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State, Local, Tribal and Territorial (SLTT) Cyber Incident Reporting –In support of CISA via an existing Cooperative Agreement, CSN is currently working with the Cyber Domain to adopt NIEM to enhance collaboration and information sharing in support of cybercrime victims across SLTT through reporting and recovery efforts as well as information sharing to protect against future incidents.  </a:t>
            </a:r>
          </a:p>
          <a:p>
            <a:endParaRPr lang="en-US" dirty="0"/>
          </a:p>
          <a:p>
            <a:endParaRPr lang="en-US" dirty="0"/>
          </a:p>
        </p:txBody>
      </p:sp>
      <p:sp>
        <p:nvSpPr>
          <p:cNvPr id="4" name="Slide Number Placeholder 3"/>
          <p:cNvSpPr>
            <a:spLocks noGrp="1"/>
          </p:cNvSpPr>
          <p:nvPr>
            <p:ph type="sldNum" sz="quarter" idx="10"/>
          </p:nvPr>
        </p:nvSpPr>
        <p:spPr/>
        <p:txBody>
          <a:bodyPr/>
          <a:lstStyle/>
          <a:p>
            <a:fld id="{3D506DC8-491A-42BC-A244-474E81F47A80}" type="slidenum">
              <a:rPr lang="en-US" smtClean="0"/>
              <a:t>3</a:t>
            </a:fld>
            <a:endParaRPr lang="en-US"/>
          </a:p>
        </p:txBody>
      </p:sp>
    </p:spTree>
    <p:extLst>
      <p:ext uri="{BB962C8B-B14F-4D97-AF65-F5344CB8AC3E}">
        <p14:creationId xmlns:p14="http://schemas.microsoft.com/office/powerpoint/2010/main" val="172906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-Streamlined the IEPD implementation and its lifecycle by following an agile scrum development methodology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-Provided a standard format for expected output from the Scenario Planning and Analyze Requirements phase which became the input to the Map and Model phase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-Eliminated barriers to using or understanding XML or NIEM by creating transformations in their tooling to accept various formats including JSON, Python, &amp; VB scripting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-Provided Developer level documentation of their highly effective best practices, generated using Azure   DevOps Services, for consumption by the NIEM Community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-Demonstrated this capability for the NBAC 2021 Annual Meeting</a:t>
            </a:r>
          </a:p>
          <a:p>
            <a:endParaRPr lang="en-US" dirty="0"/>
          </a:p>
        </p:txBody>
      </p:sp>
      <p:sp>
        <p:nvSpPr>
          <p:cNvPr id="4" name="Slide Number Placeholder 3"/>
          <p:cNvSpPr>
            <a:spLocks noGrp="1"/>
          </p:cNvSpPr>
          <p:nvPr>
            <p:ph type="sldNum" sz="quarter" idx="10"/>
          </p:nvPr>
        </p:nvSpPr>
        <p:spPr/>
        <p:txBody>
          <a:bodyPr/>
          <a:lstStyle/>
          <a:p>
            <a:fld id="{3D506DC8-491A-42BC-A244-474E81F47A80}" type="slidenum">
              <a:rPr lang="en-US" smtClean="0"/>
              <a:t>4</a:t>
            </a:fld>
            <a:endParaRPr lang="en-US"/>
          </a:p>
        </p:txBody>
      </p:sp>
    </p:spTree>
    <p:extLst>
      <p:ext uri="{BB962C8B-B14F-4D97-AF65-F5344CB8AC3E}">
        <p14:creationId xmlns:p14="http://schemas.microsoft.com/office/powerpoint/2010/main" val="1746781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-Extremely active advocate in the NIEM community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-Supports the NIEM State, Local, Tribal and Territorial Tiger Team (SLTT) and actively engages in the NIEM Technical Architecture Committee (NTAC) and Harmonization Workgroup efforts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-Performs extensive outreach to communities of interest, government agencies, and various NIEM domains to promote NIEM utilization and implementation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Immigration domain gave this domain a very strong endorsement for this award!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-Produces a polished quarterly newsletter informing constituents about NIEM as well as their own domain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-Provides content updates for nearly every NIEM release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-Designed a GitHub repository for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fsax</a:t>
            </a:r>
            <a:r>
              <a:rPr lang="en-US" sz="1800" dirty="0">
                <a:effectLst/>
                <a:latin typeface="Calibri" panose="020F0502020204030204" pitchFamily="34" charset="0"/>
                <a:ea typeface="Calibri" panose="020F0502020204030204" pitchFamily="34" charset="0"/>
                <a:cs typeface="Times New Roman" panose="02020603050405020304" pitchFamily="18" charset="0"/>
              </a:rPr>
              <a:t> open-source project requiring collaboration between NIST, NIEM, SME’s and DNA Vendors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-Shared several key documents for reuse by the community:	</a:t>
            </a:r>
            <a:endParaRPr lang="en-US" dirty="0">
              <a:effectLst/>
            </a:endParaRPr>
          </a:p>
          <a:p>
            <a:pPr marL="1143000" marR="0" lvl="2" indent="-228600">
              <a:lnSpc>
                <a:spcPct val="115000"/>
              </a:lnSpc>
              <a:spcBef>
                <a:spcPts val="0"/>
              </a:spcBef>
              <a:spcAft>
                <a:spcPts val="0"/>
              </a:spcAft>
              <a:buFont typeface="Wingdings" panose="05000000000000000000" pitchFamily="2" charset="2"/>
              <a:buChar char=""/>
              <a:tabLst>
                <a:tab pos="1371600" algn="l"/>
              </a:tabLst>
            </a:pPr>
            <a:r>
              <a:rPr lang="en-US" sz="1200" dirty="0">
                <a:effectLst/>
                <a:latin typeface="Calibri" panose="020F0502020204030204" pitchFamily="34" charset="0"/>
                <a:ea typeface="Times New Roman" panose="02020603050405020304" pitchFamily="18" charset="0"/>
                <a:cs typeface="Calibri" panose="020F0502020204030204" pitchFamily="34" charset="0"/>
              </a:rPr>
              <a:t>Standards Development Plan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nSpc>
                <a:spcPct val="115000"/>
              </a:lnSpc>
              <a:spcBef>
                <a:spcPts val="0"/>
              </a:spcBef>
              <a:spcAft>
                <a:spcPts val="0"/>
              </a:spcAft>
              <a:buFont typeface="Wingdings" panose="05000000000000000000" pitchFamily="2" charset="2"/>
              <a:buChar char=""/>
              <a:tabLst>
                <a:tab pos="1371600" algn="l"/>
              </a:tabLst>
            </a:pPr>
            <a:r>
              <a:rPr lang="en-US" sz="1200" dirty="0">
                <a:effectLst/>
                <a:latin typeface="Calibri" panose="020F0502020204030204" pitchFamily="34" charset="0"/>
                <a:ea typeface="Times New Roman" panose="02020603050405020304" pitchFamily="18" charset="0"/>
                <a:cs typeface="Calibri" panose="020F0502020204030204" pitchFamily="34" charset="0"/>
              </a:rPr>
              <a:t>Governance Process Plan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nSpc>
                <a:spcPct val="115000"/>
              </a:lnSpc>
              <a:spcBef>
                <a:spcPts val="0"/>
              </a:spcBef>
              <a:spcAft>
                <a:spcPts val="0"/>
              </a:spcAft>
              <a:buFont typeface="Wingdings" panose="05000000000000000000" pitchFamily="2" charset="2"/>
              <a:buChar char=""/>
              <a:tabLst>
                <a:tab pos="1371600" algn="l"/>
              </a:tabLst>
            </a:pPr>
            <a:r>
              <a:rPr lang="fr-FR" sz="1200" dirty="0">
                <a:effectLst/>
                <a:latin typeface="Calibri" panose="020F0502020204030204" pitchFamily="34" charset="0"/>
                <a:ea typeface="Times New Roman" panose="02020603050405020304" pitchFamily="18" charset="0"/>
                <a:cs typeface="Calibri" panose="020F0502020204030204" pitchFamily="34" charset="0"/>
              </a:rPr>
              <a:t>Domain Management Plan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nSpc>
                <a:spcPct val="115000"/>
              </a:lnSpc>
              <a:spcBef>
                <a:spcPts val="0"/>
              </a:spcBef>
              <a:spcAft>
                <a:spcPts val="0"/>
              </a:spcAft>
              <a:buFont typeface="Wingdings" panose="05000000000000000000" pitchFamily="2" charset="2"/>
              <a:buChar char=""/>
              <a:tabLst>
                <a:tab pos="1371600" algn="l"/>
              </a:tabLst>
            </a:pPr>
            <a:r>
              <a:rPr lang="en-US" sz="1200" dirty="0">
                <a:effectLst/>
                <a:latin typeface="Calibri" panose="020F0502020204030204" pitchFamily="34" charset="0"/>
                <a:ea typeface="Times New Roman" panose="02020603050405020304" pitchFamily="18" charset="0"/>
                <a:cs typeface="Calibri" panose="020F0502020204030204" pitchFamily="34" charset="0"/>
              </a:rPr>
              <a:t>Enterprise - Level Data Standards Execution Plan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nSpc>
                <a:spcPct val="115000"/>
              </a:lnSpc>
              <a:spcBef>
                <a:spcPts val="0"/>
              </a:spcBef>
              <a:spcAft>
                <a:spcPts val="0"/>
              </a:spcAft>
              <a:buFont typeface="Wingdings" panose="05000000000000000000" pitchFamily="2" charset="2"/>
              <a:buChar char=""/>
              <a:tabLst>
                <a:tab pos="1371600" algn="l"/>
              </a:tabLst>
            </a:pPr>
            <a:r>
              <a:rPr lang="en-US" sz="1200" dirty="0">
                <a:effectLst/>
                <a:latin typeface="Calibri" panose="020F0502020204030204" pitchFamily="34" charset="0"/>
                <a:ea typeface="Times New Roman" panose="02020603050405020304" pitchFamily="18" charset="0"/>
                <a:cs typeface="Calibri" panose="020F0502020204030204" pitchFamily="34" charset="0"/>
              </a:rPr>
              <a:t>“How to” Guide for Creating NIEM Biometric Exchange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3D506DC8-491A-42BC-A244-474E81F47A80}" type="slidenum">
              <a:rPr lang="en-US" smtClean="0"/>
              <a:t>5</a:t>
            </a:fld>
            <a:endParaRPr lang="en-US"/>
          </a:p>
        </p:txBody>
      </p:sp>
    </p:spTree>
    <p:extLst>
      <p:ext uri="{BB962C8B-B14F-4D97-AF65-F5344CB8AC3E}">
        <p14:creationId xmlns:p14="http://schemas.microsoft.com/office/powerpoint/2010/main" val="36568110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userDrawn="1">
            <p:extLst>
              <p:ext uri="{D42A27DB-BD31-4B8C-83A1-F6EECF244321}">
                <p14:modId xmlns:p14="http://schemas.microsoft.com/office/powerpoint/2010/main" val="1874772222"/>
              </p:ext>
            </p:extLst>
          </p:nvPr>
        </p:nvGraphicFramePr>
        <p:xfrm>
          <a:off x="-11113" y="196850"/>
          <a:ext cx="9869488" cy="7378700"/>
        </p:xfrm>
        <a:graphic>
          <a:graphicData uri="http://schemas.openxmlformats.org/presentationml/2006/ole">
            <mc:AlternateContent xmlns:mc="http://schemas.openxmlformats.org/markup-compatibility/2006">
              <mc:Choice xmlns:v="urn:schemas-microsoft-com:vml" Requires="v">
                <p:oleObj name="CorelDRAW" r:id="rId2" imgW="9384740" imgH="7017179" progId="CorelDraw.Graphic.22">
                  <p:embed/>
                </p:oleObj>
              </mc:Choice>
              <mc:Fallback>
                <p:oleObj name="CorelDRAW" r:id="rId2" imgW="9384740" imgH="7017179" progId="CorelDraw.Graphic.22">
                  <p:embed/>
                  <p:pic>
                    <p:nvPicPr>
                      <p:cNvPr id="8" name="Object 7"/>
                      <p:cNvPicPr/>
                      <p:nvPr/>
                    </p:nvPicPr>
                    <p:blipFill>
                      <a:blip r:embed="rId3"/>
                      <a:stretch>
                        <a:fillRect/>
                      </a:stretch>
                    </p:blipFill>
                    <p:spPr>
                      <a:xfrm>
                        <a:off x="-11113" y="196850"/>
                        <a:ext cx="9869488" cy="737870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3C2A9C58-3B18-49C6-8F66-16CAD68D823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19505" y="602928"/>
            <a:ext cx="4919249" cy="1745422"/>
          </a:xfrm>
          <a:prstGeom prst="rect">
            <a:avLst/>
          </a:prstGeom>
        </p:spPr>
      </p:pic>
      <p:sp>
        <p:nvSpPr>
          <p:cNvPr id="6" name="Rectangle 5">
            <a:extLst>
              <a:ext uri="{FF2B5EF4-FFF2-40B4-BE49-F238E27FC236}">
                <a16:creationId xmlns:a16="http://schemas.microsoft.com/office/drawing/2014/main" id="{65B2A1D5-3AD5-40B9-AF38-47210DE4CB81}"/>
              </a:ext>
            </a:extLst>
          </p:cNvPr>
          <p:cNvSpPr/>
          <p:nvPr userDrawn="1"/>
        </p:nvSpPr>
        <p:spPr>
          <a:xfrm>
            <a:off x="2592729" y="2939970"/>
            <a:ext cx="2673752" cy="787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02D738-3061-4F0E-A205-FE24B0069A18}"/>
              </a:ext>
            </a:extLst>
          </p:cNvPr>
          <p:cNvSpPr/>
          <p:nvPr userDrawn="1"/>
        </p:nvSpPr>
        <p:spPr>
          <a:xfrm>
            <a:off x="2407534" y="5181560"/>
            <a:ext cx="2673752" cy="787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93759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D36E2E69-95D6-46A3-8430-63903ADD6A47}" type="datetimeFigureOut">
              <a:rPr lang="en-US" smtClean="0"/>
              <a:t>9/19/2021</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CEDAC56F-B9E9-4A56-8E5E-DC4EB1896C20}" type="slidenum">
              <a:rPr lang="en-US" smtClean="0"/>
              <a:t>‹#›</a:t>
            </a:fld>
            <a:endParaRPr lang="en-US"/>
          </a:p>
        </p:txBody>
      </p:sp>
    </p:spTree>
    <p:extLst>
      <p:ext uri="{BB962C8B-B14F-4D97-AF65-F5344CB8AC3E}">
        <p14:creationId xmlns:p14="http://schemas.microsoft.com/office/powerpoint/2010/main" val="11771285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EB548911-B82C-4B74-AB8A-9B0090D40A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094" y="5303724"/>
            <a:ext cx="1305785" cy="2023294"/>
          </a:xfrm>
          <a:prstGeom prst="rect">
            <a:avLst/>
          </a:prstGeom>
        </p:spPr>
      </p:pic>
    </p:spTree>
    <p:extLst>
      <p:ext uri="{BB962C8B-B14F-4D97-AF65-F5344CB8AC3E}">
        <p14:creationId xmlns:p14="http://schemas.microsoft.com/office/powerpoint/2010/main" val="388049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8">
            <a:extLst>
              <a:ext uri="{FF2B5EF4-FFF2-40B4-BE49-F238E27FC236}">
                <a16:creationId xmlns:a16="http://schemas.microsoft.com/office/drawing/2014/main" id="{A4AD7F8A-F17A-4380-A142-274EFD6408B0}"/>
              </a:ext>
            </a:extLst>
          </p:cNvPr>
          <p:cNvSpPr txBox="1">
            <a:spLocks noChangeArrowheads="1"/>
          </p:cNvSpPr>
          <p:nvPr/>
        </p:nvSpPr>
        <p:spPr bwMode="auto">
          <a:xfrm>
            <a:off x="251168" y="4079026"/>
            <a:ext cx="7739539"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300" b="1" dirty="0">
                <a:solidFill>
                  <a:srgbClr val="005170"/>
                </a:solidFill>
                <a:latin typeface="Bahnschrift" panose="020B0502040204020203" pitchFamily="34" charset="0"/>
              </a:rPr>
              <a:t>Association of Administrators of the Interstate Compact on the Placement of Children (AAICPC) and the American Public Human Services Association (APHSA)</a:t>
            </a:r>
          </a:p>
        </p:txBody>
      </p:sp>
      <p:sp>
        <p:nvSpPr>
          <p:cNvPr id="7" name="TextBox 8">
            <a:extLst>
              <a:ext uri="{FF2B5EF4-FFF2-40B4-BE49-F238E27FC236}">
                <a16:creationId xmlns:a16="http://schemas.microsoft.com/office/drawing/2014/main" id="{0BDEDCD2-3EF6-4B59-BDC2-18CC7ED5B97D}"/>
              </a:ext>
            </a:extLst>
          </p:cNvPr>
          <p:cNvSpPr txBox="1">
            <a:spLocks noChangeArrowheads="1"/>
          </p:cNvSpPr>
          <p:nvPr/>
        </p:nvSpPr>
        <p:spPr bwMode="auto">
          <a:xfrm>
            <a:off x="387259" y="2911033"/>
            <a:ext cx="68707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005170"/>
                </a:solidFill>
                <a:latin typeface="Bahnschrift" panose="020B0502040204020203" pitchFamily="34" charset="0"/>
              </a:rPr>
              <a:t>Best Implementation of NIEM</a:t>
            </a:r>
          </a:p>
        </p:txBody>
      </p:sp>
      <p:sp>
        <p:nvSpPr>
          <p:cNvPr id="5" name="TextBox 4">
            <a:extLst>
              <a:ext uri="{FF2B5EF4-FFF2-40B4-BE49-F238E27FC236}">
                <a16:creationId xmlns:a16="http://schemas.microsoft.com/office/drawing/2014/main" id="{C9752748-00DF-4700-826D-07329EF547E3}"/>
              </a:ext>
            </a:extLst>
          </p:cNvPr>
          <p:cNvSpPr txBox="1"/>
          <p:nvPr/>
        </p:nvSpPr>
        <p:spPr>
          <a:xfrm>
            <a:off x="3189236" y="3784150"/>
            <a:ext cx="1835759" cy="369332"/>
          </a:xfrm>
          <a:prstGeom prst="rect">
            <a:avLst/>
          </a:prstGeom>
          <a:noFill/>
        </p:spPr>
        <p:txBody>
          <a:bodyPr wrap="none" rtlCol="0">
            <a:spAutoFit/>
          </a:bodyPr>
          <a:lstStyle/>
          <a:p>
            <a:r>
              <a:rPr lang="en-US" b="1" dirty="0">
                <a:solidFill>
                  <a:schemeClr val="bg2">
                    <a:lumMod val="50000"/>
                  </a:schemeClr>
                </a:solidFill>
                <a:latin typeface="Bahnschrift" panose="020B0502040204020203" pitchFamily="34" charset="0"/>
              </a:rPr>
              <a:t>PRESENTED TO:</a:t>
            </a:r>
          </a:p>
        </p:txBody>
      </p:sp>
      <p:pic>
        <p:nvPicPr>
          <p:cNvPr id="8" name="Picture 7" descr="Logo&#10;&#10;Description automatically generated">
            <a:extLst>
              <a:ext uri="{FF2B5EF4-FFF2-40B4-BE49-F238E27FC236}">
                <a16:creationId xmlns:a16="http://schemas.microsoft.com/office/drawing/2014/main" id="{207F9FD0-7334-4AAF-8EBC-3148A16917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094" y="5303724"/>
            <a:ext cx="1305785" cy="2023294"/>
          </a:xfrm>
          <a:prstGeom prst="rect">
            <a:avLst/>
          </a:prstGeom>
        </p:spPr>
      </p:pic>
      <p:sp>
        <p:nvSpPr>
          <p:cNvPr id="9" name="TextBox 10">
            <a:extLst>
              <a:ext uri="{FF2B5EF4-FFF2-40B4-BE49-F238E27FC236}">
                <a16:creationId xmlns:a16="http://schemas.microsoft.com/office/drawing/2014/main" id="{B519FFB8-66DA-4C73-8AA6-A528AC3FC956}"/>
              </a:ext>
            </a:extLst>
          </p:cNvPr>
          <p:cNvSpPr txBox="1">
            <a:spLocks noChangeArrowheads="1"/>
          </p:cNvSpPr>
          <p:nvPr/>
        </p:nvSpPr>
        <p:spPr bwMode="auto">
          <a:xfrm>
            <a:off x="1816322" y="5715206"/>
            <a:ext cx="537155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600"/>
              </a:spcBef>
            </a:pPr>
            <a:r>
              <a:rPr lang="en-US" altLang="en-US" b="1" dirty="0">
                <a:solidFill>
                  <a:srgbClr val="005170"/>
                </a:solidFill>
                <a:latin typeface="Bahnschrift SemiCondensed" panose="020B0502040204020203" pitchFamily="34" charset="0"/>
              </a:rPr>
              <a:t>Implementing the National Electronic Interstate Compact Enterprise (NEICE), which uses a NIEM Message Specification that improves the processing of data and documents for interstate placements of children, while managing information sharing across state and local human service agencies.</a:t>
            </a:r>
          </a:p>
        </p:txBody>
      </p:sp>
      <p:sp>
        <p:nvSpPr>
          <p:cNvPr id="11" name="TextBox 10">
            <a:extLst>
              <a:ext uri="{FF2B5EF4-FFF2-40B4-BE49-F238E27FC236}">
                <a16:creationId xmlns:a16="http://schemas.microsoft.com/office/drawing/2014/main" id="{A83E7A45-A143-4474-A78D-BC919F105480}"/>
              </a:ext>
            </a:extLst>
          </p:cNvPr>
          <p:cNvSpPr txBox="1"/>
          <p:nvPr/>
        </p:nvSpPr>
        <p:spPr>
          <a:xfrm>
            <a:off x="3208472" y="5315938"/>
            <a:ext cx="1816523" cy="369332"/>
          </a:xfrm>
          <a:prstGeom prst="rect">
            <a:avLst/>
          </a:prstGeom>
          <a:noFill/>
        </p:spPr>
        <p:txBody>
          <a:bodyPr wrap="none" rtlCol="0">
            <a:spAutoFit/>
          </a:bodyPr>
          <a:lstStyle/>
          <a:p>
            <a:r>
              <a:rPr lang="en-US" b="1" dirty="0">
                <a:solidFill>
                  <a:schemeClr val="bg2">
                    <a:lumMod val="50000"/>
                  </a:schemeClr>
                </a:solidFill>
                <a:latin typeface="Bahnschrift" panose="020B0502040204020203" pitchFamily="34" charset="0"/>
              </a:rPr>
              <a:t>AWARDED FOR:</a:t>
            </a:r>
          </a:p>
        </p:txBody>
      </p:sp>
    </p:spTree>
    <p:extLst>
      <p:ext uri="{BB962C8B-B14F-4D97-AF65-F5344CB8AC3E}">
        <p14:creationId xmlns:p14="http://schemas.microsoft.com/office/powerpoint/2010/main" val="216220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8">
            <a:extLst>
              <a:ext uri="{FF2B5EF4-FFF2-40B4-BE49-F238E27FC236}">
                <a16:creationId xmlns:a16="http://schemas.microsoft.com/office/drawing/2014/main" id="{A4AD7F8A-F17A-4380-A142-274EFD6408B0}"/>
              </a:ext>
            </a:extLst>
          </p:cNvPr>
          <p:cNvSpPr txBox="1">
            <a:spLocks noChangeArrowheads="1"/>
          </p:cNvSpPr>
          <p:nvPr/>
        </p:nvSpPr>
        <p:spPr bwMode="auto">
          <a:xfrm>
            <a:off x="1240118" y="4118057"/>
            <a:ext cx="55467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800" b="1" dirty="0">
                <a:solidFill>
                  <a:srgbClr val="005170"/>
                </a:solidFill>
                <a:latin typeface="Bahnschrift" panose="020B0502040204020203" pitchFamily="34" charset="0"/>
              </a:rPr>
              <a:t>Cybersecurity and Infrastructure </a:t>
            </a:r>
          </a:p>
          <a:p>
            <a:pPr algn="ctr" eaLnBrk="1" hangingPunct="1"/>
            <a:r>
              <a:rPr lang="en-US" altLang="en-US" sz="2800" b="1" dirty="0">
                <a:solidFill>
                  <a:srgbClr val="005170"/>
                </a:solidFill>
                <a:latin typeface="Bahnschrift" panose="020B0502040204020203" pitchFamily="34" charset="0"/>
              </a:rPr>
              <a:t>Security Agency (CISA)</a:t>
            </a:r>
          </a:p>
        </p:txBody>
      </p:sp>
      <p:sp>
        <p:nvSpPr>
          <p:cNvPr id="6147" name="TextBox 10">
            <a:extLst>
              <a:ext uri="{FF2B5EF4-FFF2-40B4-BE49-F238E27FC236}">
                <a16:creationId xmlns:a16="http://schemas.microsoft.com/office/drawing/2014/main" id="{54CF0D45-0E96-4A4D-80AD-D2DCF5C6F985}"/>
              </a:ext>
            </a:extLst>
          </p:cNvPr>
          <p:cNvSpPr txBox="1">
            <a:spLocks noChangeArrowheads="1"/>
          </p:cNvSpPr>
          <p:nvPr/>
        </p:nvSpPr>
        <p:spPr bwMode="auto">
          <a:xfrm>
            <a:off x="1978372" y="5715206"/>
            <a:ext cx="480845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600"/>
              </a:spcBef>
            </a:pPr>
            <a:r>
              <a:rPr lang="en-US" altLang="en-US" b="1" dirty="0">
                <a:solidFill>
                  <a:srgbClr val="005170"/>
                </a:solidFill>
                <a:latin typeface="Bahnschrift SemiCondensed" panose="020B0502040204020203" pitchFamily="34" charset="0"/>
              </a:rPr>
              <a:t>Incorporating Federal Incident Reporting, the Automated Indicator Sharing (AIS) and Structured Threat Information Expression (STIX) data exchange specifications within the NIEM Cyber domain.</a:t>
            </a:r>
          </a:p>
        </p:txBody>
      </p:sp>
      <p:sp>
        <p:nvSpPr>
          <p:cNvPr id="7" name="TextBox 8">
            <a:extLst>
              <a:ext uri="{FF2B5EF4-FFF2-40B4-BE49-F238E27FC236}">
                <a16:creationId xmlns:a16="http://schemas.microsoft.com/office/drawing/2014/main" id="{0BDEDCD2-3EF6-4B59-BDC2-18CC7ED5B97D}"/>
              </a:ext>
            </a:extLst>
          </p:cNvPr>
          <p:cNvSpPr txBox="1">
            <a:spLocks noChangeArrowheads="1"/>
          </p:cNvSpPr>
          <p:nvPr/>
        </p:nvSpPr>
        <p:spPr bwMode="auto">
          <a:xfrm>
            <a:off x="672587" y="2911033"/>
            <a:ext cx="63001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005170"/>
                </a:solidFill>
                <a:latin typeface="Bahnschrift" panose="020B0502040204020203" pitchFamily="34" charset="0"/>
              </a:rPr>
              <a:t>Improving The NIEM Model</a:t>
            </a:r>
          </a:p>
        </p:txBody>
      </p:sp>
      <p:sp>
        <p:nvSpPr>
          <p:cNvPr id="5" name="TextBox 4">
            <a:extLst>
              <a:ext uri="{FF2B5EF4-FFF2-40B4-BE49-F238E27FC236}">
                <a16:creationId xmlns:a16="http://schemas.microsoft.com/office/drawing/2014/main" id="{C9752748-00DF-4700-826D-07329EF547E3}"/>
              </a:ext>
            </a:extLst>
          </p:cNvPr>
          <p:cNvSpPr txBox="1"/>
          <p:nvPr/>
        </p:nvSpPr>
        <p:spPr>
          <a:xfrm>
            <a:off x="3189236" y="3784150"/>
            <a:ext cx="1835759" cy="369332"/>
          </a:xfrm>
          <a:prstGeom prst="rect">
            <a:avLst/>
          </a:prstGeom>
          <a:noFill/>
        </p:spPr>
        <p:txBody>
          <a:bodyPr wrap="none" rtlCol="0">
            <a:spAutoFit/>
          </a:bodyPr>
          <a:lstStyle/>
          <a:p>
            <a:r>
              <a:rPr lang="en-US" b="1" dirty="0">
                <a:solidFill>
                  <a:schemeClr val="bg2">
                    <a:lumMod val="50000"/>
                  </a:schemeClr>
                </a:solidFill>
                <a:latin typeface="Bahnschrift" panose="020B0502040204020203" pitchFamily="34" charset="0"/>
              </a:rPr>
              <a:t>PRESENTED TO:</a:t>
            </a:r>
          </a:p>
        </p:txBody>
      </p:sp>
      <p:sp>
        <p:nvSpPr>
          <p:cNvPr id="10" name="TextBox 9">
            <a:extLst>
              <a:ext uri="{FF2B5EF4-FFF2-40B4-BE49-F238E27FC236}">
                <a16:creationId xmlns:a16="http://schemas.microsoft.com/office/drawing/2014/main" id="{92E9ED51-8312-4CA5-A7D6-4C1687146C28}"/>
              </a:ext>
            </a:extLst>
          </p:cNvPr>
          <p:cNvSpPr txBox="1"/>
          <p:nvPr/>
        </p:nvSpPr>
        <p:spPr>
          <a:xfrm>
            <a:off x="3208472" y="5315938"/>
            <a:ext cx="1816523" cy="369332"/>
          </a:xfrm>
          <a:prstGeom prst="rect">
            <a:avLst/>
          </a:prstGeom>
          <a:noFill/>
        </p:spPr>
        <p:txBody>
          <a:bodyPr wrap="none" rtlCol="0">
            <a:spAutoFit/>
          </a:bodyPr>
          <a:lstStyle/>
          <a:p>
            <a:r>
              <a:rPr lang="en-US" b="1" dirty="0">
                <a:solidFill>
                  <a:schemeClr val="bg2">
                    <a:lumMod val="50000"/>
                  </a:schemeClr>
                </a:solidFill>
                <a:latin typeface="Bahnschrift" panose="020B0502040204020203" pitchFamily="34" charset="0"/>
              </a:rPr>
              <a:t>AWARDED FOR:</a:t>
            </a:r>
          </a:p>
        </p:txBody>
      </p:sp>
      <p:pic>
        <p:nvPicPr>
          <p:cNvPr id="13" name="Picture 12" descr="Logo&#10;&#10;Description automatically generated">
            <a:extLst>
              <a:ext uri="{FF2B5EF4-FFF2-40B4-BE49-F238E27FC236}">
                <a16:creationId xmlns:a16="http://schemas.microsoft.com/office/drawing/2014/main" id="{A07A4588-72B9-47D6-BC5F-AD240B188C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094" y="5303724"/>
            <a:ext cx="1305785" cy="20232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8">
            <a:extLst>
              <a:ext uri="{FF2B5EF4-FFF2-40B4-BE49-F238E27FC236}">
                <a16:creationId xmlns:a16="http://schemas.microsoft.com/office/drawing/2014/main" id="{A4AD7F8A-F17A-4380-A142-274EFD6408B0}"/>
              </a:ext>
            </a:extLst>
          </p:cNvPr>
          <p:cNvSpPr txBox="1">
            <a:spLocks noChangeArrowheads="1"/>
          </p:cNvSpPr>
          <p:nvPr/>
        </p:nvSpPr>
        <p:spPr bwMode="auto">
          <a:xfrm>
            <a:off x="251168" y="4079026"/>
            <a:ext cx="7739539"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300" b="1" dirty="0">
                <a:solidFill>
                  <a:srgbClr val="005170"/>
                </a:solidFill>
                <a:latin typeface="Bahnschrift" panose="020B0502040204020203" pitchFamily="34" charset="0"/>
              </a:rPr>
              <a:t>Employment and Social Development Canada (ESDC), Innovation, Information and Technology Branch (IITB) and Interoperability Solution Division (ISD)</a:t>
            </a:r>
          </a:p>
        </p:txBody>
      </p:sp>
      <p:sp>
        <p:nvSpPr>
          <p:cNvPr id="7" name="TextBox 8">
            <a:extLst>
              <a:ext uri="{FF2B5EF4-FFF2-40B4-BE49-F238E27FC236}">
                <a16:creationId xmlns:a16="http://schemas.microsoft.com/office/drawing/2014/main" id="{0BDEDCD2-3EF6-4B59-BDC2-18CC7ED5B97D}"/>
              </a:ext>
            </a:extLst>
          </p:cNvPr>
          <p:cNvSpPr txBox="1">
            <a:spLocks noChangeArrowheads="1"/>
          </p:cNvSpPr>
          <p:nvPr/>
        </p:nvSpPr>
        <p:spPr bwMode="auto">
          <a:xfrm>
            <a:off x="23462" y="2869759"/>
            <a:ext cx="79672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005170"/>
                </a:solidFill>
                <a:latin typeface="Bahnschrift" panose="020B0502040204020203" pitchFamily="34" charset="0"/>
              </a:rPr>
              <a:t>Contribution to NIEM Community</a:t>
            </a:r>
          </a:p>
        </p:txBody>
      </p:sp>
      <p:sp>
        <p:nvSpPr>
          <p:cNvPr id="5" name="TextBox 4">
            <a:extLst>
              <a:ext uri="{FF2B5EF4-FFF2-40B4-BE49-F238E27FC236}">
                <a16:creationId xmlns:a16="http://schemas.microsoft.com/office/drawing/2014/main" id="{C9752748-00DF-4700-826D-07329EF547E3}"/>
              </a:ext>
            </a:extLst>
          </p:cNvPr>
          <p:cNvSpPr txBox="1"/>
          <p:nvPr/>
        </p:nvSpPr>
        <p:spPr>
          <a:xfrm>
            <a:off x="3189236" y="3784150"/>
            <a:ext cx="1835759" cy="369332"/>
          </a:xfrm>
          <a:prstGeom prst="rect">
            <a:avLst/>
          </a:prstGeom>
          <a:noFill/>
        </p:spPr>
        <p:txBody>
          <a:bodyPr wrap="none" rtlCol="0">
            <a:spAutoFit/>
          </a:bodyPr>
          <a:lstStyle/>
          <a:p>
            <a:r>
              <a:rPr lang="en-US" b="1" dirty="0">
                <a:solidFill>
                  <a:schemeClr val="bg2">
                    <a:lumMod val="50000"/>
                  </a:schemeClr>
                </a:solidFill>
                <a:latin typeface="Bahnschrift" panose="020B0502040204020203" pitchFamily="34" charset="0"/>
              </a:rPr>
              <a:t>PRESENTED TO:</a:t>
            </a:r>
          </a:p>
        </p:txBody>
      </p:sp>
      <p:pic>
        <p:nvPicPr>
          <p:cNvPr id="8" name="Picture 7" descr="Logo&#10;&#10;Description automatically generated">
            <a:extLst>
              <a:ext uri="{FF2B5EF4-FFF2-40B4-BE49-F238E27FC236}">
                <a16:creationId xmlns:a16="http://schemas.microsoft.com/office/drawing/2014/main" id="{207F9FD0-7334-4AAF-8EBC-3148A16917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094" y="5303724"/>
            <a:ext cx="1305785" cy="2023294"/>
          </a:xfrm>
          <a:prstGeom prst="rect">
            <a:avLst/>
          </a:prstGeom>
        </p:spPr>
      </p:pic>
      <p:sp>
        <p:nvSpPr>
          <p:cNvPr id="9" name="TextBox 10">
            <a:extLst>
              <a:ext uri="{FF2B5EF4-FFF2-40B4-BE49-F238E27FC236}">
                <a16:creationId xmlns:a16="http://schemas.microsoft.com/office/drawing/2014/main" id="{B519FFB8-66DA-4C73-8AA6-A528AC3FC956}"/>
              </a:ext>
            </a:extLst>
          </p:cNvPr>
          <p:cNvSpPr txBox="1">
            <a:spLocks noChangeArrowheads="1"/>
          </p:cNvSpPr>
          <p:nvPr/>
        </p:nvSpPr>
        <p:spPr bwMode="auto">
          <a:xfrm>
            <a:off x="1816322" y="5715206"/>
            <a:ext cx="53715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600"/>
              </a:spcBef>
            </a:pPr>
            <a:r>
              <a:rPr lang="en-US" altLang="en-US" b="1" dirty="0">
                <a:solidFill>
                  <a:srgbClr val="005170"/>
                </a:solidFill>
                <a:latin typeface="Bahnschrift SemiCondensed" panose="020B0502040204020203" pitchFamily="34" charset="0"/>
              </a:rPr>
              <a:t>Sharing Best Practices for Implementing NIEM by aligning processes with the IEPD lifecycle.</a:t>
            </a:r>
          </a:p>
        </p:txBody>
      </p:sp>
      <p:sp>
        <p:nvSpPr>
          <p:cNvPr id="11" name="TextBox 10">
            <a:extLst>
              <a:ext uri="{FF2B5EF4-FFF2-40B4-BE49-F238E27FC236}">
                <a16:creationId xmlns:a16="http://schemas.microsoft.com/office/drawing/2014/main" id="{A83E7A45-A143-4474-A78D-BC919F105480}"/>
              </a:ext>
            </a:extLst>
          </p:cNvPr>
          <p:cNvSpPr txBox="1"/>
          <p:nvPr/>
        </p:nvSpPr>
        <p:spPr>
          <a:xfrm>
            <a:off x="3208472" y="5315938"/>
            <a:ext cx="1816523" cy="369332"/>
          </a:xfrm>
          <a:prstGeom prst="rect">
            <a:avLst/>
          </a:prstGeom>
          <a:noFill/>
        </p:spPr>
        <p:txBody>
          <a:bodyPr wrap="none" rtlCol="0">
            <a:spAutoFit/>
          </a:bodyPr>
          <a:lstStyle/>
          <a:p>
            <a:r>
              <a:rPr lang="en-US" b="1" dirty="0">
                <a:solidFill>
                  <a:schemeClr val="bg2">
                    <a:lumMod val="50000"/>
                  </a:schemeClr>
                </a:solidFill>
                <a:latin typeface="Bahnschrift" panose="020B0502040204020203" pitchFamily="34" charset="0"/>
              </a:rPr>
              <a:t>AWARDED FOR:</a:t>
            </a:r>
          </a:p>
        </p:txBody>
      </p:sp>
    </p:spTree>
    <p:extLst>
      <p:ext uri="{BB962C8B-B14F-4D97-AF65-F5344CB8AC3E}">
        <p14:creationId xmlns:p14="http://schemas.microsoft.com/office/powerpoint/2010/main" val="39893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8">
            <a:extLst>
              <a:ext uri="{FF2B5EF4-FFF2-40B4-BE49-F238E27FC236}">
                <a16:creationId xmlns:a16="http://schemas.microsoft.com/office/drawing/2014/main" id="{A4AD7F8A-F17A-4380-A142-274EFD6408B0}"/>
              </a:ext>
            </a:extLst>
          </p:cNvPr>
          <p:cNvSpPr txBox="1">
            <a:spLocks noChangeArrowheads="1"/>
          </p:cNvSpPr>
          <p:nvPr/>
        </p:nvSpPr>
        <p:spPr bwMode="auto">
          <a:xfrm>
            <a:off x="251168" y="4079026"/>
            <a:ext cx="7739539"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300" b="1" dirty="0">
                <a:solidFill>
                  <a:srgbClr val="005170"/>
                </a:solidFill>
                <a:latin typeface="Bahnschrift" panose="020B0502040204020203" pitchFamily="34" charset="0"/>
              </a:rPr>
              <a:t>Office of Biometric Identity Management (OBIM)</a:t>
            </a:r>
          </a:p>
        </p:txBody>
      </p:sp>
      <p:sp>
        <p:nvSpPr>
          <p:cNvPr id="7" name="TextBox 8">
            <a:extLst>
              <a:ext uri="{FF2B5EF4-FFF2-40B4-BE49-F238E27FC236}">
                <a16:creationId xmlns:a16="http://schemas.microsoft.com/office/drawing/2014/main" id="{0BDEDCD2-3EF6-4B59-BDC2-18CC7ED5B97D}"/>
              </a:ext>
            </a:extLst>
          </p:cNvPr>
          <p:cNvSpPr txBox="1">
            <a:spLocks noChangeArrowheads="1"/>
          </p:cNvSpPr>
          <p:nvPr/>
        </p:nvSpPr>
        <p:spPr bwMode="auto">
          <a:xfrm>
            <a:off x="131672" y="2869759"/>
            <a:ext cx="77508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005170"/>
                </a:solidFill>
                <a:latin typeface="Bahnschrift" panose="020B0502040204020203" pitchFamily="34" charset="0"/>
              </a:rPr>
              <a:t>Exceptional Domain Stewardship</a:t>
            </a:r>
          </a:p>
        </p:txBody>
      </p:sp>
      <p:sp>
        <p:nvSpPr>
          <p:cNvPr id="5" name="TextBox 4">
            <a:extLst>
              <a:ext uri="{FF2B5EF4-FFF2-40B4-BE49-F238E27FC236}">
                <a16:creationId xmlns:a16="http://schemas.microsoft.com/office/drawing/2014/main" id="{C9752748-00DF-4700-826D-07329EF547E3}"/>
              </a:ext>
            </a:extLst>
          </p:cNvPr>
          <p:cNvSpPr txBox="1"/>
          <p:nvPr/>
        </p:nvSpPr>
        <p:spPr>
          <a:xfrm>
            <a:off x="3189236" y="3784150"/>
            <a:ext cx="1835759" cy="369332"/>
          </a:xfrm>
          <a:prstGeom prst="rect">
            <a:avLst/>
          </a:prstGeom>
          <a:noFill/>
        </p:spPr>
        <p:txBody>
          <a:bodyPr wrap="none" rtlCol="0">
            <a:spAutoFit/>
          </a:bodyPr>
          <a:lstStyle/>
          <a:p>
            <a:r>
              <a:rPr lang="en-US" b="1" dirty="0">
                <a:solidFill>
                  <a:schemeClr val="bg2">
                    <a:lumMod val="50000"/>
                  </a:schemeClr>
                </a:solidFill>
                <a:latin typeface="Bahnschrift" panose="020B0502040204020203" pitchFamily="34" charset="0"/>
              </a:rPr>
              <a:t>PRESENTED TO:</a:t>
            </a:r>
          </a:p>
        </p:txBody>
      </p:sp>
      <p:pic>
        <p:nvPicPr>
          <p:cNvPr id="8" name="Picture 7" descr="Logo&#10;&#10;Description automatically generated">
            <a:extLst>
              <a:ext uri="{FF2B5EF4-FFF2-40B4-BE49-F238E27FC236}">
                <a16:creationId xmlns:a16="http://schemas.microsoft.com/office/drawing/2014/main" id="{207F9FD0-7334-4AAF-8EBC-3148A16917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094" y="5303724"/>
            <a:ext cx="1305785" cy="2023294"/>
          </a:xfrm>
          <a:prstGeom prst="rect">
            <a:avLst/>
          </a:prstGeom>
        </p:spPr>
      </p:pic>
      <p:sp>
        <p:nvSpPr>
          <p:cNvPr id="9" name="TextBox 10">
            <a:extLst>
              <a:ext uri="{FF2B5EF4-FFF2-40B4-BE49-F238E27FC236}">
                <a16:creationId xmlns:a16="http://schemas.microsoft.com/office/drawing/2014/main" id="{B519FFB8-66DA-4C73-8AA6-A528AC3FC956}"/>
              </a:ext>
            </a:extLst>
          </p:cNvPr>
          <p:cNvSpPr txBox="1">
            <a:spLocks noChangeArrowheads="1"/>
          </p:cNvSpPr>
          <p:nvPr/>
        </p:nvSpPr>
        <p:spPr bwMode="auto">
          <a:xfrm>
            <a:off x="1816322" y="5715206"/>
            <a:ext cx="53715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600"/>
              </a:spcBef>
            </a:pPr>
            <a:r>
              <a:rPr lang="en-US" altLang="en-US" b="1" dirty="0">
                <a:solidFill>
                  <a:srgbClr val="005170"/>
                </a:solidFill>
                <a:latin typeface="Bahnschrift SemiCondensed" panose="020B0502040204020203" pitchFamily="34" charset="0"/>
              </a:rPr>
              <a:t>Community Engagement and Collaboration, Advancing the NIEM model, and Commitment to encouraging NIEM adoption.</a:t>
            </a:r>
          </a:p>
        </p:txBody>
      </p:sp>
      <p:sp>
        <p:nvSpPr>
          <p:cNvPr id="11" name="TextBox 10">
            <a:extLst>
              <a:ext uri="{FF2B5EF4-FFF2-40B4-BE49-F238E27FC236}">
                <a16:creationId xmlns:a16="http://schemas.microsoft.com/office/drawing/2014/main" id="{A83E7A45-A143-4474-A78D-BC919F105480}"/>
              </a:ext>
            </a:extLst>
          </p:cNvPr>
          <p:cNvSpPr txBox="1"/>
          <p:nvPr/>
        </p:nvSpPr>
        <p:spPr>
          <a:xfrm>
            <a:off x="3208472" y="5315938"/>
            <a:ext cx="1816523" cy="369332"/>
          </a:xfrm>
          <a:prstGeom prst="rect">
            <a:avLst/>
          </a:prstGeom>
          <a:noFill/>
        </p:spPr>
        <p:txBody>
          <a:bodyPr wrap="none" rtlCol="0">
            <a:spAutoFit/>
          </a:bodyPr>
          <a:lstStyle/>
          <a:p>
            <a:r>
              <a:rPr lang="en-US" b="1" dirty="0">
                <a:solidFill>
                  <a:schemeClr val="bg2">
                    <a:lumMod val="50000"/>
                  </a:schemeClr>
                </a:solidFill>
                <a:latin typeface="Bahnschrift" panose="020B0502040204020203" pitchFamily="34" charset="0"/>
              </a:rPr>
              <a:t>AWARDED FOR:</a:t>
            </a:r>
          </a:p>
        </p:txBody>
      </p:sp>
    </p:spTree>
    <p:extLst>
      <p:ext uri="{BB962C8B-B14F-4D97-AF65-F5344CB8AC3E}">
        <p14:creationId xmlns:p14="http://schemas.microsoft.com/office/powerpoint/2010/main" val="13922127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op_x0020_Ten_x0020_Metadata xmlns="b9a30208-3c7e-4a93-b7ec-d73a7ddae62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978E6F4280B64B9C1F42412315C3AB" ma:contentTypeVersion="2" ma:contentTypeDescription="Create a new document." ma:contentTypeScope="" ma:versionID="1ce81e525c0bac8e9850ed84a7dd85f4">
  <xsd:schema xmlns:xsd="http://www.w3.org/2001/XMLSchema" xmlns:xs="http://www.w3.org/2001/XMLSchema" xmlns:p="http://schemas.microsoft.com/office/2006/metadata/properties" xmlns:ns2="b9a30208-3c7e-4a93-b7ec-d73a7ddae62b" targetNamespace="http://schemas.microsoft.com/office/2006/metadata/properties" ma:root="true" ma:fieldsID="79d888af842c53c8daa9dc920221d29d" ns2:_="">
    <xsd:import namespace="b9a30208-3c7e-4a93-b7ec-d73a7ddae62b"/>
    <xsd:element name="properties">
      <xsd:complexType>
        <xsd:sequence>
          <xsd:element name="documentManagement">
            <xsd:complexType>
              <xsd:all>
                <xsd:element ref="ns2:Top_x0020_Ten_x0020_Metadata" minOccurs="0"/>
                <xsd:element ref="ns2:Top_x0020_Ten_x0020_Metadata_x003a_Tit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a30208-3c7e-4a93-b7ec-d73a7ddae62b" elementFormDefault="qualified">
    <xsd:import namespace="http://schemas.microsoft.com/office/2006/documentManagement/types"/>
    <xsd:import namespace="http://schemas.microsoft.com/office/infopath/2007/PartnerControls"/>
    <xsd:element name="Top_x0020_Ten_x0020_Metadata" ma:index="8" nillable="true" ma:displayName="Top Ten Metadata" ma:list="{f37e6a49-ad5e-4b84-aa5a-635438a6cc06}" ma:internalName="Top_x0020_Ten_x0020_Metadata" ma:showField="Title">
      <xsd:simpleType>
        <xsd:restriction base="dms:Lookup"/>
      </xsd:simpleType>
    </xsd:element>
    <xsd:element name="Top_x0020_Ten_x0020_Metadata_x003a_Title" ma:index="9" nillable="true" ma:displayName="Top Ten Metadata:Title" ma:list="{f37e6a49-ad5e-4b84-aa5a-635438a6cc06}" ma:internalName="Top_x0020_Ten_x0020_Metadata_x003a_Title" ma:readOnly="true" ma:showField="Title" ma:web="a9a8cc01-fa63-4912-a858-ce81198bc259">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A344A7-D132-4693-B976-95EB1D3C629C}">
  <ds:schemaRefs>
    <ds:schemaRef ds:uri="http://schemas.microsoft.com/office/infopath/2007/PartnerControls"/>
    <ds:schemaRef ds:uri="http://purl.org/dc/elements/1.1/"/>
    <ds:schemaRef ds:uri="http://schemas.microsoft.com/office/2006/metadata/properties"/>
    <ds:schemaRef ds:uri="http://purl.org/dc/terms/"/>
    <ds:schemaRef ds:uri="48bad34c-8552-4426-9b84-777f8b887d2a"/>
    <ds:schemaRef ds:uri="http://schemas.openxmlformats.org/package/2006/metadata/core-properties"/>
    <ds:schemaRef ds:uri="http://schemas.microsoft.com/office/2006/documentManagement/types"/>
    <ds:schemaRef ds:uri="a9bafdbc-cc90-4028-bebd-3a468bb8d0f0"/>
    <ds:schemaRef ds:uri="http://www.w3.org/XML/1998/namespace"/>
    <ds:schemaRef ds:uri="http://purl.org/dc/dcmitype/"/>
    <ds:schemaRef ds:uri="b9a30208-3c7e-4a93-b7ec-d73a7ddae62b"/>
  </ds:schemaRefs>
</ds:datastoreItem>
</file>

<file path=customXml/itemProps2.xml><?xml version="1.0" encoding="utf-8"?>
<ds:datastoreItem xmlns:ds="http://schemas.openxmlformats.org/officeDocument/2006/customXml" ds:itemID="{B9F805EC-FF0A-4A40-9D1A-5C45FBFEAE3F}">
  <ds:schemaRefs>
    <ds:schemaRef ds:uri="http://schemas.microsoft.com/sharepoint/v3/contenttype/forms"/>
  </ds:schemaRefs>
</ds:datastoreItem>
</file>

<file path=customXml/itemProps3.xml><?xml version="1.0" encoding="utf-8"?>
<ds:datastoreItem xmlns:ds="http://schemas.openxmlformats.org/officeDocument/2006/customXml" ds:itemID="{7272A191-E11C-4C8D-8BB2-044ABA945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a30208-3c7e-4a93-b7ec-d73a7ddae6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2685</TotalTime>
  <Words>811</Words>
  <Application>Microsoft Office PowerPoint</Application>
  <PresentationFormat>Custom</PresentationFormat>
  <Paragraphs>54</Paragraphs>
  <Slides>5</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3" baseType="lpstr">
      <vt:lpstr>Arial</vt:lpstr>
      <vt:lpstr>Bahnschrift</vt:lpstr>
      <vt:lpstr>Bahnschrift SemiCondensed</vt:lpstr>
      <vt:lpstr>Calibri</vt:lpstr>
      <vt:lpstr>Calibri Light</vt:lpstr>
      <vt:lpstr>Wingdings</vt:lpstr>
      <vt:lpstr>Office Theme</vt:lpstr>
      <vt:lpstr>CorelDRAW</vt:lpstr>
      <vt:lpstr>PowerPoint Presentation</vt:lpstr>
      <vt:lpstr>PowerPoint Presentation</vt:lpstr>
      <vt:lpstr>PowerPoint Presentation</vt:lpstr>
      <vt:lpstr>PowerPoint Presentation</vt:lpstr>
      <vt:lpstr>PowerPoint Presentation</vt:lpstr>
    </vt:vector>
  </TitlesOfParts>
  <Company>U.S. 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Brantley, Patricia K CIV JS DOM (US)</dc:creator>
  <cp:lastModifiedBy>Woodhouse, Shunda [USA]</cp:lastModifiedBy>
  <cp:revision>120</cp:revision>
  <dcterms:created xsi:type="dcterms:W3CDTF">2020-08-24T18:07:47Z</dcterms:created>
  <dcterms:modified xsi:type="dcterms:W3CDTF">2021-09-20T12:00:43Z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0x01010096978E6F4280B64B9C1F42412315C3AB</vt:lpwstr>
  </property>
</Properties>
</file>