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384" r:id="rId5"/>
    <p:sldId id="408" r:id="rId6"/>
    <p:sldId id="411" r:id="rId7"/>
    <p:sldId id="413" r:id="rId8"/>
    <p:sldId id="409" r:id="rId9"/>
    <p:sldId id="410" r:id="rId10"/>
    <p:sldId id="38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70"/>
    <a:srgbClr val="484848"/>
    <a:srgbClr val="1F497D"/>
    <a:srgbClr val="000000"/>
    <a:srgbClr val="7F7F7F"/>
    <a:srgbClr val="000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3488"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760722-9C30-45A3-9EF7-789248673805}" type="datetimeFigureOut">
              <a:rPr lang="en-US" smtClean="0"/>
              <a:t>9/14/2020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F3903-7B77-4D3E-8015-0B2AF5147CD4}" type="slidenum">
              <a:rPr lang="en-US" smtClean="0"/>
              <a:t>‹#›</a:t>
            </a:fld>
            <a:endParaRPr lang="en-US" dirty="0"/>
          </a:p>
        </p:txBody>
      </p:sp>
    </p:spTree>
    <p:extLst>
      <p:ext uri="{BB962C8B-B14F-4D97-AF65-F5344CB8AC3E}">
        <p14:creationId xmlns:p14="http://schemas.microsoft.com/office/powerpoint/2010/main" val="4254258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Classic Data Silo Symptoms </a:t>
            </a:r>
          </a:p>
          <a:p>
            <a:r>
              <a:rPr lang="en-US" sz="1200" kern="1200" dirty="0">
                <a:solidFill>
                  <a:schemeClr val="tx1"/>
                </a:solidFill>
                <a:effectLst/>
                <a:latin typeface="+mn-lt"/>
                <a:ea typeface="+mn-ea"/>
                <a:cs typeface="+mn-cs"/>
              </a:rPr>
              <a:t>Symptom 1: Organizations use analysts to support manual, repetitive data manipulation and reporting tasks on a daily, weekly, and monthly basis. </a:t>
            </a:r>
          </a:p>
          <a:p>
            <a:pPr lvl="0"/>
            <a:r>
              <a:rPr lang="en-US" sz="1200" kern="1200" dirty="0">
                <a:solidFill>
                  <a:schemeClr val="tx1"/>
                </a:solidFill>
                <a:effectLst/>
                <a:latin typeface="+mn-lt"/>
                <a:ea typeface="+mn-ea"/>
                <a:cs typeface="+mn-cs"/>
              </a:rPr>
              <a:t>Business Impact – Analysts become bottlenecked doing tasks that can be easily automated. They spend all of their time prepping data and “working on” the data instead of “working with” the data to deliver reports, trends, and insights.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Symptom 2: Creating “ad hoc” reports takes hours or days instead of minutes. </a:t>
            </a:r>
          </a:p>
          <a:p>
            <a:pPr lvl="0"/>
            <a:r>
              <a:rPr lang="en-US" sz="1200" kern="1200" dirty="0">
                <a:solidFill>
                  <a:schemeClr val="tx1"/>
                </a:solidFill>
                <a:effectLst/>
                <a:latin typeface="+mn-lt"/>
                <a:ea typeface="+mn-ea"/>
                <a:cs typeface="+mn-cs"/>
              </a:rPr>
              <a:t>Business Impact – Each time you want to answer a new question or modify your existing reports, someone has to program that new report or change. Real time analysis is impossible.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Symptom 3: There are several versions of the “truth” according to which system you select. </a:t>
            </a:r>
          </a:p>
          <a:p>
            <a:pPr lvl="0"/>
            <a:r>
              <a:rPr lang="en-US" sz="1200" kern="1200" dirty="0">
                <a:solidFill>
                  <a:schemeClr val="tx1"/>
                </a:solidFill>
                <a:effectLst/>
                <a:latin typeface="+mn-lt"/>
                <a:ea typeface="+mn-ea"/>
                <a:cs typeface="+mn-cs"/>
              </a:rPr>
              <a:t>Business Impact – Data access is limited those who know all the nuances and have enough “tribal knowledge” to know what data sources to use and which ones to avoid. This produces further bottlenecks when attempting to deliver reports, trends, and insights.</a:t>
            </a:r>
          </a:p>
          <a:p>
            <a:endParaRPr lang="en-US" dirty="0"/>
          </a:p>
        </p:txBody>
      </p:sp>
      <p:sp>
        <p:nvSpPr>
          <p:cNvPr id="4" name="Slide Number Placeholder 3"/>
          <p:cNvSpPr>
            <a:spLocks noGrp="1"/>
          </p:cNvSpPr>
          <p:nvPr>
            <p:ph type="sldNum" sz="quarter" idx="10"/>
          </p:nvPr>
        </p:nvSpPr>
        <p:spPr/>
        <p:txBody>
          <a:bodyPr/>
          <a:lstStyle/>
          <a:p>
            <a:fld id="{827F3903-7B77-4D3E-8015-0B2AF5147CD4}" type="slidenum">
              <a:rPr lang="en-US" smtClean="0"/>
              <a:t>3</a:t>
            </a:fld>
            <a:endParaRPr lang="en-US" dirty="0"/>
          </a:p>
        </p:txBody>
      </p:sp>
    </p:spTree>
    <p:extLst>
      <p:ext uri="{BB962C8B-B14F-4D97-AF65-F5344CB8AC3E}">
        <p14:creationId xmlns:p14="http://schemas.microsoft.com/office/powerpoint/2010/main" val="202722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Moore's Law</a:t>
            </a:r>
            <a:r>
              <a:rPr lang="en-US" sz="1200" b="0" i="0" kern="1200" dirty="0">
                <a:solidFill>
                  <a:schemeClr val="tx1"/>
                </a:solidFill>
                <a:effectLst/>
                <a:latin typeface="+mn-lt"/>
                <a:ea typeface="+mn-ea"/>
                <a:cs typeface="+mn-cs"/>
              </a:rPr>
              <a:t> states that we can expect the speed and capability of our computers to double every couple of years, and we will pay less for them.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there is hope. A new generation of tools and technologies is on the horizon. They hold the potential to transform the speed and ease at which companies can extract value from their data and form impactful insights—all while maintaining evolving security and compliance standards.</a:t>
            </a:r>
            <a:endParaRPr lang="en-US" dirty="0"/>
          </a:p>
        </p:txBody>
      </p:sp>
      <p:sp>
        <p:nvSpPr>
          <p:cNvPr id="4" name="Slide Number Placeholder 3"/>
          <p:cNvSpPr>
            <a:spLocks noGrp="1"/>
          </p:cNvSpPr>
          <p:nvPr>
            <p:ph type="sldNum" sz="quarter" idx="10"/>
          </p:nvPr>
        </p:nvSpPr>
        <p:spPr/>
        <p:txBody>
          <a:bodyPr/>
          <a:lstStyle/>
          <a:p>
            <a:fld id="{827F3903-7B77-4D3E-8015-0B2AF5147CD4}" type="slidenum">
              <a:rPr lang="en-US" smtClean="0"/>
              <a:t>5</a:t>
            </a:fld>
            <a:endParaRPr lang="en-US" dirty="0"/>
          </a:p>
        </p:txBody>
      </p:sp>
    </p:spTree>
    <p:extLst>
      <p:ext uri="{BB962C8B-B14F-4D97-AF65-F5344CB8AC3E}">
        <p14:creationId xmlns:p14="http://schemas.microsoft.com/office/powerpoint/2010/main" val="245919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Meet the future’s information needs</a:t>
            </a:r>
          </a:p>
          <a:p>
            <a:r>
              <a:rPr lang="en-US" dirty="0"/>
              <a:t>Scalable Eliminate Data Silos via Automation </a:t>
            </a:r>
          </a:p>
          <a:p>
            <a:r>
              <a:rPr lang="en-US" dirty="0"/>
              <a:t>Replacing manual, repetitive tasks with automation</a:t>
            </a:r>
          </a:p>
        </p:txBody>
      </p:sp>
      <p:sp>
        <p:nvSpPr>
          <p:cNvPr id="4" name="Slide Number Placeholder 3"/>
          <p:cNvSpPr>
            <a:spLocks noGrp="1"/>
          </p:cNvSpPr>
          <p:nvPr>
            <p:ph type="sldNum" sz="quarter" idx="10"/>
          </p:nvPr>
        </p:nvSpPr>
        <p:spPr/>
        <p:txBody>
          <a:bodyPr/>
          <a:lstStyle/>
          <a:p>
            <a:fld id="{827F3903-7B77-4D3E-8015-0B2AF5147CD4}" type="slidenum">
              <a:rPr lang="en-US" smtClean="0"/>
              <a:t>6</a:t>
            </a:fld>
            <a:endParaRPr lang="en-US" dirty="0"/>
          </a:p>
        </p:txBody>
      </p:sp>
    </p:spTree>
    <p:extLst>
      <p:ext uri="{BB962C8B-B14F-4D97-AF65-F5344CB8AC3E}">
        <p14:creationId xmlns:p14="http://schemas.microsoft.com/office/powerpoint/2010/main" val="65547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1A9E2-F867-4FBB-AE62-22528DB51AD0}" type="datetime1">
              <a:rPr lang="en-US" smtClean="0"/>
              <a:t>9/14/2020</a:t>
            </a:fld>
            <a:endParaRPr lang="en-US" dirty="0"/>
          </a:p>
        </p:txBody>
      </p:sp>
    </p:spTree>
    <p:extLst>
      <p:ext uri="{BB962C8B-B14F-4D97-AF65-F5344CB8AC3E}">
        <p14:creationId xmlns:p14="http://schemas.microsoft.com/office/powerpoint/2010/main" val="195937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41867" y="1155700"/>
            <a:ext cx="11119104" cy="5138928"/>
          </a:xfrm>
        </p:spPr>
        <p:txBody>
          <a:body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813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6FEF1-EEDA-41AF-9328-8C7E964DC253}" type="datetime1">
              <a:rPr lang="en-US" smtClean="0"/>
              <a:t>9/14/2020</a:t>
            </a:fld>
            <a:endParaRPr lang="en-US" dirty="0"/>
          </a:p>
        </p:txBody>
      </p:sp>
    </p:spTree>
    <p:extLst>
      <p:ext uri="{BB962C8B-B14F-4D97-AF65-F5344CB8AC3E}">
        <p14:creationId xmlns:p14="http://schemas.microsoft.com/office/powerpoint/2010/main" val="410403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A1DED32D-F286-478A-89E5-C9CB54D83C02}" type="datetime1">
              <a:rPr lang="en-US" smtClean="0"/>
              <a:t>9/14/2020</a:t>
            </a:fld>
            <a:endParaRPr lang="en-US" dirty="0"/>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75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91801"/>
            <a:ext cx="53848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91801"/>
            <a:ext cx="53848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023E641-2326-4725-81F2-B46948D9EB39}" type="datetime1">
              <a:rPr lang="en-US" smtClean="0"/>
              <a:t>9/14/2020</a:t>
            </a:fld>
            <a:endParaRPr lang="en-US" dirty="0"/>
          </a:p>
        </p:txBody>
      </p:sp>
      <p:sp>
        <p:nvSpPr>
          <p:cNvPr id="7"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37470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409058"/>
            <a:ext cx="5386917"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D885D10-E850-485B-9AFC-215221AC93A4}" type="datetime1">
              <a:rPr lang="en-US" smtClean="0"/>
              <a:t>9/14/2020</a:t>
            </a:fld>
            <a:endParaRPr lang="en-US" dirty="0"/>
          </a:p>
        </p:txBody>
      </p:sp>
      <p:sp>
        <p:nvSpPr>
          <p:cNvPr id="12" name="Chart Placeholder 11"/>
          <p:cNvSpPr>
            <a:spLocks noGrp="1"/>
          </p:cNvSpPr>
          <p:nvPr>
            <p:ph type="chart" sz="quarter" idx="11"/>
          </p:nvPr>
        </p:nvSpPr>
        <p:spPr>
          <a:xfrm>
            <a:off x="6400800" y="1535114"/>
            <a:ext cx="5029200" cy="4357687"/>
          </a:xfrm>
        </p:spPr>
        <p:txBody>
          <a:bodyPr/>
          <a:lstStyle/>
          <a:p>
            <a:r>
              <a:rPr lang="en-US" dirty="0"/>
              <a:t>Click icon to add chart</a:t>
            </a:r>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509017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8A7B0-AC12-49A8-8CC2-BE29E63D118A}" type="datetime1">
              <a:rPr lang="en-US" smtClean="0"/>
              <a:t>9/14/2020</a:t>
            </a:fld>
            <a:endParaRPr lang="en-US" dirty="0"/>
          </a:p>
        </p:txBody>
      </p:sp>
      <p:sp>
        <p:nvSpPr>
          <p:cNvPr id="6"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241051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22768AEB-731E-45FB-B1DA-5FA2A195E439}" type="datetime1">
              <a:rPr lang="en-US" smtClean="0"/>
              <a:t>9/14/2020</a:t>
            </a:fld>
            <a:endParaRPr lang="en-US" dirty="0"/>
          </a:p>
        </p:txBody>
      </p:sp>
      <p:sp>
        <p:nvSpPr>
          <p:cNvPr id="9" name="Table Placeholder 8"/>
          <p:cNvSpPr>
            <a:spLocks noGrp="1"/>
          </p:cNvSpPr>
          <p:nvPr>
            <p:ph type="tbl" sz="quarter" idx="12"/>
          </p:nvPr>
        </p:nvSpPr>
        <p:spPr>
          <a:xfrm>
            <a:off x="609600" y="1491802"/>
            <a:ext cx="10786533" cy="4362899"/>
          </a:xfrm>
        </p:spPr>
        <p:txBody>
          <a:bodyPr/>
          <a:lstStyle/>
          <a:p>
            <a:endParaRPr lang="en-US" dirty="0"/>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92283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409058"/>
            <a:ext cx="5386917"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7526C89-3968-4A1A-8DC2-CC78FB52203E}" type="datetime1">
              <a:rPr lang="en-US" smtClean="0"/>
              <a:t>9/14/2020</a:t>
            </a:fld>
            <a:endParaRPr lang="en-US" dirty="0"/>
          </a:p>
        </p:txBody>
      </p:sp>
      <p:sp>
        <p:nvSpPr>
          <p:cNvPr id="12" name="Chart Placeholder 11"/>
          <p:cNvSpPr>
            <a:spLocks noGrp="1"/>
          </p:cNvSpPr>
          <p:nvPr>
            <p:ph type="chart" sz="quarter" idx="11"/>
          </p:nvPr>
        </p:nvSpPr>
        <p:spPr>
          <a:xfrm>
            <a:off x="6400800" y="1535114"/>
            <a:ext cx="5029200" cy="4357687"/>
          </a:xfrm>
        </p:spPr>
        <p:txBody>
          <a:bodyPr/>
          <a:lstStyle/>
          <a:p>
            <a:endParaRPr lang="en-US" dirty="0"/>
          </a:p>
        </p:txBody>
      </p:sp>
      <p:sp>
        <p:nvSpPr>
          <p:cNvPr id="8"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extLst>
      <p:ext uri="{BB962C8B-B14F-4D97-AF65-F5344CB8AC3E}">
        <p14:creationId xmlns:p14="http://schemas.microsoft.com/office/powerpoint/2010/main" val="57108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grpSp>
        <p:nvGrpSpPr>
          <p:cNvPr id="7" name="Group 11"/>
          <p:cNvGrpSpPr/>
          <p:nvPr/>
        </p:nvGrpSpPr>
        <p:grpSpPr>
          <a:xfrm flipH="1">
            <a:off x="2133600" y="2126878"/>
            <a:ext cx="100584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2314807" y="2653553"/>
            <a:ext cx="7827264"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2314807" y="4134881"/>
            <a:ext cx="7827264"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rot="16200000">
            <a:off x="11016254" y="3414184"/>
            <a:ext cx="1828801" cy="486833"/>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dirty="0"/>
          </a:p>
        </p:txBody>
      </p:sp>
      <p:sp>
        <p:nvSpPr>
          <p:cNvPr id="4" name="Date Placeholder 3"/>
          <p:cNvSpPr>
            <a:spLocks noGrp="1"/>
          </p:cNvSpPr>
          <p:nvPr>
            <p:ph type="dt" sz="half" idx="10"/>
          </p:nvPr>
        </p:nvSpPr>
        <p:spPr>
          <a:xfrm rot="16200000">
            <a:off x="10515479" y="3414184"/>
            <a:ext cx="1828800" cy="486833"/>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64DCAFD5-E28C-4FAE-B896-709C25B69976}" type="datetime1">
              <a:rPr lang="en-US" smtClean="0"/>
              <a:t>9/14/2020</a:t>
            </a:fld>
            <a:endParaRPr lang="en-US" dirty="0"/>
          </a:p>
        </p:txBody>
      </p:sp>
    </p:spTree>
    <p:extLst>
      <p:ext uri="{BB962C8B-B14F-4D97-AF65-F5344CB8AC3E}">
        <p14:creationId xmlns:p14="http://schemas.microsoft.com/office/powerpoint/2010/main" val="351792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userDrawn="1"/>
        </p:nvPicPr>
        <p:blipFill>
          <a:blip r:embed="rId12"/>
          <a:stretch>
            <a:fillRect/>
          </a:stretch>
        </p:blipFill>
        <p:spPr>
          <a:xfrm>
            <a:off x="0" y="0"/>
            <a:ext cx="12192000" cy="6858000"/>
          </a:xfrm>
          <a:prstGeom prst="rect">
            <a:avLst/>
          </a:prstGeom>
        </p:spPr>
      </p:pic>
      <p:pic>
        <p:nvPicPr>
          <p:cNvPr id="10" name="Picture 9" descr="niem_1_cover.jpg"/>
          <p:cNvPicPr>
            <a:picLocks noChangeAspect="1"/>
          </p:cNvPicPr>
          <p:nvPr userDrawn="1"/>
        </p:nvPicPr>
        <p:blipFill rotWithShape="1">
          <a:blip r:embed="rId13"/>
          <a:srcRect l="65865" t="77549"/>
          <a:stretch/>
        </p:blipFill>
        <p:spPr>
          <a:xfrm>
            <a:off x="7819294" y="5328133"/>
            <a:ext cx="4161692" cy="1539679"/>
          </a:xfrm>
          <a:prstGeom prst="rect">
            <a:avLst/>
          </a:prstGeom>
        </p:spPr>
      </p:pic>
      <p:sp>
        <p:nvSpPr>
          <p:cNvPr id="2" name="Title Placeholder 1"/>
          <p:cNvSpPr>
            <a:spLocks noGrp="1"/>
          </p:cNvSpPr>
          <p:nvPr>
            <p:ph type="title"/>
          </p:nvPr>
        </p:nvSpPr>
        <p:spPr>
          <a:xfrm>
            <a:off x="609600" y="504042"/>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4" name="Date Placeholder 3"/>
          <p:cNvSpPr>
            <a:spLocks noGrp="1"/>
          </p:cNvSpPr>
          <p:nvPr>
            <p:ph type="dt" sz="half" idx="2"/>
          </p:nvPr>
        </p:nvSpPr>
        <p:spPr>
          <a:xfrm>
            <a:off x="8926912" y="126216"/>
            <a:ext cx="2844800" cy="365125"/>
          </a:xfrm>
          <a:prstGeom prst="rect">
            <a:avLst/>
          </a:prstGeom>
        </p:spPr>
        <p:txBody>
          <a:bodyPr vert="horz" lIns="91440" tIns="45720" rIns="91440" bIns="45720" rtlCol="0" anchor="ctr"/>
          <a:lstStyle>
            <a:lvl1pPr algn="r">
              <a:defRPr sz="1000">
                <a:solidFill>
                  <a:schemeClr val="tx2"/>
                </a:solidFill>
              </a:defRPr>
            </a:lvl1pPr>
          </a:lstStyle>
          <a:p>
            <a:fld id="{CCB297DF-97F3-44D5-A7F5-334AEE6B78F7}" type="datetime1">
              <a:rPr lang="en-US" smtClean="0"/>
              <a:t>9/14/2020</a:t>
            </a:fld>
            <a:endParaRPr lang="en-US" dirty="0"/>
          </a:p>
        </p:txBody>
      </p:sp>
      <p:sp>
        <p:nvSpPr>
          <p:cNvPr id="5" name="Footer Placeholder 4"/>
          <p:cNvSpPr>
            <a:spLocks noGrp="1"/>
          </p:cNvSpPr>
          <p:nvPr>
            <p:ph type="ftr" sz="quarter" idx="3"/>
          </p:nvPr>
        </p:nvSpPr>
        <p:spPr>
          <a:xfrm>
            <a:off x="4165600" y="6301135"/>
            <a:ext cx="38608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3" name="Text Placeholder 2"/>
          <p:cNvSpPr>
            <a:spLocks noGrp="1"/>
          </p:cNvSpPr>
          <p:nvPr>
            <p:ph type="body" idx="1"/>
          </p:nvPr>
        </p:nvSpPr>
        <p:spPr>
          <a:xfrm>
            <a:off x="609600" y="1491801"/>
            <a:ext cx="10972800" cy="46343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14"/>
          <a:srcRect l="88148" t="94107" r="-1" b="82"/>
          <a:stretch/>
        </p:blipFill>
        <p:spPr>
          <a:xfrm>
            <a:off x="10738341" y="6462349"/>
            <a:ext cx="1446375" cy="398882"/>
          </a:xfrm>
          <a:prstGeom prst="rect">
            <a:avLst/>
          </a:prstGeom>
        </p:spPr>
      </p:pic>
    </p:spTree>
    <p:extLst>
      <p:ext uri="{BB962C8B-B14F-4D97-AF65-F5344CB8AC3E}">
        <p14:creationId xmlns:p14="http://schemas.microsoft.com/office/powerpoint/2010/main" val="1365660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972688-4120-40F2-A383-C2D9A803B4F2}"/>
              </a:ext>
            </a:extLst>
          </p:cNvPr>
          <p:cNvSpPr>
            <a:spLocks noGrp="1"/>
          </p:cNvSpPr>
          <p:nvPr>
            <p:ph type="title"/>
          </p:nvPr>
        </p:nvSpPr>
        <p:spPr>
          <a:xfrm>
            <a:off x="572641" y="2917272"/>
            <a:ext cx="10589623" cy="838200"/>
          </a:xfrm>
        </p:spPr>
        <p:txBody>
          <a:bodyPr/>
          <a:lstStyle/>
          <a:p>
            <a:pPr>
              <a:lnSpc>
                <a:spcPct val="100000"/>
              </a:lnSpc>
              <a:spcAft>
                <a:spcPts val="1800"/>
              </a:spcAft>
            </a:pPr>
            <a:r>
              <a:rPr lang="en-US" sz="6000" spc="300" dirty="0">
                <a:solidFill>
                  <a:srgbClr val="1F497D"/>
                </a:solidFill>
                <a:latin typeface="Bahnschrift" panose="020B0502040204020203" pitchFamily="34" charset="0"/>
              </a:rPr>
              <a:t>NBAC </a:t>
            </a:r>
            <a:r>
              <a:rPr lang="en-US" sz="6000" cap="none" spc="300" dirty="0">
                <a:solidFill>
                  <a:srgbClr val="1F497D"/>
                </a:solidFill>
                <a:latin typeface="Bahnschrift" panose="020B0502040204020203" pitchFamily="34" charset="0"/>
              </a:rPr>
              <a:t>Annual Meeting </a:t>
            </a:r>
            <a:r>
              <a:rPr lang="en-US" sz="6000" spc="300" dirty="0">
                <a:solidFill>
                  <a:srgbClr val="1F497D"/>
                </a:solidFill>
                <a:latin typeface="Bahnschrift" panose="020B0502040204020203" pitchFamily="34" charset="0"/>
              </a:rPr>
              <a:t>2020</a:t>
            </a:r>
            <a:br>
              <a:rPr lang="en-US" sz="3600" spc="300" dirty="0">
                <a:solidFill>
                  <a:schemeClr val="tx1"/>
                </a:solidFill>
                <a:latin typeface="Bahnschrift" panose="020B0502040204020203" pitchFamily="34" charset="0"/>
              </a:rPr>
            </a:br>
            <a:r>
              <a:rPr lang="en-US" sz="3600" spc="300" dirty="0">
                <a:solidFill>
                  <a:schemeClr val="tx1"/>
                </a:solidFill>
                <a:latin typeface="Bahnschrift" panose="020B0502040204020203" pitchFamily="34" charset="0"/>
              </a:rPr>
              <a:t>NIEM’s Path to the Future</a:t>
            </a:r>
            <a:br>
              <a:rPr lang="en-US" sz="3600" spc="300" dirty="0">
                <a:solidFill>
                  <a:schemeClr val="tx1"/>
                </a:solidFill>
                <a:latin typeface="Bahnschrift" panose="020B0502040204020203" pitchFamily="34" charset="0"/>
              </a:rPr>
            </a:br>
            <a:br>
              <a:rPr lang="en-US" sz="3600" spc="300" dirty="0">
                <a:solidFill>
                  <a:schemeClr val="tx1"/>
                </a:solidFill>
                <a:latin typeface="Bahnschrift" panose="020B0502040204020203" pitchFamily="34" charset="0"/>
              </a:rPr>
            </a:br>
            <a:br>
              <a:rPr lang="en-US" sz="3600" spc="300" dirty="0">
                <a:solidFill>
                  <a:schemeClr val="tx1"/>
                </a:solidFill>
                <a:latin typeface="Bahnschrift" panose="020B0502040204020203" pitchFamily="34" charset="0"/>
              </a:rPr>
            </a:br>
            <a:br>
              <a:rPr lang="en-US" sz="1000" spc="300" dirty="0">
                <a:solidFill>
                  <a:srgbClr val="1F497D"/>
                </a:solidFill>
                <a:latin typeface="Bahnschrift" panose="020B0502040204020203" pitchFamily="34" charset="0"/>
              </a:rPr>
            </a:br>
            <a:r>
              <a:rPr lang="en-US" sz="3600" spc="300" dirty="0">
                <a:solidFill>
                  <a:srgbClr val="7F7F7F"/>
                </a:solidFill>
                <a:latin typeface="Bahnschrift" panose="020B0502040204020203" pitchFamily="34" charset="0"/>
              </a:rPr>
              <a:t>18 S</a:t>
            </a:r>
            <a:r>
              <a:rPr lang="en-US" sz="3600" cap="none" spc="300" dirty="0">
                <a:solidFill>
                  <a:srgbClr val="7F7F7F"/>
                </a:solidFill>
                <a:latin typeface="Bahnschrift" panose="020B0502040204020203" pitchFamily="34" charset="0"/>
              </a:rPr>
              <a:t>eptember</a:t>
            </a:r>
            <a:endParaRPr lang="en-US" sz="3600" dirty="0">
              <a:solidFill>
                <a:srgbClr val="7F7F7F"/>
              </a:solidFill>
            </a:endParaRPr>
          </a:p>
        </p:txBody>
      </p:sp>
      <p:pic>
        <p:nvPicPr>
          <p:cNvPr id="9" name="Picture 8" descr="A close up of a logo&#10;&#10;Description automatically generated">
            <a:extLst>
              <a:ext uri="{FF2B5EF4-FFF2-40B4-BE49-F238E27FC236}">
                <a16:creationId xmlns:a16="http://schemas.microsoft.com/office/drawing/2014/main" id="{7ABE7B85-E5DC-4D7B-8280-C0DE6DB48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68" y="649206"/>
            <a:ext cx="7849080" cy="1841445"/>
          </a:xfrm>
          <a:prstGeom prst="rect">
            <a:avLst/>
          </a:prstGeom>
        </p:spPr>
      </p:pic>
      <p:sp>
        <p:nvSpPr>
          <p:cNvPr id="2" name="TextBox 1">
            <a:extLst>
              <a:ext uri="{FF2B5EF4-FFF2-40B4-BE49-F238E27FC236}">
                <a16:creationId xmlns:a16="http://schemas.microsoft.com/office/drawing/2014/main" id="{D4343B92-9659-48A7-96B8-DAF344635CCE}"/>
              </a:ext>
            </a:extLst>
          </p:cNvPr>
          <p:cNvSpPr txBox="1"/>
          <p:nvPr/>
        </p:nvSpPr>
        <p:spPr>
          <a:xfrm>
            <a:off x="3683200" y="4977244"/>
            <a:ext cx="4368504" cy="646331"/>
          </a:xfrm>
          <a:prstGeom prst="rect">
            <a:avLst/>
          </a:prstGeom>
          <a:noFill/>
        </p:spPr>
        <p:txBody>
          <a:bodyPr wrap="none" rtlCol="0">
            <a:spAutoFit/>
          </a:bodyPr>
          <a:lstStyle/>
          <a:p>
            <a:r>
              <a:rPr lang="en-US" sz="3600" b="1" spc="300" dirty="0">
                <a:solidFill>
                  <a:srgbClr val="1F497D"/>
                </a:solidFill>
                <a:latin typeface="Bahnschrift" panose="020B0502040204020203" pitchFamily="34" charset="0"/>
                <a:ea typeface="+mj-ea"/>
                <a:cs typeface="+mj-cs"/>
              </a:rPr>
              <a:t>Stuart Whitehead</a:t>
            </a:r>
          </a:p>
        </p:txBody>
      </p:sp>
    </p:spTree>
    <p:extLst>
      <p:ext uri="{BB962C8B-B14F-4D97-AF65-F5344CB8AC3E}">
        <p14:creationId xmlns:p14="http://schemas.microsoft.com/office/powerpoint/2010/main" val="408332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A87D-83E1-4115-8AA1-D1D9EDCE7140}"/>
              </a:ext>
            </a:extLst>
          </p:cNvPr>
          <p:cNvSpPr>
            <a:spLocks noGrp="1"/>
          </p:cNvSpPr>
          <p:nvPr>
            <p:ph type="title"/>
          </p:nvPr>
        </p:nvSpPr>
        <p:spPr>
          <a:xfrm>
            <a:off x="609600" y="509237"/>
            <a:ext cx="10972800" cy="811358"/>
          </a:xfrm>
        </p:spPr>
        <p:txBody>
          <a:bodyPr>
            <a:normAutofit/>
          </a:bodyPr>
          <a:lstStyle/>
          <a:p>
            <a:r>
              <a:rPr lang="en-US" sz="4800" dirty="0"/>
              <a:t>NIEM, Pathway to the future</a:t>
            </a:r>
          </a:p>
        </p:txBody>
      </p:sp>
      <p:sp>
        <p:nvSpPr>
          <p:cNvPr id="5" name="Footer Placeholder 4">
            <a:extLst>
              <a:ext uri="{FF2B5EF4-FFF2-40B4-BE49-F238E27FC236}">
                <a16:creationId xmlns:a16="http://schemas.microsoft.com/office/drawing/2014/main" id="{FE1B0E72-A003-47F5-9A49-86AB6CDFA665}"/>
              </a:ext>
            </a:extLst>
          </p:cNvPr>
          <p:cNvSpPr>
            <a:spLocks noGrp="1"/>
          </p:cNvSpPr>
          <p:nvPr>
            <p:ph type="ftr" sz="quarter" idx="3"/>
          </p:nvPr>
        </p:nvSpPr>
        <p:spPr/>
        <p:txBody>
          <a:bodyPr/>
          <a:lstStyle/>
          <a:p>
            <a:endParaRPr lang="en-US" dirty="0"/>
          </a:p>
        </p:txBody>
      </p:sp>
      <p:pic>
        <p:nvPicPr>
          <p:cNvPr id="7" name="Picture 6" descr="A large clock mounted to the side of a building&#10;&#10;Description automatically generated">
            <a:extLst>
              <a:ext uri="{FF2B5EF4-FFF2-40B4-BE49-F238E27FC236}">
                <a16:creationId xmlns:a16="http://schemas.microsoft.com/office/drawing/2014/main" id="{0AC36BF8-C4DC-41E1-A93A-9A92D4846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926" y="1804350"/>
            <a:ext cx="5723758" cy="3820608"/>
          </a:xfrm>
          <a:prstGeom prst="rect">
            <a:avLst/>
          </a:prstGeom>
        </p:spPr>
      </p:pic>
      <p:sp>
        <p:nvSpPr>
          <p:cNvPr id="9" name="Content Placeholder 8">
            <a:extLst>
              <a:ext uri="{FF2B5EF4-FFF2-40B4-BE49-F238E27FC236}">
                <a16:creationId xmlns:a16="http://schemas.microsoft.com/office/drawing/2014/main" id="{44EBBBD3-6186-44DB-9724-29297296A461}"/>
              </a:ext>
            </a:extLst>
          </p:cNvPr>
          <p:cNvSpPr>
            <a:spLocks noGrp="1"/>
          </p:cNvSpPr>
          <p:nvPr>
            <p:ph sz="half" idx="1"/>
          </p:nvPr>
        </p:nvSpPr>
        <p:spPr>
          <a:xfrm>
            <a:off x="495299" y="1804350"/>
            <a:ext cx="5973042" cy="3100981"/>
          </a:xfrm>
        </p:spPr>
        <p:txBody>
          <a:bodyPr/>
          <a:lstStyle/>
          <a:p>
            <a:pPr marL="0" indent="0">
              <a:buNone/>
            </a:pPr>
            <a:r>
              <a:rPr lang="en-US" sz="4800" b="1" dirty="0"/>
              <a:t>NIEM:</a:t>
            </a:r>
          </a:p>
          <a:p>
            <a:r>
              <a:rPr lang="en-US" sz="4000" dirty="0"/>
              <a:t>Where we’ve been</a:t>
            </a:r>
          </a:p>
          <a:p>
            <a:r>
              <a:rPr lang="en-US" sz="4000" dirty="0"/>
              <a:t>Where we are </a:t>
            </a:r>
            <a:endParaRPr lang="en-US" dirty="0"/>
          </a:p>
          <a:p>
            <a:r>
              <a:rPr lang="en-US" sz="4000" dirty="0"/>
              <a:t>Where we want to be ?</a:t>
            </a:r>
          </a:p>
        </p:txBody>
      </p:sp>
    </p:spTree>
    <p:extLst>
      <p:ext uri="{BB962C8B-B14F-4D97-AF65-F5344CB8AC3E}">
        <p14:creationId xmlns:p14="http://schemas.microsoft.com/office/powerpoint/2010/main" val="337147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we’ve been – Where we are</a:t>
            </a:r>
          </a:p>
        </p:txBody>
      </p:sp>
      <p:sp>
        <p:nvSpPr>
          <p:cNvPr id="3" name="Footer Placeholder 2"/>
          <p:cNvSpPr>
            <a:spLocks noGrp="1"/>
          </p:cNvSpPr>
          <p:nvPr>
            <p:ph type="ftr" sz="quarter" idx="3"/>
          </p:nvPr>
        </p:nvSpPr>
        <p:spPr/>
        <p:txBody>
          <a:bodyPr/>
          <a:lstStyle/>
          <a:p>
            <a:endParaRPr lang="en-US" dirty="0"/>
          </a:p>
        </p:txBody>
      </p:sp>
      <p:sp>
        <p:nvSpPr>
          <p:cNvPr id="4" name="Content Placeholder 3"/>
          <p:cNvSpPr>
            <a:spLocks noGrp="1"/>
          </p:cNvSpPr>
          <p:nvPr>
            <p:ph sz="quarter" idx="11"/>
          </p:nvPr>
        </p:nvSpPr>
        <p:spPr>
          <a:xfrm>
            <a:off x="371064" y="1492250"/>
            <a:ext cx="10972800" cy="4445000"/>
          </a:xfrm>
        </p:spPr>
        <p:txBody>
          <a:bodyPr>
            <a:normAutofit fontScale="85000" lnSpcReduction="20000"/>
          </a:bodyPr>
          <a:lstStyle/>
          <a:p>
            <a:r>
              <a:rPr lang="en-US" dirty="0"/>
              <a:t>Classic Data Silo Symptoms </a:t>
            </a:r>
          </a:p>
          <a:p>
            <a:pPr lvl="1"/>
            <a:r>
              <a:rPr lang="en-US" dirty="0"/>
              <a:t>Manual, repetitive data manipulation and reporting tasks </a:t>
            </a:r>
          </a:p>
          <a:p>
            <a:pPr lvl="1"/>
            <a:r>
              <a:rPr lang="en-US" dirty="0"/>
              <a:t>Creating “ad hoc” reports takes hours or days instead of minutes. </a:t>
            </a:r>
          </a:p>
          <a:p>
            <a:pPr lvl="1"/>
            <a:r>
              <a:rPr lang="en-US" dirty="0"/>
              <a:t>There are several versions of the “truth” according to which system you select. </a:t>
            </a:r>
          </a:p>
          <a:p>
            <a:pPr lvl="1"/>
            <a:endParaRPr lang="en-US" dirty="0"/>
          </a:p>
          <a:p>
            <a:r>
              <a:rPr lang="en-US" dirty="0"/>
              <a:t>Top barriers to interoperability </a:t>
            </a:r>
          </a:p>
          <a:p>
            <a:pPr lvl="1"/>
            <a:r>
              <a:rPr lang="en-US" dirty="0"/>
              <a:t>Difficulties in accessing relevant data : ICAM </a:t>
            </a:r>
          </a:p>
          <a:p>
            <a:pPr lvl="1"/>
            <a:r>
              <a:rPr lang="en-US" dirty="0"/>
              <a:t>Lack of necessary skills/expertise : Data scientists</a:t>
            </a:r>
          </a:p>
          <a:p>
            <a:pPr lvl="1"/>
            <a:r>
              <a:rPr lang="en-US" dirty="0"/>
              <a:t>Technology/system issues : Legacy IT/hard wired systems</a:t>
            </a:r>
          </a:p>
          <a:p>
            <a:pPr lvl="1"/>
            <a:r>
              <a:rPr lang="en-US" dirty="0"/>
              <a:t>Data quality issues : Unintended/reuse</a:t>
            </a:r>
          </a:p>
          <a:p>
            <a:pPr lvl="1"/>
            <a:r>
              <a:rPr lang="en-US" dirty="0"/>
              <a:t>Organizational silos vs. Enterprise approach</a:t>
            </a:r>
          </a:p>
          <a:p>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49245" y="3177362"/>
            <a:ext cx="2936738" cy="2936738"/>
          </a:xfrm>
          <a:prstGeom prst="rect">
            <a:avLst/>
          </a:prstGeom>
        </p:spPr>
      </p:pic>
    </p:spTree>
    <p:extLst>
      <p:ext uri="{BB962C8B-B14F-4D97-AF65-F5344CB8AC3E}">
        <p14:creationId xmlns:p14="http://schemas.microsoft.com/office/powerpoint/2010/main" val="8902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Demands to support the organization</a:t>
            </a:r>
          </a:p>
        </p:txBody>
      </p:sp>
      <p:sp>
        <p:nvSpPr>
          <p:cNvPr id="3" name="Footer Placeholder 2"/>
          <p:cNvSpPr>
            <a:spLocks noGrp="1"/>
          </p:cNvSpPr>
          <p:nvPr>
            <p:ph type="ftr" sz="quarter" idx="3"/>
          </p:nvPr>
        </p:nvSpPr>
        <p:spPr/>
        <p:txBody>
          <a:bodyPr/>
          <a:lstStyle/>
          <a:p>
            <a:endParaRPr lang="en-US" dirty="0"/>
          </a:p>
        </p:txBody>
      </p:sp>
      <p:sp>
        <p:nvSpPr>
          <p:cNvPr id="4" name="Content Placeholder 3"/>
          <p:cNvSpPr>
            <a:spLocks noGrp="1"/>
          </p:cNvSpPr>
          <p:nvPr>
            <p:ph sz="quarter" idx="11"/>
          </p:nvPr>
        </p:nvSpPr>
        <p:spPr/>
        <p:txBody>
          <a:bodyPr>
            <a:normAutofit lnSpcReduction="10000"/>
          </a:bodyPr>
          <a:lstStyle/>
          <a:p>
            <a:pPr lvl="0"/>
            <a:r>
              <a:rPr lang="en-US" dirty="0"/>
              <a:t>Scenario planning and forecasting </a:t>
            </a:r>
          </a:p>
          <a:p>
            <a:pPr lvl="0"/>
            <a:r>
              <a:rPr lang="en-US" dirty="0"/>
              <a:t>Budget and financial management </a:t>
            </a:r>
          </a:p>
          <a:p>
            <a:pPr lvl="0"/>
            <a:r>
              <a:rPr lang="en-US" dirty="0"/>
              <a:t>Program efficiencies  </a:t>
            </a:r>
          </a:p>
          <a:p>
            <a:pPr lvl="0"/>
            <a:r>
              <a:rPr lang="en-US" dirty="0"/>
              <a:t>Financial risk management </a:t>
            </a:r>
          </a:p>
          <a:p>
            <a:pPr lvl="0"/>
            <a:r>
              <a:rPr lang="en-US" dirty="0"/>
              <a:t>Organizational transparency </a:t>
            </a:r>
          </a:p>
          <a:p>
            <a:pPr lvl="0"/>
            <a:r>
              <a:rPr lang="en-US" dirty="0"/>
              <a:t>Reporting</a:t>
            </a:r>
          </a:p>
          <a:p>
            <a:pPr lvl="0"/>
            <a:r>
              <a:rPr lang="en-US" dirty="0"/>
              <a:t>Common Operational Pictures</a:t>
            </a:r>
          </a:p>
          <a:p>
            <a:pPr lvl="0"/>
            <a:r>
              <a:rPr lang="en-US" dirty="0"/>
              <a:t>Decision ready data</a:t>
            </a:r>
          </a:p>
          <a:p>
            <a:endParaRPr lang="en-US" dirty="0"/>
          </a:p>
        </p:txBody>
      </p:sp>
      <p:pic>
        <p:nvPicPr>
          <p:cNvPr id="5" name="Picture 2" descr="Samsung Electronics Sweeps Coveted Global AI Awards – Samsung Global  Newsr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093" y="2734297"/>
            <a:ext cx="276225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49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326F-49A6-42F9-9D56-EA4F1F4DEF9D}"/>
              </a:ext>
            </a:extLst>
          </p:cNvPr>
          <p:cNvSpPr>
            <a:spLocks noGrp="1"/>
          </p:cNvSpPr>
          <p:nvPr>
            <p:ph type="title"/>
          </p:nvPr>
        </p:nvSpPr>
        <p:spPr>
          <a:xfrm>
            <a:off x="609600" y="167243"/>
            <a:ext cx="10972800" cy="705116"/>
          </a:xfrm>
        </p:spPr>
        <p:txBody>
          <a:bodyPr>
            <a:normAutofit/>
          </a:bodyPr>
          <a:lstStyle/>
          <a:p>
            <a:r>
              <a:rPr lang="en-US" sz="4800" dirty="0"/>
              <a:t>Where we are going</a:t>
            </a:r>
          </a:p>
        </p:txBody>
      </p:sp>
      <p:sp>
        <p:nvSpPr>
          <p:cNvPr id="3" name="Content Placeholder 2">
            <a:extLst>
              <a:ext uri="{FF2B5EF4-FFF2-40B4-BE49-F238E27FC236}">
                <a16:creationId xmlns:a16="http://schemas.microsoft.com/office/drawing/2014/main" id="{275FB72B-AADF-4F95-B8D1-E8012C3EFCB2}"/>
              </a:ext>
            </a:extLst>
          </p:cNvPr>
          <p:cNvSpPr>
            <a:spLocks noGrp="1"/>
          </p:cNvSpPr>
          <p:nvPr>
            <p:ph sz="half" idx="1"/>
          </p:nvPr>
        </p:nvSpPr>
        <p:spPr>
          <a:xfrm>
            <a:off x="88322" y="983256"/>
            <a:ext cx="6347305" cy="4856817"/>
          </a:xfrm>
        </p:spPr>
        <p:txBody>
          <a:bodyPr>
            <a:normAutofit/>
          </a:bodyPr>
          <a:lstStyle/>
          <a:p>
            <a:pPr marL="0" indent="0">
              <a:buNone/>
            </a:pPr>
            <a:r>
              <a:rPr lang="en-US" b="1" u="sng" dirty="0"/>
              <a:t>Interoperability as a Nation</a:t>
            </a:r>
          </a:p>
          <a:p>
            <a:r>
              <a:rPr lang="en-US" dirty="0"/>
              <a:t>Technology is making the world smaller, we need to foster machine to machine interoperability. </a:t>
            </a:r>
          </a:p>
          <a:p>
            <a:r>
              <a:rPr lang="en-US" dirty="0"/>
              <a:t>Keeping up with the speed of change, </a:t>
            </a:r>
            <a:r>
              <a:rPr lang="en-US" b="1" u="sng" dirty="0"/>
              <a:t>Data</a:t>
            </a:r>
            <a:r>
              <a:rPr lang="en-US" dirty="0"/>
              <a:t> is at the heart of it all.</a:t>
            </a:r>
          </a:p>
          <a:p>
            <a:r>
              <a:rPr lang="en-US" dirty="0"/>
              <a:t> Emerging technologies</a:t>
            </a:r>
          </a:p>
          <a:p>
            <a:pPr lvl="1"/>
            <a:r>
              <a:rPr lang="en-US" dirty="0"/>
              <a:t>Artificial Intelligence (AI)</a:t>
            </a:r>
          </a:p>
          <a:p>
            <a:pPr lvl="1"/>
            <a:r>
              <a:rPr lang="en-US" dirty="0"/>
              <a:t>Cloud Computing</a:t>
            </a:r>
          </a:p>
          <a:p>
            <a:pPr lvl="1"/>
            <a:r>
              <a:rPr lang="en-US" dirty="0"/>
              <a:t>Multi-dimensional Data</a:t>
            </a:r>
          </a:p>
        </p:txBody>
      </p:sp>
      <p:sp>
        <p:nvSpPr>
          <p:cNvPr id="5" name="Footer Placeholder 4">
            <a:extLst>
              <a:ext uri="{FF2B5EF4-FFF2-40B4-BE49-F238E27FC236}">
                <a16:creationId xmlns:a16="http://schemas.microsoft.com/office/drawing/2014/main" id="{165C1693-1FA7-4342-B891-4D92EF111187}"/>
              </a:ext>
            </a:extLst>
          </p:cNvPr>
          <p:cNvSpPr>
            <a:spLocks noGrp="1"/>
          </p:cNvSpPr>
          <p:nvPr>
            <p:ph type="ftr" sz="quarter" idx="3"/>
          </p:nvPr>
        </p:nvSpPr>
        <p:spPr/>
        <p:txBody>
          <a:bodyPr/>
          <a:lstStyle/>
          <a:p>
            <a:endParaRPr lang="en-US" dirty="0"/>
          </a:p>
        </p:txBody>
      </p:sp>
      <p:grpSp>
        <p:nvGrpSpPr>
          <p:cNvPr id="11" name="Group 10">
            <a:extLst>
              <a:ext uri="{FF2B5EF4-FFF2-40B4-BE49-F238E27FC236}">
                <a16:creationId xmlns:a16="http://schemas.microsoft.com/office/drawing/2014/main" id="{50F80F2A-56F6-4DFC-B6A7-961535E8F19D}"/>
              </a:ext>
            </a:extLst>
          </p:cNvPr>
          <p:cNvGrpSpPr/>
          <p:nvPr/>
        </p:nvGrpSpPr>
        <p:grpSpPr>
          <a:xfrm>
            <a:off x="6400800" y="1554291"/>
            <a:ext cx="5822162" cy="4404895"/>
            <a:chOff x="5564331" y="1554291"/>
            <a:chExt cx="6658631" cy="4677224"/>
          </a:xfrm>
        </p:grpSpPr>
        <p:pic>
          <p:nvPicPr>
            <p:cNvPr id="1026" name="Picture 2" descr="See the source image">
              <a:extLst>
                <a:ext uri="{FF2B5EF4-FFF2-40B4-BE49-F238E27FC236}">
                  <a16:creationId xmlns:a16="http://schemas.microsoft.com/office/drawing/2014/main" id="{030F4EDB-BDE7-4311-8E11-C8F7B34F3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3283" y="1554291"/>
              <a:ext cx="4659679" cy="46596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10;&#10;Description automatically generated">
              <a:extLst>
                <a:ext uri="{FF2B5EF4-FFF2-40B4-BE49-F238E27FC236}">
                  <a16:creationId xmlns:a16="http://schemas.microsoft.com/office/drawing/2014/main" id="{080F00CC-4EE4-4056-B687-36A3D3DCA33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04162" y="3227703"/>
              <a:ext cx="2186853" cy="1317216"/>
            </a:xfrm>
            <a:prstGeom prst="rect">
              <a:avLst/>
            </a:prstGeom>
          </p:spPr>
        </p:pic>
        <p:pic>
          <p:nvPicPr>
            <p:cNvPr id="1030" name="Picture 6" descr="See the source image">
              <a:extLst>
                <a:ext uri="{FF2B5EF4-FFF2-40B4-BE49-F238E27FC236}">
                  <a16:creationId xmlns:a16="http://schemas.microsoft.com/office/drawing/2014/main" id="{3E8801FC-8EFD-437D-9CAB-C77F3FE8436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604163" y="1676043"/>
              <a:ext cx="2186853"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D1B041F9-86FA-4453-8AF0-0C4BCF4281AA}"/>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564331" y="4920450"/>
              <a:ext cx="2186853" cy="131106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p:cNvSpPr txBox="1"/>
          <p:nvPr/>
        </p:nvSpPr>
        <p:spPr>
          <a:xfrm>
            <a:off x="3888827" y="6341105"/>
            <a:ext cx="5023946" cy="369332"/>
          </a:xfrm>
          <a:prstGeom prst="rect">
            <a:avLst/>
          </a:prstGeom>
          <a:solidFill>
            <a:schemeClr val="accent1"/>
          </a:solidFill>
        </p:spPr>
        <p:txBody>
          <a:bodyPr wrap="square" rtlCol="0">
            <a:spAutoFit/>
          </a:bodyPr>
          <a:lstStyle/>
          <a:p>
            <a:r>
              <a:rPr lang="en-US" b="1" dirty="0">
                <a:solidFill>
                  <a:schemeClr val="bg1"/>
                </a:solidFill>
              </a:rPr>
              <a:t>Competitively Intelligent on a Global scale!</a:t>
            </a:r>
          </a:p>
        </p:txBody>
      </p:sp>
    </p:spTree>
    <p:extLst>
      <p:ext uri="{BB962C8B-B14F-4D97-AF65-F5344CB8AC3E}">
        <p14:creationId xmlns:p14="http://schemas.microsoft.com/office/powerpoint/2010/main" val="367548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466C-0881-4879-819A-E98A8052A216}"/>
              </a:ext>
            </a:extLst>
          </p:cNvPr>
          <p:cNvSpPr>
            <a:spLocks noGrp="1"/>
          </p:cNvSpPr>
          <p:nvPr>
            <p:ph type="title"/>
          </p:nvPr>
        </p:nvSpPr>
        <p:spPr/>
        <p:txBody>
          <a:bodyPr/>
          <a:lstStyle/>
          <a:p>
            <a:r>
              <a:rPr lang="en-US" dirty="0"/>
              <a:t>Where we want to be</a:t>
            </a:r>
          </a:p>
        </p:txBody>
      </p:sp>
      <p:sp>
        <p:nvSpPr>
          <p:cNvPr id="3" name="Content Placeholder 2">
            <a:extLst>
              <a:ext uri="{FF2B5EF4-FFF2-40B4-BE49-F238E27FC236}">
                <a16:creationId xmlns:a16="http://schemas.microsoft.com/office/drawing/2014/main" id="{C4BB30F1-2261-41D4-942E-4A82A5231910}"/>
              </a:ext>
            </a:extLst>
          </p:cNvPr>
          <p:cNvSpPr>
            <a:spLocks noGrp="1"/>
          </p:cNvSpPr>
          <p:nvPr>
            <p:ph sz="half" idx="1"/>
          </p:nvPr>
        </p:nvSpPr>
        <p:spPr>
          <a:xfrm>
            <a:off x="551994" y="1048985"/>
            <a:ext cx="8904114" cy="2215325"/>
          </a:xfrm>
        </p:spPr>
        <p:txBody>
          <a:bodyPr>
            <a:normAutofit/>
          </a:bodyPr>
          <a:lstStyle/>
          <a:p>
            <a:pPr marL="0" indent="0">
              <a:buNone/>
            </a:pPr>
            <a:r>
              <a:rPr lang="en-US" b="1" u="sng" dirty="0"/>
              <a:t>Competitive Intelligence on a Global Scale</a:t>
            </a:r>
          </a:p>
          <a:p>
            <a:pPr marL="0" indent="0">
              <a:buNone/>
            </a:pPr>
            <a:endParaRPr lang="en-US" dirty="0"/>
          </a:p>
          <a:p>
            <a:r>
              <a:rPr lang="en-US" dirty="0"/>
              <a:t>Enterprise data availability when and how its needed </a:t>
            </a:r>
          </a:p>
          <a:p>
            <a:r>
              <a:rPr lang="en-US" dirty="0"/>
              <a:t>International leader amongst global competitors</a:t>
            </a:r>
          </a:p>
        </p:txBody>
      </p:sp>
      <p:pic>
        <p:nvPicPr>
          <p:cNvPr id="1028" name="Picture 4" descr="The Globally Competent Teaching Continuum | Global education, Life science,  Overseas edu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32" y="3141426"/>
            <a:ext cx="2741575" cy="2741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32108" y="6229365"/>
            <a:ext cx="6629399" cy="400110"/>
          </a:xfrm>
          <a:prstGeom prst="rect">
            <a:avLst/>
          </a:prstGeom>
          <a:solidFill>
            <a:schemeClr val="accent1"/>
          </a:solidFill>
        </p:spPr>
        <p:txBody>
          <a:bodyPr wrap="square" rtlCol="0">
            <a:spAutoFit/>
          </a:bodyPr>
          <a:lstStyle/>
          <a:p>
            <a:r>
              <a:rPr lang="en-US" sz="2000" b="1" dirty="0">
                <a:solidFill>
                  <a:schemeClr val="bg1"/>
                </a:solidFill>
              </a:rPr>
              <a:t>Position NIEM to meet the requirements of the future </a:t>
            </a:r>
          </a:p>
        </p:txBody>
      </p:sp>
      <p:sp>
        <p:nvSpPr>
          <p:cNvPr id="4" name="TextBox 3"/>
          <p:cNvSpPr txBox="1"/>
          <p:nvPr/>
        </p:nvSpPr>
        <p:spPr>
          <a:xfrm>
            <a:off x="2296122" y="3205345"/>
            <a:ext cx="4408579" cy="2677656"/>
          </a:xfrm>
          <a:prstGeom prst="rect">
            <a:avLst/>
          </a:prstGeom>
          <a:noFill/>
          <a:ln>
            <a:solidFill>
              <a:schemeClr val="tx1"/>
            </a:solidFill>
          </a:ln>
        </p:spPr>
        <p:txBody>
          <a:bodyPr wrap="none" rtlCol="0">
            <a:spAutoFit/>
          </a:bodyPr>
          <a:lstStyle/>
          <a:p>
            <a:pPr marL="400050" lvl="1"/>
            <a:r>
              <a:rPr lang="en-US" sz="2400" b="1" u="sng" dirty="0"/>
              <a:t>2021 Focus</a:t>
            </a:r>
          </a:p>
          <a:p>
            <a:pPr marL="742950" lvl="1" indent="-342900">
              <a:buFont typeface="Wingdings" panose="05000000000000000000" pitchFamily="2" charset="2"/>
              <a:buChar char="q"/>
            </a:pPr>
            <a:r>
              <a:rPr lang="en-US" sz="2400" dirty="0"/>
              <a:t>Meta-model</a:t>
            </a:r>
          </a:p>
          <a:p>
            <a:pPr marL="742950" lvl="1" indent="-342900">
              <a:buFont typeface="Wingdings" panose="05000000000000000000" pitchFamily="2" charset="2"/>
              <a:buChar char="q"/>
            </a:pPr>
            <a:r>
              <a:rPr lang="en-US" sz="2400" dirty="0"/>
              <a:t>Internationalization</a:t>
            </a:r>
          </a:p>
          <a:p>
            <a:pPr marL="742950" lvl="1" indent="-342900">
              <a:buFont typeface="Wingdings" panose="05000000000000000000" pitchFamily="2" charset="2"/>
              <a:buChar char="q"/>
            </a:pPr>
            <a:r>
              <a:rPr lang="en-US" sz="2400" dirty="0"/>
              <a:t>NIEM as a Standard</a:t>
            </a:r>
          </a:p>
          <a:p>
            <a:pPr marL="742950" lvl="1" indent="-342900">
              <a:buFont typeface="Wingdings" panose="05000000000000000000" pitchFamily="2" charset="2"/>
              <a:buChar char="q"/>
            </a:pPr>
            <a:r>
              <a:rPr lang="en-US" sz="2400" dirty="0"/>
              <a:t>Domain Mentorship</a:t>
            </a:r>
          </a:p>
          <a:p>
            <a:pPr marL="742950" lvl="1" indent="-342900">
              <a:buFont typeface="Wingdings" panose="05000000000000000000" pitchFamily="2" charset="2"/>
              <a:buChar char="q"/>
            </a:pPr>
            <a:r>
              <a:rPr lang="en-US" sz="2400" dirty="0"/>
              <a:t>NIEM Content Maturation</a:t>
            </a:r>
          </a:p>
          <a:p>
            <a:pPr marL="742950" lvl="1" indent="-342900">
              <a:buFont typeface="Wingdings" panose="05000000000000000000" pitchFamily="2" charset="2"/>
              <a:buChar char="q"/>
            </a:pPr>
            <a:r>
              <a:rPr lang="en-US" sz="2400" dirty="0"/>
              <a:t>Increase NIEM Adoption</a:t>
            </a:r>
          </a:p>
        </p:txBody>
      </p:sp>
    </p:spTree>
    <p:extLst>
      <p:ext uri="{BB962C8B-B14F-4D97-AF65-F5344CB8AC3E}">
        <p14:creationId xmlns:p14="http://schemas.microsoft.com/office/powerpoint/2010/main" val="5951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7ABE7B85-E5DC-4D7B-8280-C0DE6DB48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426" y="1344155"/>
            <a:ext cx="5886810" cy="1381084"/>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7EEA2A06-E462-4549-93BC-A20985780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669" y="3008131"/>
            <a:ext cx="4253458" cy="2249264"/>
          </a:xfrm>
          <a:prstGeom prst="rect">
            <a:avLst/>
          </a:prstGeom>
        </p:spPr>
      </p:pic>
    </p:spTree>
    <p:extLst>
      <p:ext uri="{BB962C8B-B14F-4D97-AF65-F5344CB8AC3E}">
        <p14:creationId xmlns:p14="http://schemas.microsoft.com/office/powerpoint/2010/main" val="2036911715"/>
      </p:ext>
    </p:extLst>
  </p:cSld>
  <p:clrMapOvr>
    <a:masterClrMapping/>
  </p:clrMapOvr>
</p:sld>
</file>

<file path=ppt/theme/theme1.xml><?xml version="1.0" encoding="utf-8"?>
<a:theme xmlns:a="http://schemas.openxmlformats.org/drawingml/2006/main" name="NIEM_white">
  <a:themeElements>
    <a:clrScheme name="Custom 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70C0"/>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DE4B6E5ED562408C4F12FE6BD9C587" ma:contentTypeVersion="0" ma:contentTypeDescription="Create a new document." ma:contentTypeScope="" ma:versionID="ca35eadfb6483595d84bed29bdac0c0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638DAA-9787-4049-968A-DE83A9486AF0}">
  <ds:schemaRefs>
    <ds:schemaRef ds:uri="http://schemas.microsoft.com/sharepoint/v3/contenttype/forms"/>
  </ds:schemaRefs>
</ds:datastoreItem>
</file>

<file path=customXml/itemProps2.xml><?xml version="1.0" encoding="utf-8"?>
<ds:datastoreItem xmlns:ds="http://schemas.openxmlformats.org/officeDocument/2006/customXml" ds:itemID="{7AEE1635-B0F6-4256-A310-B3DF6695F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D70AD05-45A1-4A36-B1DD-A3DAAD030E81}">
  <ds:schemaRefs>
    <ds:schemaRef ds:uri="http://purl.org/dc/elements/1.1/"/>
    <ds:schemaRef ds:uri="http://schemas.openxmlformats.org/package/2006/metadata/core-propertie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1301</TotalTime>
  <Words>563</Words>
  <Application>Microsoft Office PowerPoint</Application>
  <PresentationFormat>Widescreen</PresentationFormat>
  <Paragraphs>68</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Bahnschrift</vt:lpstr>
      <vt:lpstr>Calibri</vt:lpstr>
      <vt:lpstr>Wingdings</vt:lpstr>
      <vt:lpstr>Wingdings 2</vt:lpstr>
      <vt:lpstr>NIEM_white</vt:lpstr>
      <vt:lpstr>NBAC Annual Meeting 2020 NIEM’s Path to the Future    18 September</vt:lpstr>
      <vt:lpstr>NIEM, Pathway to the future</vt:lpstr>
      <vt:lpstr>Where we’ve been – Where we are</vt:lpstr>
      <vt:lpstr>Data Demands to support the organization</vt:lpstr>
      <vt:lpstr>Where we are going</vt:lpstr>
      <vt:lpstr>Where we want to be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Meeting Overview (14-18 September)</dc:title>
  <dc:creator>Stephen Sullivan</dc:creator>
  <cp:lastModifiedBy>Stephen Sullivan</cp:lastModifiedBy>
  <cp:revision>256</cp:revision>
  <dcterms:created xsi:type="dcterms:W3CDTF">2020-08-18T16:33:02Z</dcterms:created>
  <dcterms:modified xsi:type="dcterms:W3CDTF">2020-09-14T19:48:31Z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0x01010058DE4B6E5ED562408C4F12FE6BD9C587</vt:lpwstr>
  </property>
</Properties>
</file>