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5272" r:id="rId5"/>
    <p:sldMasterId id="2147485312" r:id="rId6"/>
  </p:sldMasterIdLst>
  <p:notesMasterIdLst>
    <p:notesMasterId r:id="rId12"/>
  </p:notesMasterIdLst>
  <p:handoutMasterIdLst>
    <p:handoutMasterId r:id="rId13"/>
  </p:handoutMasterIdLst>
  <p:sldIdLst>
    <p:sldId id="719" r:id="rId7"/>
    <p:sldId id="725" r:id="rId8"/>
    <p:sldId id="722" r:id="rId9"/>
    <p:sldId id="723" r:id="rId10"/>
    <p:sldId id="724" r:id="rId11"/>
  </p:sldIdLst>
  <p:sldSz cx="9144000" cy="6858000" type="letter"/>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lly, Heather" initials="HR" lastIdx="17" clrIdx="0"/>
  <p:cmAuthor id="1" name="Key, Jacqueline" initials="JK" lastIdx="2" clrIdx="1"/>
  <p:cmAuthor id="2" name="Taylor, Michael C" initials="MT" lastIdx="7" clrIdx="2"/>
  <p:cmAuthor id="3" name="Wan, Tiffany" initials="TW" lastIdx="27" clrIdx="3"/>
  <p:cmAuthor id="4" name="Logan, Craig" initials="CL" lastIdx="11" clrIdx="4"/>
  <p:cmAuthor id="5" name="justin.stekervetz" initials="JS" lastIdx="5" clrIdx="5"/>
  <p:cmAuthor id="6" name="Akshai Prakash" initials="" lastIdx="0" clrIdx="6"/>
  <p:cmAuthor id="7" name="Lancos, Allison Marie" initials="AL" lastIdx="5" clrIdx="7"/>
  <p:cmAuthor id="8" name="Vainshtein, Natalia" initials="NV" lastIdx="41" clrIdx="8"/>
  <p:cmAuthor id="9" name="Ritter, Eric" initials="ER" lastIdx="6" clrIdx="9"/>
  <p:cmAuthor id="10" name="Cross, Oniel" initials="OC" lastIdx="5" clrIdx="10"/>
  <p:cmAuthor id="11" name="Kuban, Sara A." initials="SK" lastIdx="4" clrIdx="11"/>
  <p:cmAuthor id="12" name="Nisco, Derek" initials="ND" lastIdx="2" clrIdx="12"/>
  <p:cmAuthor id="13" name="Dan Croft" initials="" lastIdx="1"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6F"/>
    <a:srgbClr val="FFB64B"/>
    <a:srgbClr val="5FB4BE"/>
    <a:srgbClr val="B36F3C"/>
    <a:srgbClr val="007678"/>
    <a:srgbClr val="0085BB"/>
    <a:srgbClr val="949C9D"/>
    <a:srgbClr val="686868"/>
    <a:srgbClr val="59595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52" autoAdjust="0"/>
    <p:restoredTop sz="50000" autoAdjust="0"/>
  </p:normalViewPr>
  <p:slideViewPr>
    <p:cSldViewPr>
      <p:cViewPr varScale="1">
        <p:scale>
          <a:sx n="92" d="100"/>
          <a:sy n="92" d="100"/>
        </p:scale>
        <p:origin x="1029" y="42"/>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980"/>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70938" y="1"/>
            <a:ext cx="3037840" cy="464980"/>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B3567F1A-F972-48E2-810D-F153F2BC987C}" type="datetimeFigureOut">
              <a:rPr lang="en-US"/>
              <a:pPr>
                <a:defRPr/>
              </a:pPr>
              <a:t>8/26/2020</a:t>
            </a:fld>
            <a:endParaRPr lang="en-US" dirty="0"/>
          </a:p>
        </p:txBody>
      </p:sp>
      <p:sp>
        <p:nvSpPr>
          <p:cNvPr id="4" name="Footer Placeholder 3"/>
          <p:cNvSpPr>
            <a:spLocks noGrp="1"/>
          </p:cNvSpPr>
          <p:nvPr>
            <p:ph type="ftr" sz="quarter" idx="2"/>
          </p:nvPr>
        </p:nvSpPr>
        <p:spPr>
          <a:xfrm>
            <a:off x="0" y="8829823"/>
            <a:ext cx="3037840" cy="464980"/>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70938" y="8829823"/>
            <a:ext cx="3037840" cy="464980"/>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367D72C0-481D-49BC-94C5-DE4BB6EBAECF}" type="slidenum">
              <a:rPr lang="en-US"/>
              <a:pPr>
                <a:defRPr/>
              </a:pPr>
              <a:t>‹#›</a:t>
            </a:fld>
            <a:endParaRPr lang="en-US" dirty="0"/>
          </a:p>
        </p:txBody>
      </p:sp>
    </p:spTree>
    <p:extLst>
      <p:ext uri="{BB962C8B-B14F-4D97-AF65-F5344CB8AC3E}">
        <p14:creationId xmlns:p14="http://schemas.microsoft.com/office/powerpoint/2010/main" val="11032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980"/>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1"/>
            <a:ext cx="3037840" cy="464980"/>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466D9BF6-34AA-4693-8411-0D6801284808}" type="datetimeFigureOut">
              <a:rPr lang="en-US"/>
              <a:pPr>
                <a:defRPr/>
              </a:pPr>
              <a:t>8/26/2020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647" tIns="46324" rIns="92647" bIns="46324" rtlCol="0" anchor="ctr"/>
          <a:lstStyle/>
          <a:p>
            <a:pPr lvl="0"/>
            <a:endParaRPr lang="en-US" noProof="0" dirty="0"/>
          </a:p>
        </p:txBody>
      </p:sp>
      <p:sp>
        <p:nvSpPr>
          <p:cNvPr id="5" name="Notes Placeholder 4"/>
          <p:cNvSpPr>
            <a:spLocks noGrp="1"/>
          </p:cNvSpPr>
          <p:nvPr>
            <p:ph type="body" sz="quarter" idx="3"/>
          </p:nvPr>
        </p:nvSpPr>
        <p:spPr>
          <a:xfrm>
            <a:off x="701040" y="4416510"/>
            <a:ext cx="5608320" cy="4183220"/>
          </a:xfrm>
          <a:prstGeom prst="rect">
            <a:avLst/>
          </a:prstGeom>
        </p:spPr>
        <p:txBody>
          <a:bodyPr vert="horz" lIns="92647" tIns="46324" rIns="92647" bIns="463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823"/>
            <a:ext cx="3037840" cy="464980"/>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829823"/>
            <a:ext cx="3037840" cy="464980"/>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A0F65743-3709-4845-8C48-66182B01E8A1}" type="slidenum">
              <a:rPr lang="en-US"/>
              <a:pPr>
                <a:defRPr/>
              </a:pPr>
              <a:t>‹#›</a:t>
            </a:fld>
            <a:endParaRPr lang="en-US" dirty="0"/>
          </a:p>
        </p:txBody>
      </p:sp>
    </p:spTree>
    <p:extLst>
      <p:ext uri="{BB962C8B-B14F-4D97-AF65-F5344CB8AC3E}">
        <p14:creationId xmlns:p14="http://schemas.microsoft.com/office/powerpoint/2010/main" val="8477527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a:t>
            </a:fld>
            <a:endParaRPr lang="en-US" dirty="0"/>
          </a:p>
        </p:txBody>
      </p:sp>
    </p:spTree>
    <p:extLst>
      <p:ext uri="{BB962C8B-B14F-4D97-AF65-F5344CB8AC3E}">
        <p14:creationId xmlns:p14="http://schemas.microsoft.com/office/powerpoint/2010/main" val="97129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2</a:t>
            </a:fld>
            <a:endParaRPr lang="en-US" dirty="0"/>
          </a:p>
        </p:txBody>
      </p:sp>
    </p:spTree>
    <p:extLst>
      <p:ext uri="{BB962C8B-B14F-4D97-AF65-F5344CB8AC3E}">
        <p14:creationId xmlns:p14="http://schemas.microsoft.com/office/powerpoint/2010/main" val="18582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3</a:t>
            </a:fld>
            <a:endParaRPr lang="en-US" dirty="0"/>
          </a:p>
        </p:txBody>
      </p:sp>
    </p:spTree>
    <p:extLst>
      <p:ext uri="{BB962C8B-B14F-4D97-AF65-F5344CB8AC3E}">
        <p14:creationId xmlns:p14="http://schemas.microsoft.com/office/powerpoint/2010/main" val="272633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4</a:t>
            </a:fld>
            <a:endParaRPr lang="en-US" dirty="0"/>
          </a:p>
        </p:txBody>
      </p:sp>
    </p:spTree>
    <p:extLst>
      <p:ext uri="{BB962C8B-B14F-4D97-AF65-F5344CB8AC3E}">
        <p14:creationId xmlns:p14="http://schemas.microsoft.com/office/powerpoint/2010/main" val="265426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5</a:t>
            </a:fld>
            <a:endParaRPr lang="en-US" dirty="0"/>
          </a:p>
        </p:txBody>
      </p:sp>
    </p:spTree>
    <p:extLst>
      <p:ext uri="{BB962C8B-B14F-4D97-AF65-F5344CB8AC3E}">
        <p14:creationId xmlns:p14="http://schemas.microsoft.com/office/powerpoint/2010/main" val="141618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5933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a:prstGeom prst="rect">
            <a:avLst/>
          </a:prstGeom>
        </p:spPr>
        <p:txBody>
          <a:bodyPr/>
          <a:lstStyle>
            <a:lvl1pPr algn="ctr">
              <a:defRPr sz="2800"/>
            </a:lvl1pPr>
          </a:lstStyle>
          <a:p>
            <a:r>
              <a:rPr lang="en-US" dirty="0"/>
              <a:t>Click to edit Master title style</a:t>
            </a:r>
          </a:p>
        </p:txBody>
      </p:sp>
    </p:spTree>
    <p:extLst>
      <p:ext uri="{BB962C8B-B14F-4D97-AF65-F5344CB8AC3E}">
        <p14:creationId xmlns:p14="http://schemas.microsoft.com/office/powerpoint/2010/main" val="99020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387350" y="6562725"/>
            <a:ext cx="374650" cy="153988"/>
          </a:xfrm>
          <a:prstGeom prst="rect">
            <a:avLst/>
          </a:prstGeom>
        </p:spPr>
        <p:txBody>
          <a:bodyPr/>
          <a:lstStyle>
            <a:lvl1pPr>
              <a:defRPr>
                <a:latin typeface="Arial" charset="0"/>
                <a:cs typeface="Arial" charset="0"/>
              </a:defRPr>
            </a:lvl1pPr>
          </a:lstStyle>
          <a:p>
            <a:pPr>
              <a:defRPr/>
            </a:pPr>
            <a:fld id="{C13BC184-E17D-4C0D-92D1-C42500D19E3A}" type="slidenum">
              <a:rPr lang="en-CA">
                <a:solidFill>
                  <a:srgbClr val="000000"/>
                </a:solidFill>
              </a:rPr>
              <a:pPr>
                <a:defRPr/>
              </a:pPr>
              <a:t>‹#›</a:t>
            </a:fld>
            <a:endParaRPr lang="en-CA" dirty="0">
              <a:solidFill>
                <a:srgbClr val="000000"/>
              </a:solidFill>
            </a:endParaRPr>
          </a:p>
        </p:txBody>
      </p:sp>
      <p:sp>
        <p:nvSpPr>
          <p:cNvPr id="4" name="Footer Placeholder 5"/>
          <p:cNvSpPr>
            <a:spLocks noGrp="1"/>
          </p:cNvSpPr>
          <p:nvPr>
            <p:ph type="ftr" sz="quarter" idx="11"/>
          </p:nvPr>
        </p:nvSpPr>
        <p:spPr>
          <a:xfrm>
            <a:off x="762000" y="6562725"/>
            <a:ext cx="5219700" cy="153988"/>
          </a:xfrm>
          <a:prstGeom prst="rect">
            <a:avLst/>
          </a:prstGeom>
        </p:spPr>
        <p:txBody>
          <a:bodyPr/>
          <a:lstStyle>
            <a:lvl1pPr>
              <a:defRPr>
                <a:latin typeface="Arial" charset="0"/>
                <a:cs typeface="Arial" charset="0"/>
              </a:defRPr>
            </a:lvl1pPr>
          </a:lstStyle>
          <a:p>
            <a:pPr>
              <a:defRPr/>
            </a:pPr>
            <a:endParaRPr lang="en-CA" dirty="0">
              <a:solidFill>
                <a:srgbClr val="000000"/>
              </a:solidFill>
            </a:endParaRP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0708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555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001000" y="6356350"/>
            <a:ext cx="685800" cy="365125"/>
          </a:xfrm>
        </p:spPr>
        <p:txBody>
          <a:bodyPr/>
          <a:lstStyle>
            <a:lvl1pPr>
              <a:defRPr sz="1400" b="1">
                <a:solidFill>
                  <a:schemeClr val="bg1"/>
                </a:solidFill>
              </a:defRPr>
            </a:lvl1pPr>
          </a:lstStyle>
          <a:p>
            <a:fld id="{3BD15190-32A8-493E-82FC-4656A88DBF1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29980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400" b="1"/>
            </a:lvl1p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112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824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3739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10"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7886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327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68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65346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6641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78384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5484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0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341391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
        <p:nvSpPr>
          <p:cNvPr id="5" name="Content Placeholder 6"/>
          <p:cNvSpPr>
            <a:spLocks noGrp="1"/>
          </p:cNvSpPr>
          <p:nvPr>
            <p:ph sz="quarter" idx="11"/>
          </p:nvPr>
        </p:nvSpPr>
        <p:spPr>
          <a:xfrm>
            <a:off x="457200" y="1492250"/>
            <a:ext cx="8229600" cy="44450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descr="C:\Users\jkey\AppData\Local\Temp\wz8217\NIEM_w-name_cmyk.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68012" y="6507428"/>
            <a:ext cx="1499788" cy="350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93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38331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a:t>Click to edit Master title style</a:t>
            </a:r>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430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40435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67885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3" name="Picture 5" descr="C:\Users\jkey\AppData\Local\Temp\wz8217\NIEM_w-name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3425" y="1844675"/>
            <a:ext cx="51371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426674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35920138-74A0-48DF-B89F-6B7E0D40782B}"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4671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54420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17" r:id="rId1"/>
    <p:sldLayoutId id="2147485218" r:id="rId2"/>
    <p:sldLayoutId id="2147485219" r:id="rId3"/>
    <p:sldLayoutId id="2147485220" r:id="rId4"/>
    <p:sldLayoutId id="2147485294" r:id="rId5"/>
    <p:sldLayoutId id="2147485295" r:id="rId6"/>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t>Bullet is Wingdings 2:161 (100%); before paragraph spacing of 13.44 pt</a:t>
            </a:r>
          </a:p>
          <a:p>
            <a:pPr lvl="1"/>
            <a:r>
              <a:rPr lang="en-US"/>
              <a:t>Dash: dash point is 100% en-dash, before paragraph spacing of 5.76 pt</a:t>
            </a:r>
          </a:p>
          <a:p>
            <a:pPr lvl="2"/>
            <a:r>
              <a:rPr lang="en-US"/>
              <a:t>Subbullet is 100% bullet, before paragraph spacing of 4.8 pt</a:t>
            </a:r>
          </a:p>
          <a:p>
            <a:pPr lvl="0"/>
            <a:endParaRPr lang="en-US"/>
          </a:p>
        </p:txBody>
      </p:sp>
      <p:sp>
        <p:nvSpPr>
          <p:cNvPr id="1029"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22FC12E0-BF51-4AED-8937-5538C7C73AD0}"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279620668"/>
      </p:ext>
    </p:extLst>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83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BD15190-32A8-493E-82FC-4656A88DBF15}"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4069441577"/>
      </p:ext>
    </p:extLst>
  </p:cSld>
  <p:clrMap bg1="lt1" tx1="dk1" bg2="lt2" tx2="dk2" accent1="accent1" accent2="accent2" accent3="accent3" accent4="accent4" accent5="accent5" accent6="accent6" hlink="hlink" folHlink="folHlink"/>
  <p:sldLayoutIdLst>
    <p:sldLayoutId id="2147485313" r:id="rId1"/>
    <p:sldLayoutId id="2147485314" r:id="rId2"/>
    <p:sldLayoutId id="2147485315" r:id="rId3"/>
    <p:sldLayoutId id="2147485316" r:id="rId4"/>
    <p:sldLayoutId id="2147485317" r:id="rId5"/>
    <p:sldLayoutId id="2147485318" r:id="rId6"/>
    <p:sldLayoutId id="2147485319" r:id="rId7"/>
    <p:sldLayoutId id="2147485320" r:id="rId8"/>
    <p:sldLayoutId id="2147485321" r:id="rId9"/>
    <p:sldLayoutId id="2147485322" r:id="rId10"/>
    <p:sldLayoutId id="2147485323" r:id="rId11"/>
    <p:sldLayoutId id="2147485324" r:id="rId12"/>
    <p:sldLayoutId id="2147485325" r:id="rId13"/>
    <p:sldLayoutId id="2147485326" r:id="rId14"/>
  </p:sldLayoutIdLst>
  <p:hf hdr="0" ftr="0" dt="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22070589"/>
              </p:ext>
            </p:extLst>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2021 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NIEM domain 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400" y="3199088"/>
            <a:ext cx="2514600" cy="3537859"/>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eaLnBrk="0" fontAlgn="auto" hangingPunct="0">
              <a:spcBef>
                <a:spcPct val="30000"/>
              </a:spcBef>
              <a:spcAft>
                <a:spcPts val="0"/>
              </a:spcAft>
              <a:defRPr/>
            </a:pPr>
            <a:r>
              <a:rPr lang="en-US" sz="1050" dirty="0"/>
              <a:t>OBIM, as the NIEM Biometrics Domain Steward, has had several notable accomplishments during FY 2020. </a:t>
            </a:r>
          </a:p>
          <a:p>
            <a:pPr marL="171450" indent="-171450" eaLnBrk="0" fontAlgn="auto" hangingPunct="0">
              <a:spcBef>
                <a:spcPct val="30000"/>
              </a:spcBef>
              <a:spcAft>
                <a:spcPts val="0"/>
              </a:spcAft>
              <a:buFont typeface="Arial" panose="020B0604020202020204" pitchFamily="34" charset="0"/>
              <a:buChar char="•"/>
              <a:defRPr/>
            </a:pPr>
            <a:r>
              <a:rPr lang="en-US" sz="1050" dirty="0"/>
              <a:t>One of the activities was an update to the Biometrics Domain Charter. This effort resulted in a new working group, the NIEM Biometrics Domain Working Group (NBDWG), which handles specific NIEM Biometrics Domain model updates and updates that align with ANSI/NIST-ITL changes. The Charter also implemented a more streamlined and formalized change control process for the Biometrics Domain. The new charter has been approved by Biometric domain executive committee.</a:t>
            </a:r>
          </a:p>
          <a:p>
            <a:pPr marL="171450" indent="-171450" eaLnBrk="0" fontAlgn="auto" hangingPunct="0">
              <a:spcBef>
                <a:spcPct val="30000"/>
              </a:spcBef>
              <a:spcAft>
                <a:spcPts val="0"/>
              </a:spcAft>
              <a:buFont typeface="Arial" panose="020B0604020202020204" pitchFamily="34" charset="0"/>
              <a:buChar char="•"/>
              <a:defRPr/>
            </a:pPr>
            <a:endParaRPr lang="en-US" sz="1050" dirty="0"/>
          </a:p>
        </p:txBody>
      </p:sp>
      <p:sp>
        <p:nvSpPr>
          <p:cNvPr id="7" name="Freeform 6"/>
          <p:cNvSpPr/>
          <p:nvPr/>
        </p:nvSpPr>
        <p:spPr>
          <a:xfrm>
            <a:off x="38746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352800" y="3199088"/>
            <a:ext cx="2438400" cy="3430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fontAlgn="auto">
              <a:spcBef>
                <a:spcPts val="0"/>
              </a:spcBef>
              <a:spcAft>
                <a:spcPts val="0"/>
              </a:spcAft>
              <a:buFont typeface="Arial" panose="020B0604020202020204" pitchFamily="34" charset="0"/>
              <a:buChar char="•"/>
              <a:defRPr/>
            </a:pPr>
            <a:r>
              <a:rPr lang="en-US" sz="1050" dirty="0"/>
              <a:t>The NBD Team/OBIM conducts bi-weekly NBDWG meetings (Standards Meetings) where DNA SME’s, NIST, and the NBDEC are involved in order to expand DNA related attributes. These meetings have also begun for identification of voice related attributes. We have performed a gap analysis based off of documentation provided by Olive Software which OBIM is utilizing in a pilot. This effort is being done to identify the possible attributes which may need to be updated for NIST and NIEM.  The “way ahead” for the Biometrics Domain will be to advance the NIEM model for both DNA and HLT/Voice.</a:t>
            </a:r>
          </a:p>
        </p:txBody>
      </p:sp>
      <p:sp>
        <p:nvSpPr>
          <p:cNvPr id="10" name="Freeform 9"/>
          <p:cNvSpPr/>
          <p:nvPr/>
        </p:nvSpPr>
        <p:spPr>
          <a:xfrm>
            <a:off x="320302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2021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ct val="30000"/>
              </a:spcBef>
              <a:spcAft>
                <a:spcPts val="0"/>
              </a:spcAft>
              <a:buFont typeface="Arial" panose="020B0604020202020204" pitchFamily="34" charset="0"/>
              <a:buChar char="•"/>
              <a:defRPr/>
            </a:pPr>
            <a:r>
              <a:rPr lang="en-US" sz="1050" dirty="0"/>
              <a:t>We would really like to know what versions of NIEM the other domains and agencies are utilizing.  Is this information that you currently capture and if not, can it be captured? </a:t>
            </a:r>
          </a:p>
          <a:p>
            <a:pPr marL="171450" indent="-171450" eaLnBrk="0" fontAlgn="auto" hangingPunct="0">
              <a:spcBef>
                <a:spcPct val="30000"/>
              </a:spcBef>
              <a:spcAft>
                <a:spcPts val="0"/>
              </a:spcAft>
              <a:buFont typeface="Arial" panose="020B0604020202020204" pitchFamily="34" charset="0"/>
              <a:buChar char="•"/>
              <a:defRPr/>
            </a:pPr>
            <a:r>
              <a:rPr lang="en-US" sz="1050" dirty="0"/>
              <a:t>We would like to know if there have been any updates on how other DHS agencies are utilizing the NIEM First policy to advance NIEM activities at their respective agencies.</a:t>
            </a:r>
          </a:p>
          <a:p>
            <a:pPr marL="171450" indent="-171450" eaLnBrk="0" fontAlgn="auto" hangingPunct="0">
              <a:spcBef>
                <a:spcPct val="30000"/>
              </a:spcBef>
              <a:spcAft>
                <a:spcPts val="0"/>
              </a:spcAft>
              <a:buFont typeface="Arial" panose="020B0604020202020204" pitchFamily="34" charset="0"/>
              <a:buChar char="•"/>
              <a:defRPr/>
            </a:pPr>
            <a:r>
              <a:rPr lang="en-US" sz="1050" dirty="0"/>
              <a:t>We are eager to see and learn about NIEM promoting to SDO (Standards Development Organization) which will help broader adoption of NIEM.</a:t>
            </a:r>
          </a:p>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endParaRPr lang="en-US" sz="1050" dirty="0"/>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a:off x="378201" y="2996589"/>
            <a:ext cx="68216" cy="363281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194006" y="2982700"/>
            <a:ext cx="7605" cy="3646700"/>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29" y="2982701"/>
            <a:ext cx="8060" cy="3646699"/>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z="1050" smtClean="0"/>
              <a:pPr/>
              <a:t>1</a:t>
            </a:fld>
            <a:endParaRPr lang="en-US" sz="1050"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R="0" lvl="0" defTabSz="914400" eaLnBrk="0" fontAlgn="auto" latinLnBrk="0" hangingPunct="0">
              <a:lnSpc>
                <a:spcPct val="100000"/>
              </a:lnSpc>
              <a:spcBef>
                <a:spcPct val="30000"/>
              </a:spcBef>
              <a:spcAft>
                <a:spcPts val="0"/>
              </a:spcAft>
              <a:buClrTx/>
              <a:buSzTx/>
              <a:tabLst/>
              <a:defRPr/>
            </a:pPr>
            <a:r>
              <a:rPr lang="en-US" sz="1200" kern="0" noProof="0" dirty="0">
                <a:solidFill>
                  <a:srgbClr val="686868"/>
                </a:solidFill>
                <a:latin typeface="Arial"/>
              </a:rPr>
              <a:t>Domain Steward &amp; Stakeholders</a:t>
            </a:r>
            <a:r>
              <a:rPr lang="en-US" sz="1200" kern="0" dirty="0">
                <a:solidFill>
                  <a:srgbClr val="686868"/>
                </a:solidFill>
                <a:latin typeface="Arial"/>
              </a:rPr>
              <a:t>: </a:t>
            </a:r>
            <a:r>
              <a:rPr lang="en-US" sz="1200" kern="0" dirty="0">
                <a:solidFill>
                  <a:srgbClr val="00506F"/>
                </a:solidFill>
                <a:latin typeface="Arial"/>
              </a:rPr>
              <a:t>John M Boyd (Chair Biometrics Domain/DHS OBIM)</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
        <p:nvSpPr>
          <p:cNvPr id="18" name="Title 10"/>
          <p:cNvSpPr txBox="1">
            <a:spLocks/>
          </p:cNvSpPr>
          <p:nvPr/>
        </p:nvSpPr>
        <p:spPr bwMode="auto">
          <a:xfrm>
            <a:off x="2057400" y="124811"/>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spAutoFit/>
          </a:bodyPr>
          <a:lst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a:lstStyle>
          <a:p>
            <a:r>
              <a:rPr lang="en-US" dirty="0"/>
              <a:t>Advance NIEM Adoption</a:t>
            </a:r>
          </a:p>
        </p:txBody>
      </p:sp>
    </p:spTree>
    <p:extLst>
      <p:ext uri="{BB962C8B-B14F-4D97-AF65-F5344CB8AC3E}">
        <p14:creationId xmlns:p14="http://schemas.microsoft.com/office/powerpoint/2010/main" val="158316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a:ln>
                            <a:noFill/>
                          </a:ln>
                          <a:solidFill>
                            <a:srgbClr val="686868"/>
                          </a:solidFill>
                          <a:effectLst/>
                          <a:uLnTx/>
                          <a:uFillTx/>
                          <a:latin typeface="+mn-lt"/>
                          <a:ea typeface="+mn-ea"/>
                          <a:cs typeface="+mn-cs"/>
                        </a:rPr>
                        <a:t>2021 </a:t>
                      </a:r>
                      <a:r>
                        <a:rPr kumimoji="0" lang="en-US" sz="1400" b="1" i="0" u="none" strike="noStrike" kern="1200" cap="none" spc="0" normalizeH="0" baseline="0" noProof="0" dirty="0">
                          <a:ln>
                            <a:noFill/>
                          </a:ln>
                          <a:solidFill>
                            <a:srgbClr val="686868"/>
                          </a:solidFill>
                          <a:effectLst/>
                          <a:uLnTx/>
                          <a:uFillTx/>
                          <a:latin typeface="+mn-lt"/>
                          <a:ea typeface="+mn-ea"/>
                          <a:cs typeface="+mn-cs"/>
                        </a:rPr>
                        <a:t>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NIEM domain 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399" y="3199088"/>
            <a:ext cx="2988220" cy="3537859"/>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a:buFont typeface="Arial" panose="020B0604020202020204" pitchFamily="34" charset="0"/>
              <a:buChar char="•"/>
            </a:pPr>
            <a:r>
              <a:rPr lang="en-US" sz="1050" dirty="0"/>
              <a:t>The NBD team fully participates in Tiger Teams and Working Groups, including IEPD Registry Tiger Team and the Emerging Technologies Tiger Team. We also provide support to the DHS Biometrics Standards Working Group to promote NIEM across DHS and aid the Data Stewardship Tactical Working Group (DSTWG) as needed. We also fully participate in the NIEM 5.0 Harmonization Working Group.</a:t>
            </a:r>
          </a:p>
          <a:p>
            <a:pPr marL="171450" indent="-171450">
              <a:buFont typeface="Arial" panose="020B0604020202020204" pitchFamily="34" charset="0"/>
              <a:buChar char="•"/>
            </a:pPr>
            <a:endParaRPr lang="en-US" sz="1050" dirty="0"/>
          </a:p>
          <a:p>
            <a:pPr marL="0" marR="0" lvl="0" indent="0" defTabSz="755650" eaLnBrk="1" fontAlgn="auto" latinLnBrk="0" hangingPunct="1">
              <a:lnSpc>
                <a:spcPct val="90000"/>
              </a:lnSpc>
              <a:spcBef>
                <a:spcPts val="0"/>
              </a:spcBef>
              <a:spcAft>
                <a:spcPct val="35000"/>
              </a:spcAft>
              <a:buClrTx/>
              <a:buSzTx/>
              <a:buFontTx/>
              <a:buNone/>
              <a:tabLst/>
              <a:defRPr/>
            </a:pPr>
            <a:endParaRPr kumimoji="0" lang="en-US" sz="1050" b="0" i="0" u="none" strike="noStrike" kern="0" cap="none" spc="0" normalizeH="0" baseline="0" noProof="0" dirty="0">
              <a:ln>
                <a:noFill/>
              </a:ln>
              <a:solidFill>
                <a:srgbClr val="686868"/>
              </a:solidFill>
              <a:effectLst/>
              <a:uLnTx/>
              <a:uFillTx/>
              <a:latin typeface="Arial"/>
            </a:endParaRPr>
          </a:p>
        </p:txBody>
      </p:sp>
      <p:sp>
        <p:nvSpPr>
          <p:cNvPr id="7" name="Freeform 6"/>
          <p:cNvSpPr/>
          <p:nvPr/>
        </p:nvSpPr>
        <p:spPr>
          <a:xfrm>
            <a:off x="387468" y="2717139"/>
            <a:ext cx="3158973"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683288" y="3199088"/>
            <a:ext cx="2107911"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0" dirty="0">
                <a:solidFill>
                  <a:srgbClr val="686868"/>
                </a:solidFill>
                <a:latin typeface="Arial"/>
              </a:rPr>
              <a:t>Insert Bullets Here</a:t>
            </a:r>
            <a:endParaRPr kumimoji="0" lang="en-US" sz="1050" i="0" strike="noStrike" kern="0" cap="none" spc="0" normalizeH="0" baseline="0" noProof="0" dirty="0">
              <a:ln>
                <a:noFill/>
              </a:ln>
              <a:solidFill>
                <a:srgbClr val="686868"/>
              </a:solidFill>
              <a:effectLst/>
              <a:uLnTx/>
              <a:uFillTx/>
              <a:latin typeface="Arial"/>
            </a:endParaRPr>
          </a:p>
        </p:txBody>
      </p:sp>
      <p:sp>
        <p:nvSpPr>
          <p:cNvPr id="10" name="Freeform 9"/>
          <p:cNvSpPr/>
          <p:nvPr/>
        </p:nvSpPr>
        <p:spPr>
          <a:xfrm>
            <a:off x="3362069" y="2717139"/>
            <a:ext cx="2570747"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2021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eaLnBrk="0" fontAlgn="auto" hangingPunct="0">
              <a:spcBef>
                <a:spcPct val="30000"/>
              </a:spcBef>
              <a:spcAft>
                <a:spcPts val="0"/>
              </a:spcAft>
              <a:buFont typeface="Arial" panose="020B0604020202020204" pitchFamily="34" charset="0"/>
              <a:buChar char="•"/>
              <a:defRPr/>
            </a:pPr>
            <a:endParaRPr lang="en-US" sz="1050" dirty="0"/>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a:off x="378201" y="2996589"/>
            <a:ext cx="9192" cy="3375233"/>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546442" y="2996589"/>
            <a:ext cx="0" cy="3389122"/>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30" y="2982701"/>
            <a:ext cx="0" cy="338912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2</a:t>
            </a:fld>
            <a:endParaRPr lang="en-US"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R="0" lvl="0" defTabSz="914400" eaLnBrk="0" fontAlgn="auto" latinLnBrk="0" hangingPunct="0">
              <a:lnSpc>
                <a:spcPct val="100000"/>
              </a:lnSpc>
              <a:spcBef>
                <a:spcPct val="30000"/>
              </a:spcBef>
              <a:spcAft>
                <a:spcPts val="0"/>
              </a:spcAft>
              <a:buClrTx/>
              <a:buSzTx/>
              <a:tabLst/>
              <a:defRPr/>
            </a:pPr>
            <a:r>
              <a:rPr lang="en-US" sz="1200" kern="0" noProof="0" dirty="0">
                <a:solidFill>
                  <a:srgbClr val="686868"/>
                </a:solidFill>
                <a:latin typeface="Arial"/>
              </a:rPr>
              <a:t>Domain Steward &amp; Stakeholders</a:t>
            </a:r>
            <a:r>
              <a:rPr lang="en-US" sz="1200" kern="0" dirty="0">
                <a:solidFill>
                  <a:srgbClr val="686868"/>
                </a:solidFill>
                <a:latin typeface="Arial"/>
              </a:rPr>
              <a:t>: </a:t>
            </a:r>
            <a:r>
              <a:rPr lang="en-US" sz="1200" kern="0" dirty="0">
                <a:solidFill>
                  <a:srgbClr val="00506F"/>
                </a:solidFill>
                <a:latin typeface="Arial"/>
              </a:rPr>
              <a:t>John M Boyd(Chair Biometrics Domain/DHS OBIM)</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
        <p:nvSpPr>
          <p:cNvPr id="18" name="Title 10"/>
          <p:cNvSpPr txBox="1">
            <a:spLocks/>
          </p:cNvSpPr>
          <p:nvPr/>
        </p:nvSpPr>
        <p:spPr bwMode="auto">
          <a:xfrm>
            <a:off x="2057400" y="124811"/>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spAutoFit/>
          </a:bodyPr>
          <a:lst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a:lstStyle>
          <a:p>
            <a:r>
              <a:rPr lang="en-US" dirty="0"/>
              <a:t>Advance NIEM Adoption</a:t>
            </a:r>
          </a:p>
        </p:txBody>
      </p:sp>
      <p:sp>
        <p:nvSpPr>
          <p:cNvPr id="3" name="Rectangle 2">
            <a:extLst>
              <a:ext uri="{FF2B5EF4-FFF2-40B4-BE49-F238E27FC236}">
                <a16:creationId xmlns:a16="http://schemas.microsoft.com/office/drawing/2014/main" id="{C426917A-32E8-DE49-A4F6-2955ADBE885D}"/>
              </a:ext>
            </a:extLst>
          </p:cNvPr>
          <p:cNvSpPr/>
          <p:nvPr/>
        </p:nvSpPr>
        <p:spPr>
          <a:xfrm>
            <a:off x="5928044" y="3194724"/>
            <a:ext cx="2833817" cy="2031325"/>
          </a:xfrm>
          <a:prstGeom prst="rect">
            <a:avLst/>
          </a:prstGeom>
        </p:spPr>
        <p:txBody>
          <a:bodyPr wrap="square">
            <a:sp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050" dirty="0"/>
              <a:t>The NBD team would like information from the NBAC on the Modeling Community listed on the NBAC action item list. Satish Sripada, the Standards Lead at OBIM, expressed interest in participating and collaboration.  Steve Sullivan indicated that we need to wait until Ralph O’Connell return from vacation as he made that entry into the NBAC action items list tracker. Can you please let us know as OBIM is interested to collaborate with NBAC on this topic.</a:t>
            </a:r>
          </a:p>
        </p:txBody>
      </p:sp>
    </p:spTree>
    <p:extLst>
      <p:ext uri="{BB962C8B-B14F-4D97-AF65-F5344CB8AC3E}">
        <p14:creationId xmlns:p14="http://schemas.microsoft.com/office/powerpoint/2010/main" val="193571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a:ln>
                            <a:noFill/>
                          </a:ln>
                          <a:solidFill>
                            <a:srgbClr val="686868"/>
                          </a:solidFill>
                          <a:effectLst/>
                          <a:uLnTx/>
                          <a:uFillTx/>
                          <a:latin typeface="+mn-lt"/>
                          <a:ea typeface="+mn-ea"/>
                          <a:cs typeface="+mn-cs"/>
                        </a:rPr>
                        <a:t>2021 </a:t>
                      </a:r>
                      <a:r>
                        <a:rPr kumimoji="0" lang="en-US" sz="1400" b="1" i="0" u="none" strike="noStrike" kern="1200" cap="none" spc="0" normalizeH="0" baseline="0" noProof="0" dirty="0">
                          <a:ln>
                            <a:noFill/>
                          </a:ln>
                          <a:solidFill>
                            <a:srgbClr val="686868"/>
                          </a:solidFill>
                          <a:effectLst/>
                          <a:uLnTx/>
                          <a:uFillTx/>
                          <a:latin typeface="+mn-lt"/>
                          <a:ea typeface="+mn-ea"/>
                          <a:cs typeface="+mn-cs"/>
                        </a:rPr>
                        <a:t>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NIEM domain 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400" y="3199089"/>
            <a:ext cx="25146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defTabSz="755650" fontAlgn="auto">
              <a:lnSpc>
                <a:spcPct val="90000"/>
              </a:lnSpc>
              <a:spcBef>
                <a:spcPts val="0"/>
              </a:spcBef>
              <a:spcAft>
                <a:spcPct val="35000"/>
              </a:spcAft>
              <a:buFont typeface="Arial" panose="020B0604020202020204" pitchFamily="34" charset="0"/>
              <a:buChar char="•"/>
              <a:defRPr/>
            </a:pPr>
            <a:endParaRPr lang="en-US" sz="1000" dirty="0"/>
          </a:p>
          <a:p>
            <a:pPr marL="0" marR="0" lvl="0" indent="0" defTabSz="75565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a:ln>
                <a:noFill/>
              </a:ln>
              <a:solidFill>
                <a:srgbClr val="686868"/>
              </a:solidFill>
              <a:effectLst/>
              <a:uLnTx/>
              <a:uFillTx/>
              <a:latin typeface="Arial"/>
            </a:endParaRPr>
          </a:p>
        </p:txBody>
      </p:sp>
      <p:sp>
        <p:nvSpPr>
          <p:cNvPr id="7" name="Freeform 6"/>
          <p:cNvSpPr/>
          <p:nvPr/>
        </p:nvSpPr>
        <p:spPr>
          <a:xfrm>
            <a:off x="38746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3528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fontAlgn="auto">
              <a:spcBef>
                <a:spcPts val="0"/>
              </a:spcBef>
              <a:spcAft>
                <a:spcPts val="0"/>
              </a:spcAft>
              <a:buFont typeface="Arial" panose="020B0604020202020204" pitchFamily="34" charset="0"/>
              <a:buChar char="•"/>
              <a:defRPr/>
            </a:pPr>
            <a:r>
              <a:rPr lang="en-US" sz="1050" dirty="0"/>
              <a:t>Another large effort which is also part of the domains “way ahead”, is a focus on utilizing Model Based System Engineering (MBSE) tools to import the NIEM model and integrate with existing OBIM models to more easily identify currently NIEM alignment and to map the latest NIEM model to the appropriate IXM (Ident Exchange Messages – OBIM specific) attributes. As a next step, we anticipate bringing other standards including NIST, INCITS, and ICAO into the tool so they can be integrated to IXM related architecture artifacts to enable MBSE.</a:t>
            </a:r>
          </a:p>
        </p:txBody>
      </p:sp>
      <p:sp>
        <p:nvSpPr>
          <p:cNvPr id="10" name="Freeform 9"/>
          <p:cNvSpPr/>
          <p:nvPr/>
        </p:nvSpPr>
        <p:spPr>
          <a:xfrm>
            <a:off x="320302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2021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686868"/>
              </a:solidFill>
              <a:effectLst/>
              <a:uLnTx/>
              <a:uFillTx/>
              <a:latin typeface="Arial"/>
            </a:endParaRPr>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a:off x="378201" y="2996589"/>
            <a:ext cx="9192" cy="3375233"/>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194007" y="2982700"/>
            <a:ext cx="0" cy="3389122"/>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30" y="2982701"/>
            <a:ext cx="0" cy="338912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3</a:t>
            </a:fld>
            <a:endParaRPr lang="en-US"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R="0" lvl="0" defTabSz="914400" eaLnBrk="0" fontAlgn="auto" latinLnBrk="0" hangingPunct="0">
              <a:lnSpc>
                <a:spcPct val="100000"/>
              </a:lnSpc>
              <a:spcBef>
                <a:spcPct val="30000"/>
              </a:spcBef>
              <a:spcAft>
                <a:spcPts val="0"/>
              </a:spcAft>
              <a:buClrTx/>
              <a:buSzTx/>
              <a:tabLst/>
              <a:defRPr/>
            </a:pPr>
            <a:r>
              <a:rPr lang="en-US" sz="1200" kern="0" noProof="0" dirty="0">
                <a:solidFill>
                  <a:srgbClr val="686868"/>
                </a:solidFill>
                <a:latin typeface="Arial"/>
              </a:rPr>
              <a:t>Domain Steward &amp; Stakeholders</a:t>
            </a:r>
            <a:r>
              <a:rPr lang="en-US" sz="1200" kern="0" dirty="0">
                <a:solidFill>
                  <a:srgbClr val="686868"/>
                </a:solidFill>
                <a:latin typeface="Arial"/>
              </a:rPr>
              <a:t>: </a:t>
            </a:r>
            <a:r>
              <a:rPr lang="en-US" sz="1200" kern="0" dirty="0">
                <a:solidFill>
                  <a:srgbClr val="00506F"/>
                </a:solidFill>
                <a:latin typeface="Arial"/>
              </a:rPr>
              <a:t>John M Boyd(Chair Biometrics Domain/DHS OBIM)</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
        <p:nvSpPr>
          <p:cNvPr id="18" name="Title 10"/>
          <p:cNvSpPr txBox="1">
            <a:spLocks/>
          </p:cNvSpPr>
          <p:nvPr/>
        </p:nvSpPr>
        <p:spPr bwMode="auto">
          <a:xfrm>
            <a:off x="2057400" y="124811"/>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spAutoFit/>
          </a:bodyPr>
          <a:lst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a:lstStyle>
          <a:p>
            <a:r>
              <a:rPr lang="en-US" dirty="0"/>
              <a:t>Support Domain Growth</a:t>
            </a:r>
          </a:p>
        </p:txBody>
      </p:sp>
      <p:sp>
        <p:nvSpPr>
          <p:cNvPr id="12" name="Rectangle 11">
            <a:extLst>
              <a:ext uri="{FF2B5EF4-FFF2-40B4-BE49-F238E27FC236}">
                <a16:creationId xmlns:a16="http://schemas.microsoft.com/office/drawing/2014/main" id="{01285DE0-3CA1-E541-B804-3402786DA76E}"/>
              </a:ext>
            </a:extLst>
          </p:cNvPr>
          <p:cNvSpPr/>
          <p:nvPr/>
        </p:nvSpPr>
        <p:spPr>
          <a:xfrm>
            <a:off x="495134" y="3276600"/>
            <a:ext cx="2669327" cy="2669192"/>
          </a:xfrm>
          <a:prstGeom prst="rect">
            <a:avLst/>
          </a:prstGeom>
        </p:spPr>
        <p:txBody>
          <a:bodyPr wrap="square">
            <a:spAutoFit/>
          </a:bodyPr>
          <a:lstStyle/>
          <a:p>
            <a:pPr marL="171450" indent="-171450" eaLnBrk="0" fontAlgn="auto" hangingPunct="0">
              <a:spcBef>
                <a:spcPct val="30000"/>
              </a:spcBef>
              <a:spcAft>
                <a:spcPts val="0"/>
              </a:spcAft>
              <a:buFont typeface="Arial" panose="020B0604020202020204" pitchFamily="34" charset="0"/>
              <a:buChar char="•"/>
              <a:defRPr/>
            </a:pPr>
            <a:r>
              <a:rPr lang="en-US" sz="1050" dirty="0"/>
              <a:t>DHS OBIM continued maturing processes and a model-based systems engineering (MBSE) tool to deliver comprehensive project models capable of supporting OBIM’s architecture, engineering, and performance analysis.</a:t>
            </a:r>
          </a:p>
          <a:p>
            <a:pPr marL="171450" indent="-171450" eaLnBrk="0" fontAlgn="auto" hangingPunct="0">
              <a:spcBef>
                <a:spcPct val="30000"/>
              </a:spcBef>
              <a:spcAft>
                <a:spcPts val="0"/>
              </a:spcAft>
              <a:buFont typeface="Arial" panose="020B0604020202020204" pitchFamily="34" charset="0"/>
              <a:buChar char="•"/>
              <a:defRPr/>
            </a:pPr>
            <a:endParaRPr lang="en-US" sz="1050" dirty="0"/>
          </a:p>
          <a:p>
            <a:pPr marL="171450" indent="-171450" eaLnBrk="0" fontAlgn="auto" hangingPunct="0">
              <a:spcBef>
                <a:spcPct val="30000"/>
              </a:spcBef>
              <a:spcAft>
                <a:spcPts val="0"/>
              </a:spcAft>
              <a:buFont typeface="Arial" panose="020B0604020202020204" pitchFamily="34" charset="0"/>
              <a:buChar char="•"/>
              <a:defRPr/>
            </a:pPr>
            <a:r>
              <a:rPr lang="en-US" sz="1050" dirty="0"/>
              <a:t>The NIEM Biometrics Domain (NBD) Team has improved collaboration among the executive committee through implementation of quarterly meetings among the NIEM Biometrics Domain Executive Committee (NBDEC).</a:t>
            </a:r>
          </a:p>
        </p:txBody>
      </p:sp>
      <p:sp>
        <p:nvSpPr>
          <p:cNvPr id="3" name="Rectangle 2">
            <a:extLst>
              <a:ext uri="{FF2B5EF4-FFF2-40B4-BE49-F238E27FC236}">
                <a16:creationId xmlns:a16="http://schemas.microsoft.com/office/drawing/2014/main" id="{7AD56E80-2243-4F19-ACDE-E391CFA2515B}"/>
              </a:ext>
            </a:extLst>
          </p:cNvPr>
          <p:cNvSpPr/>
          <p:nvPr/>
        </p:nvSpPr>
        <p:spPr>
          <a:xfrm>
            <a:off x="6088244" y="3285981"/>
            <a:ext cx="2661341" cy="2192908"/>
          </a:xfrm>
          <a:prstGeom prst="rect">
            <a:avLst/>
          </a:prstGeom>
        </p:spPr>
        <p:txBody>
          <a:bodyPr wrap="square">
            <a:spAutoFit/>
          </a:bodyPr>
          <a:lstStyle/>
          <a:p>
            <a:r>
              <a:rPr lang="en-US" sz="1050" dirty="0"/>
              <a:t>* We would like to understand how the other domains are producing models utilizing standards within MBSE, i.e. what tools, are they integrating other standards, what are their best practices, etc.?</a:t>
            </a:r>
          </a:p>
          <a:p>
            <a:r>
              <a:rPr lang="en-US" sz="1050" dirty="0"/>
              <a:t>* How are other domains seeking feedback and engaging with their members?  How often is communication, what information are they getting from their members, i.e. relevant NIEM projects in their member organizations, etc.?</a:t>
            </a:r>
          </a:p>
        </p:txBody>
      </p:sp>
    </p:spTree>
    <p:extLst>
      <p:ext uri="{BB962C8B-B14F-4D97-AF65-F5344CB8AC3E}">
        <p14:creationId xmlns:p14="http://schemas.microsoft.com/office/powerpoint/2010/main" val="308144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a:ln>
                            <a:noFill/>
                          </a:ln>
                          <a:solidFill>
                            <a:srgbClr val="686868"/>
                          </a:solidFill>
                          <a:effectLst/>
                          <a:uLnTx/>
                          <a:uFillTx/>
                          <a:latin typeface="+mn-lt"/>
                          <a:ea typeface="+mn-ea"/>
                          <a:cs typeface="+mn-cs"/>
                        </a:rPr>
                        <a:t>2021 </a:t>
                      </a:r>
                      <a:r>
                        <a:rPr kumimoji="0" lang="en-US" sz="1400" b="1" i="0" u="none" strike="noStrike" kern="1200" cap="none" spc="0" normalizeH="0" baseline="0" noProof="0" dirty="0">
                          <a:ln>
                            <a:noFill/>
                          </a:ln>
                          <a:solidFill>
                            <a:srgbClr val="686868"/>
                          </a:solidFill>
                          <a:effectLst/>
                          <a:uLnTx/>
                          <a:uFillTx/>
                          <a:latin typeface="+mn-lt"/>
                          <a:ea typeface="+mn-ea"/>
                          <a:cs typeface="+mn-cs"/>
                        </a:rPr>
                        <a:t>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NIEM domain 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399" y="3199088"/>
            <a:ext cx="2810131" cy="3537859"/>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a:buFont typeface="Arial" panose="020B0604020202020204" pitchFamily="34" charset="0"/>
              <a:buChar char="•"/>
            </a:pPr>
            <a:r>
              <a:rPr lang="en-US" sz="1050" dirty="0"/>
              <a:t>The NBD Team is updating and reviewing among the NBDEC the following documents, the NIEM Biometrics Standards Development Plan, NIEM Biometrics Governance Process Plan, NIEM Biometrics Domain Management Plan, NIEM Biometrics Enterprise - Level Data Standards Execution Plan, and the “How to” Guide for Creating NIEM Biometric Exchange.  The intention is to finalize and enable the member list and COI to have access to these artifacts for their use. We worked with the NMO to stand up a NIEM Biometrics Domain GitHub repository for this purpose.  </a:t>
            </a:r>
          </a:p>
          <a:p>
            <a:pPr marL="171450" indent="-171450">
              <a:buFont typeface="Arial" panose="020B0604020202020204" pitchFamily="34" charset="0"/>
              <a:buChar char="•"/>
            </a:pPr>
            <a:r>
              <a:rPr lang="en-US" sz="1050" dirty="0"/>
              <a:t>To support OBIM NIEM model advancement, we developed a Business Case for IXM to aid in providing justification for development of a new version of IXM which would be aligned to the latest version of NIEM. </a:t>
            </a:r>
          </a:p>
          <a:p>
            <a:pPr marL="171450" indent="-171450">
              <a:buFont typeface="Arial" panose="020B0604020202020204" pitchFamily="34" charset="0"/>
              <a:buChar char="•"/>
            </a:pPr>
            <a:endParaRPr lang="en-US" sz="1050" dirty="0"/>
          </a:p>
          <a:p>
            <a:pPr marL="0" marR="0" lvl="0" indent="0" defTabSz="755650" eaLnBrk="1" fontAlgn="auto" latinLnBrk="0" hangingPunct="1">
              <a:lnSpc>
                <a:spcPct val="90000"/>
              </a:lnSpc>
              <a:spcBef>
                <a:spcPts val="0"/>
              </a:spcBef>
              <a:spcAft>
                <a:spcPct val="35000"/>
              </a:spcAft>
              <a:buClrTx/>
              <a:buSzTx/>
              <a:buFontTx/>
              <a:buNone/>
              <a:tabLst/>
              <a:defRPr/>
            </a:pPr>
            <a:endParaRPr kumimoji="0" lang="en-US" sz="1050" b="0" i="0" u="none" strike="noStrike" kern="0" cap="none" spc="0" normalizeH="0" baseline="0" noProof="0" dirty="0">
              <a:ln>
                <a:noFill/>
              </a:ln>
              <a:solidFill>
                <a:srgbClr val="686868"/>
              </a:solidFill>
              <a:effectLst/>
              <a:uLnTx/>
              <a:uFillTx/>
              <a:latin typeface="Arial"/>
            </a:endParaRPr>
          </a:p>
        </p:txBody>
      </p:sp>
      <p:sp>
        <p:nvSpPr>
          <p:cNvPr id="7" name="Freeform 6"/>
          <p:cNvSpPr/>
          <p:nvPr/>
        </p:nvSpPr>
        <p:spPr>
          <a:xfrm>
            <a:off x="387469" y="2717139"/>
            <a:ext cx="2956062"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3528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686868"/>
                </a:solidFill>
                <a:latin typeface="Arial"/>
              </a:rPr>
              <a:t>Insert Bullets Here</a:t>
            </a:r>
            <a:endParaRPr kumimoji="0" lang="en-US" sz="1200" i="0" strike="noStrike" kern="0" cap="none" spc="0" normalizeH="0" baseline="0" noProof="0" dirty="0">
              <a:ln>
                <a:noFill/>
              </a:ln>
              <a:solidFill>
                <a:srgbClr val="686868"/>
              </a:solidFill>
              <a:effectLst/>
              <a:uLnTx/>
              <a:uFillTx/>
              <a:latin typeface="Arial"/>
            </a:endParaRPr>
          </a:p>
        </p:txBody>
      </p:sp>
      <p:sp>
        <p:nvSpPr>
          <p:cNvPr id="10" name="Freeform 9"/>
          <p:cNvSpPr/>
          <p:nvPr/>
        </p:nvSpPr>
        <p:spPr>
          <a:xfrm>
            <a:off x="3362069" y="2717139"/>
            <a:ext cx="2570747"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2021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rgbClr val="686868"/>
                </a:solidFill>
                <a:latin typeface="Arial"/>
              </a:rPr>
              <a:t>Insert Bullets Here</a:t>
            </a:r>
            <a:endParaRPr kumimoji="0" lang="en-US" sz="1200" b="0" i="0" u="none" strike="noStrike" kern="0" cap="none" spc="0" normalizeH="0" baseline="0" noProof="0" dirty="0">
              <a:ln>
                <a:noFill/>
              </a:ln>
              <a:solidFill>
                <a:srgbClr val="686868"/>
              </a:solidFill>
              <a:effectLst/>
              <a:uLnTx/>
              <a:uFillTx/>
              <a:latin typeface="Arial"/>
            </a:endParaRPr>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flipH="1">
            <a:off x="368931" y="2996589"/>
            <a:ext cx="9270" cy="363281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flipH="1">
            <a:off x="3352799" y="2982699"/>
            <a:ext cx="1" cy="3754247"/>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30" y="2982701"/>
            <a:ext cx="9270" cy="3754245"/>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4</a:t>
            </a:fld>
            <a:endParaRPr lang="en-US"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R="0" lvl="0" defTabSz="914400" eaLnBrk="0" fontAlgn="auto" latinLnBrk="0" hangingPunct="0">
              <a:lnSpc>
                <a:spcPct val="100000"/>
              </a:lnSpc>
              <a:spcBef>
                <a:spcPct val="30000"/>
              </a:spcBef>
              <a:spcAft>
                <a:spcPts val="0"/>
              </a:spcAft>
              <a:buClrTx/>
              <a:buSzTx/>
              <a:tabLst/>
              <a:defRPr/>
            </a:pPr>
            <a:r>
              <a:rPr lang="en-US" sz="1200" kern="0" noProof="0" dirty="0">
                <a:solidFill>
                  <a:srgbClr val="686868"/>
                </a:solidFill>
                <a:latin typeface="Arial"/>
              </a:rPr>
              <a:t>Domain Steward &amp; Stakeholders</a:t>
            </a:r>
            <a:r>
              <a:rPr lang="en-US" sz="1200" kern="0" dirty="0">
                <a:solidFill>
                  <a:srgbClr val="686868"/>
                </a:solidFill>
                <a:latin typeface="Arial"/>
              </a:rPr>
              <a:t>: </a:t>
            </a:r>
            <a:r>
              <a:rPr lang="en-US" sz="1200" kern="0" dirty="0">
                <a:solidFill>
                  <a:srgbClr val="00506F"/>
                </a:solidFill>
                <a:latin typeface="Arial"/>
              </a:rPr>
              <a:t>John M Boyd(Chair Biometrics Domain/DHS OBIM)</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
        <p:nvSpPr>
          <p:cNvPr id="18" name="Title 10"/>
          <p:cNvSpPr txBox="1">
            <a:spLocks/>
          </p:cNvSpPr>
          <p:nvPr/>
        </p:nvSpPr>
        <p:spPr bwMode="auto">
          <a:xfrm>
            <a:off x="2057400" y="124811"/>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spAutoFit/>
          </a:bodyPr>
          <a:lst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a:lstStyle>
          <a:p>
            <a:r>
              <a:rPr lang="en-US" dirty="0"/>
              <a:t>Support Domain Growth</a:t>
            </a:r>
          </a:p>
        </p:txBody>
      </p:sp>
    </p:spTree>
    <p:extLst>
      <p:ext uri="{BB962C8B-B14F-4D97-AF65-F5344CB8AC3E}">
        <p14:creationId xmlns:p14="http://schemas.microsoft.com/office/powerpoint/2010/main" val="136669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a:ln>
                            <a:noFill/>
                          </a:ln>
                          <a:solidFill>
                            <a:srgbClr val="686868"/>
                          </a:solidFill>
                          <a:effectLst/>
                          <a:uLnTx/>
                          <a:uFillTx/>
                          <a:latin typeface="+mn-lt"/>
                          <a:ea typeface="+mn-ea"/>
                          <a:cs typeface="+mn-cs"/>
                        </a:rPr>
                        <a:t>2021 </a:t>
                      </a:r>
                      <a:r>
                        <a:rPr kumimoji="0" lang="en-US" sz="1400" b="1" i="0" u="none" strike="noStrike" kern="1200" cap="none" spc="0" normalizeH="0" baseline="0" noProof="0" dirty="0">
                          <a:ln>
                            <a:noFill/>
                          </a:ln>
                          <a:solidFill>
                            <a:srgbClr val="686868"/>
                          </a:solidFill>
                          <a:effectLst/>
                          <a:uLnTx/>
                          <a:uFillTx/>
                          <a:latin typeface="+mn-lt"/>
                          <a:ea typeface="+mn-ea"/>
                          <a:cs typeface="+mn-cs"/>
                        </a:rPr>
                        <a:t>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NIEM domain 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399" y="3199088"/>
            <a:ext cx="2682555" cy="3537859"/>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indent="-171450">
              <a:buFont typeface="Arial" panose="020B0604020202020204" pitchFamily="34" charset="0"/>
              <a:buChar char="•"/>
            </a:pPr>
            <a:r>
              <a:rPr lang="en-US" sz="1050" dirty="0"/>
              <a:t>The NBD Team/OBIM conducts bi-weekly NBDWG meetings (Standards Meetings) where DNA SME’s, NIST, and the NBDEC are involved in order to expand DNA related attributes. We tried to reach consensus on some attributes in order to include them in the NIEM 5.0 release however additional meetings were required to come to agreement. These meetings are ongoing to finalize consensus on the remaining attributes and will likely result in an update to the NIEM Biometrics Domain for the 5.1 release cycle.  </a:t>
            </a:r>
          </a:p>
          <a:p>
            <a:endParaRPr lang="en-US" sz="1050" dirty="0"/>
          </a:p>
          <a:p>
            <a:pPr marL="171450" indent="-171450">
              <a:buFont typeface="Arial" panose="020B0604020202020204" pitchFamily="34" charset="0"/>
              <a:buChar char="•"/>
            </a:pPr>
            <a:endParaRPr lang="en-US" sz="1050" dirty="0"/>
          </a:p>
          <a:p>
            <a:pPr marL="0" marR="0" lvl="0" indent="0" defTabSz="755650" eaLnBrk="1" fontAlgn="auto" latinLnBrk="0" hangingPunct="1">
              <a:lnSpc>
                <a:spcPct val="90000"/>
              </a:lnSpc>
              <a:spcBef>
                <a:spcPts val="0"/>
              </a:spcBef>
              <a:spcAft>
                <a:spcPct val="35000"/>
              </a:spcAft>
              <a:buClrTx/>
              <a:buSzTx/>
              <a:buFontTx/>
              <a:buNone/>
              <a:tabLst/>
              <a:defRPr/>
            </a:pPr>
            <a:endParaRPr kumimoji="0" lang="en-US" sz="1050" b="0" i="0" u="none" strike="noStrike" kern="0" cap="none" spc="0" normalizeH="0" baseline="0" noProof="0" dirty="0">
              <a:ln>
                <a:noFill/>
              </a:ln>
              <a:solidFill>
                <a:srgbClr val="686868"/>
              </a:solidFill>
              <a:effectLst/>
              <a:uLnTx/>
              <a:uFillTx/>
              <a:latin typeface="Arial"/>
            </a:endParaRPr>
          </a:p>
        </p:txBody>
      </p:sp>
      <p:sp>
        <p:nvSpPr>
          <p:cNvPr id="7" name="Freeform 6"/>
          <p:cNvSpPr/>
          <p:nvPr/>
        </p:nvSpPr>
        <p:spPr>
          <a:xfrm>
            <a:off x="387469" y="2717139"/>
            <a:ext cx="2956062"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3528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686868"/>
                </a:solidFill>
                <a:latin typeface="Arial"/>
              </a:rPr>
              <a:t>Insert Bullets Here</a:t>
            </a:r>
            <a:endParaRPr kumimoji="0" lang="en-US" sz="1200" i="0" strike="noStrike" kern="0" cap="none" spc="0" normalizeH="0" baseline="0" noProof="0" dirty="0">
              <a:ln>
                <a:noFill/>
              </a:ln>
              <a:solidFill>
                <a:srgbClr val="686868"/>
              </a:solidFill>
              <a:effectLst/>
              <a:uLnTx/>
              <a:uFillTx/>
              <a:latin typeface="Arial"/>
            </a:endParaRPr>
          </a:p>
        </p:txBody>
      </p:sp>
      <p:sp>
        <p:nvSpPr>
          <p:cNvPr id="10" name="Freeform 9"/>
          <p:cNvSpPr/>
          <p:nvPr/>
        </p:nvSpPr>
        <p:spPr>
          <a:xfrm>
            <a:off x="3362069" y="2717139"/>
            <a:ext cx="2570747"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2021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rgbClr val="686868"/>
                </a:solidFill>
                <a:latin typeface="Arial"/>
              </a:rPr>
              <a:t>Insert Bullets Here</a:t>
            </a:r>
            <a:endParaRPr kumimoji="0" lang="en-US" sz="1200" b="0" i="0" u="none" strike="noStrike" kern="0" cap="none" spc="0" normalizeH="0" baseline="0" noProof="0" dirty="0">
              <a:ln>
                <a:noFill/>
              </a:ln>
              <a:solidFill>
                <a:srgbClr val="686868"/>
              </a:solidFill>
              <a:effectLst/>
              <a:uLnTx/>
              <a:uFillTx/>
              <a:latin typeface="Arial"/>
            </a:endParaRPr>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a:off x="378201" y="2996589"/>
            <a:ext cx="9192" cy="3375233"/>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352800" y="2996589"/>
            <a:ext cx="0" cy="3389122"/>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30" y="2982701"/>
            <a:ext cx="0" cy="338912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5</a:t>
            </a:fld>
            <a:endParaRPr lang="en-US"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R="0" lvl="0" defTabSz="914400" eaLnBrk="0" fontAlgn="auto" latinLnBrk="0" hangingPunct="0">
              <a:lnSpc>
                <a:spcPct val="100000"/>
              </a:lnSpc>
              <a:spcBef>
                <a:spcPct val="30000"/>
              </a:spcBef>
              <a:spcAft>
                <a:spcPts val="0"/>
              </a:spcAft>
              <a:buClrTx/>
              <a:buSzTx/>
              <a:tabLst/>
              <a:defRPr/>
            </a:pPr>
            <a:r>
              <a:rPr lang="en-US" sz="1200" kern="0" noProof="0" dirty="0">
                <a:solidFill>
                  <a:srgbClr val="686868"/>
                </a:solidFill>
                <a:latin typeface="Arial"/>
              </a:rPr>
              <a:t>Domain Steward &amp; Stakeholders</a:t>
            </a:r>
            <a:r>
              <a:rPr lang="en-US" sz="1200" kern="0" dirty="0">
                <a:solidFill>
                  <a:srgbClr val="686868"/>
                </a:solidFill>
                <a:latin typeface="Arial"/>
              </a:rPr>
              <a:t>: </a:t>
            </a:r>
            <a:r>
              <a:rPr lang="en-US" sz="1200" kern="0" dirty="0">
                <a:solidFill>
                  <a:srgbClr val="00506F"/>
                </a:solidFill>
                <a:latin typeface="Arial"/>
              </a:rPr>
              <a:t>John M Boyd(Chair Biometrics Domain/DHS OBIM)</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
        <p:nvSpPr>
          <p:cNvPr id="18" name="Title 10"/>
          <p:cNvSpPr txBox="1">
            <a:spLocks/>
          </p:cNvSpPr>
          <p:nvPr/>
        </p:nvSpPr>
        <p:spPr bwMode="auto">
          <a:xfrm>
            <a:off x="2057400" y="124811"/>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spAutoFit/>
          </a:bodyPr>
          <a:lst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a:lstStyle>
          <a:p>
            <a:r>
              <a:rPr lang="en-US" dirty="0"/>
              <a:t>Support Domain Growth</a:t>
            </a:r>
          </a:p>
        </p:txBody>
      </p:sp>
    </p:spTree>
    <p:extLst>
      <p:ext uri="{BB962C8B-B14F-4D97-AF65-F5344CB8AC3E}">
        <p14:creationId xmlns:p14="http://schemas.microsoft.com/office/powerpoint/2010/main" val="895964138"/>
      </p:ext>
    </p:extLst>
  </p:cSld>
  <p:clrMapOvr>
    <a:masterClrMapping/>
  </p:clrMapOvr>
</p:sld>
</file>

<file path=ppt/theme/theme1.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NIEM Course Theme">
  <a:themeElements>
    <a:clrScheme name="Course Blue">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6AF04C1F601843A419A1DF577D8B75" ma:contentTypeVersion="13" ma:contentTypeDescription="Create a new document." ma:contentTypeScope="" ma:versionID="88d286472b8462cf49aa50e66f647e3d">
  <xsd:schema xmlns:xsd="http://www.w3.org/2001/XMLSchema" xmlns:xs="http://www.w3.org/2001/XMLSchema" xmlns:p="http://schemas.microsoft.com/office/2006/metadata/properties" xmlns:ns3="6d88d3b3-4676-4d84-9553-b61a010d97df" xmlns:ns4="0364f2e7-71ae-428f-b91c-408c70d4e009" targetNamespace="http://schemas.microsoft.com/office/2006/metadata/properties" ma:root="true" ma:fieldsID="8af85986cccc3a164770281366ae04d5" ns3:_="" ns4:_="">
    <xsd:import namespace="6d88d3b3-4676-4d84-9553-b61a010d97df"/>
    <xsd:import namespace="0364f2e7-71ae-428f-b91c-408c70d4e00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88d3b3-4676-4d84-9553-b61a010d9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64f2e7-71ae-428f-b91c-408c70d4e00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FB2689-1A88-48B6-8BD5-DE3575E3DF07}">
  <ds:schemaRefs>
    <ds:schemaRef ds:uri="http://schemas.microsoft.com/office/2006/metadata/properties"/>
    <ds:schemaRef ds:uri="http://schemas.microsoft.com/office/infopath/2007/PartnerControls"/>
    <ds:schemaRef ds:uri="0364f2e7-71ae-428f-b91c-408c70d4e009"/>
    <ds:schemaRef ds:uri="http://purl.org/dc/elements/1.1/"/>
    <ds:schemaRef ds:uri="http://www.w3.org/XML/1998/namespace"/>
    <ds:schemaRef ds:uri="http://schemas.openxmlformats.org/package/2006/metadata/core-properties"/>
    <ds:schemaRef ds:uri="6d88d3b3-4676-4d84-9553-b61a010d97df"/>
    <ds:schemaRef ds:uri="http://purl.org/dc/dcmitype/"/>
    <ds:schemaRef ds:uri="http://schemas.microsoft.com/office/2006/documentManagement/types"/>
    <ds:schemaRef ds:uri="http://purl.org/dc/terms/"/>
  </ds:schemaRefs>
</ds:datastoreItem>
</file>

<file path=customXml/itemProps2.xml><?xml version="1.0" encoding="utf-8"?>
<ds:datastoreItem xmlns:ds="http://schemas.openxmlformats.org/officeDocument/2006/customXml" ds:itemID="{1A530D88-60E2-43E8-9D39-EB8528E0B44C}">
  <ds:schemaRefs>
    <ds:schemaRef ds:uri="http://schemas.microsoft.com/sharepoint/v3/contenttype/forms"/>
  </ds:schemaRefs>
</ds:datastoreItem>
</file>

<file path=customXml/itemProps3.xml><?xml version="1.0" encoding="utf-8"?>
<ds:datastoreItem xmlns:ds="http://schemas.openxmlformats.org/officeDocument/2006/customXml" ds:itemID="{4134ABA5-B869-46A9-A3A3-E6EA95488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88d3b3-4676-4d84-9553-b61a010d97df"/>
    <ds:schemaRef ds:uri="0364f2e7-71ae-428f-b91c-408c70d4e0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112102</TotalTime>
  <Words>1289</Words>
  <Application>Microsoft Office PowerPoint</Application>
  <PresentationFormat>Letter Paper (8.5x11 in)</PresentationFormat>
  <Paragraphs>83</Paragraphs>
  <Slides>5</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vt:lpstr>
      <vt:lpstr>Calibri</vt:lpstr>
      <vt:lpstr>Tw Cen MT</vt:lpstr>
      <vt:lpstr>Wingdings</vt:lpstr>
      <vt:lpstr>NIEM Course Theme</vt:lpstr>
      <vt:lpstr>1_NIEM Course Theme</vt:lpstr>
      <vt:lpstr>2_Office Theme</vt:lpstr>
      <vt:lpstr>“Biometrics” Domain Update</vt:lpstr>
      <vt:lpstr>“Biometrics” Domain Update</vt:lpstr>
      <vt:lpstr>“Biometrics” Domain Update</vt:lpstr>
      <vt:lpstr>“Biometrics” Domain Update</vt:lpstr>
      <vt:lpstr>“Biometrics” Domain Update</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Logan, Craig (US - Arlington)</dc:creator>
  <cp:lastModifiedBy>Stephen Sullivan</cp:lastModifiedBy>
  <cp:revision>6545</cp:revision>
  <cp:lastPrinted>2015-11-16T19:49:24Z</cp:lastPrinted>
  <dcterms:created xsi:type="dcterms:W3CDTF">2009-03-17T18:28:54Z</dcterms:created>
  <dcterms:modified xsi:type="dcterms:W3CDTF">2020-08-26T11:27:58Z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0x010100106AF04C1F601843A419A1DF577D8B75</vt:lpwstr>
  </property>
</Properties>
</file>