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675" r:id="rId5"/>
  </p:sldMasterIdLst>
  <p:notesMasterIdLst>
    <p:notesMasterId r:id="rId28"/>
  </p:notesMasterIdLst>
  <p:sldIdLst>
    <p:sldId id="336" r:id="rId6"/>
    <p:sldId id="709" r:id="rId7"/>
    <p:sldId id="1434" r:id="rId8"/>
    <p:sldId id="810" r:id="rId9"/>
    <p:sldId id="768" r:id="rId10"/>
    <p:sldId id="1435" r:id="rId11"/>
    <p:sldId id="830" r:id="rId12"/>
    <p:sldId id="778" r:id="rId13"/>
    <p:sldId id="829" r:id="rId14"/>
    <p:sldId id="1422" r:id="rId15"/>
    <p:sldId id="835" r:id="rId16"/>
    <p:sldId id="1428" r:id="rId17"/>
    <p:sldId id="1436" r:id="rId18"/>
    <p:sldId id="1418" r:id="rId19"/>
    <p:sldId id="1424" r:id="rId20"/>
    <p:sldId id="710" r:id="rId21"/>
    <p:sldId id="1429" r:id="rId22"/>
    <p:sldId id="1432" r:id="rId23"/>
    <p:sldId id="1433" r:id="rId24"/>
    <p:sldId id="784" r:id="rId25"/>
    <p:sldId id="776" r:id="rId26"/>
    <p:sldId id="733" r:id="rId27"/>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82"/>
    <a:srgbClr val="004486"/>
    <a:srgbClr val="004283"/>
    <a:srgbClr val="E8EEF4"/>
    <a:srgbClr val="004383"/>
    <a:srgbClr val="000000"/>
    <a:srgbClr val="334052"/>
    <a:srgbClr val="005170"/>
    <a:srgbClr val="EE7E2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68" autoAdjust="0"/>
    <p:restoredTop sz="87117" autoAdjust="0"/>
  </p:normalViewPr>
  <p:slideViewPr>
    <p:cSldViewPr snapToGrid="0">
      <p:cViewPr varScale="1">
        <p:scale>
          <a:sx n="99" d="100"/>
          <a:sy n="99" d="100"/>
        </p:scale>
        <p:origin x="1068" y="84"/>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552458-3076-4FC7-87A7-814FBAAFC868}" type="doc">
      <dgm:prSet loTypeId="urn:microsoft.com/office/officeart/2005/8/layout/chevron1" loCatId="process" qsTypeId="urn:microsoft.com/office/officeart/2005/8/quickstyle/simple1" qsCatId="simple" csTypeId="urn:microsoft.com/office/officeart/2005/8/colors/accent1_2" csCatId="accent1" phldr="1"/>
      <dgm:spPr/>
    </dgm:pt>
    <dgm:pt modelId="{B5C0E213-B62D-4674-A9DF-078B83163E5D}">
      <dgm:prSet phldrT="[Text]"/>
      <dgm:spPr>
        <a:solidFill>
          <a:schemeClr val="accent4"/>
        </a:solidFill>
      </dgm:spPr>
      <dgm:t>
        <a:bodyPr/>
        <a:lstStyle/>
        <a:p>
          <a:r>
            <a:rPr lang="en-US" dirty="0">
              <a:solidFill>
                <a:srgbClr val="000000"/>
              </a:solidFill>
            </a:rPr>
            <a:t>Due Diligence</a:t>
          </a:r>
        </a:p>
        <a:p>
          <a:r>
            <a:rPr lang="en-US" dirty="0">
              <a:solidFill>
                <a:srgbClr val="000000"/>
              </a:solidFill>
            </a:rPr>
            <a:t> FY21</a:t>
          </a:r>
        </a:p>
      </dgm:t>
    </dgm:pt>
    <dgm:pt modelId="{17B3488E-7EE7-4630-9477-83448EE81570}" type="parTrans" cxnId="{4BCBD5DF-38BA-4AEF-BBF3-8EFC731CDC22}">
      <dgm:prSet/>
      <dgm:spPr/>
      <dgm:t>
        <a:bodyPr/>
        <a:lstStyle/>
        <a:p>
          <a:endParaRPr lang="en-US"/>
        </a:p>
      </dgm:t>
    </dgm:pt>
    <dgm:pt modelId="{0D7D79E6-ED6A-4111-B054-449A04A7F48E}" type="sibTrans" cxnId="{4BCBD5DF-38BA-4AEF-BBF3-8EFC731CDC22}">
      <dgm:prSet/>
      <dgm:spPr/>
      <dgm:t>
        <a:bodyPr/>
        <a:lstStyle/>
        <a:p>
          <a:endParaRPr lang="en-US"/>
        </a:p>
      </dgm:t>
    </dgm:pt>
    <dgm:pt modelId="{AFA0979D-4437-4837-ADA8-8AACA18821D7}">
      <dgm:prSet phldrT="[Text]"/>
      <dgm:spPr>
        <a:solidFill>
          <a:schemeClr val="accent4">
            <a:lumMod val="20000"/>
            <a:lumOff val="80000"/>
          </a:schemeClr>
        </a:solidFill>
      </dgm:spPr>
      <dgm:t>
        <a:bodyPr/>
        <a:lstStyle/>
        <a:p>
          <a:r>
            <a:rPr lang="en-US" dirty="0">
              <a:solidFill>
                <a:srgbClr val="000000"/>
              </a:solidFill>
            </a:rPr>
            <a:t>Create New Governance</a:t>
          </a:r>
        </a:p>
        <a:p>
          <a:r>
            <a:rPr lang="en-US" dirty="0">
              <a:solidFill>
                <a:srgbClr val="000000"/>
              </a:solidFill>
            </a:rPr>
            <a:t> FY22</a:t>
          </a:r>
        </a:p>
      </dgm:t>
    </dgm:pt>
    <dgm:pt modelId="{261D0541-968C-4CD7-9E6C-26F32D7F9103}" type="parTrans" cxnId="{B8D48050-CC23-4DD7-9595-E40AC5E21836}">
      <dgm:prSet/>
      <dgm:spPr/>
      <dgm:t>
        <a:bodyPr/>
        <a:lstStyle/>
        <a:p>
          <a:endParaRPr lang="en-US"/>
        </a:p>
      </dgm:t>
    </dgm:pt>
    <dgm:pt modelId="{8CD3C70B-C7BA-4634-95E0-AF5200B04DC3}" type="sibTrans" cxnId="{B8D48050-CC23-4DD7-9595-E40AC5E21836}">
      <dgm:prSet/>
      <dgm:spPr/>
      <dgm:t>
        <a:bodyPr/>
        <a:lstStyle/>
        <a:p>
          <a:endParaRPr lang="en-US"/>
        </a:p>
      </dgm:t>
    </dgm:pt>
    <dgm:pt modelId="{9A114C84-A0D1-4024-96FC-CB1032A126F3}">
      <dgm:prSet phldrT="[Text]"/>
      <dgm:spPr>
        <a:solidFill>
          <a:schemeClr val="accent1">
            <a:lumMod val="20000"/>
            <a:lumOff val="80000"/>
          </a:schemeClr>
        </a:solidFill>
      </dgm:spPr>
      <dgm:t>
        <a:bodyPr/>
        <a:lstStyle/>
        <a:p>
          <a:r>
            <a:rPr lang="en-US" dirty="0">
              <a:solidFill>
                <a:srgbClr val="000000"/>
              </a:solidFill>
            </a:rPr>
            <a:t>Formal Transition </a:t>
          </a:r>
        </a:p>
        <a:p>
          <a:r>
            <a:rPr lang="en-US" dirty="0">
              <a:solidFill>
                <a:srgbClr val="000000"/>
              </a:solidFill>
            </a:rPr>
            <a:t>FY23</a:t>
          </a:r>
        </a:p>
      </dgm:t>
    </dgm:pt>
    <dgm:pt modelId="{5120C458-62BD-4BC4-9782-FE781E99836E}" type="parTrans" cxnId="{433A155A-275A-40B5-9FB4-9660878196DE}">
      <dgm:prSet/>
      <dgm:spPr/>
      <dgm:t>
        <a:bodyPr/>
        <a:lstStyle/>
        <a:p>
          <a:endParaRPr lang="en-US"/>
        </a:p>
      </dgm:t>
    </dgm:pt>
    <dgm:pt modelId="{490AC519-154E-486B-B85E-15DEBFD191DA}" type="sibTrans" cxnId="{433A155A-275A-40B5-9FB4-9660878196DE}">
      <dgm:prSet/>
      <dgm:spPr/>
      <dgm:t>
        <a:bodyPr/>
        <a:lstStyle/>
        <a:p>
          <a:endParaRPr lang="en-US"/>
        </a:p>
      </dgm:t>
    </dgm:pt>
    <dgm:pt modelId="{157DBF6C-2466-453A-87B1-D88CE39579B8}">
      <dgm:prSet phldrT="[Text]"/>
      <dgm:spPr/>
      <dgm:t>
        <a:bodyPr/>
        <a:lstStyle/>
        <a:p>
          <a:r>
            <a:rPr lang="en-US" dirty="0">
              <a:solidFill>
                <a:srgbClr val="000000"/>
              </a:solidFill>
            </a:rPr>
            <a:t>NIEM OASIS Standard</a:t>
          </a:r>
        </a:p>
        <a:p>
          <a:r>
            <a:rPr lang="en-US" dirty="0">
              <a:solidFill>
                <a:srgbClr val="000000"/>
              </a:solidFill>
            </a:rPr>
            <a:t>Oct 24</a:t>
          </a:r>
        </a:p>
      </dgm:t>
    </dgm:pt>
    <dgm:pt modelId="{07D38E37-5465-40B3-BFBC-97E1D666CC6D}" type="parTrans" cxnId="{E268EBC6-368F-4839-8352-07E7077F4CEC}">
      <dgm:prSet/>
      <dgm:spPr/>
      <dgm:t>
        <a:bodyPr/>
        <a:lstStyle/>
        <a:p>
          <a:endParaRPr lang="en-US"/>
        </a:p>
      </dgm:t>
    </dgm:pt>
    <dgm:pt modelId="{71B739AB-661D-4E44-ACB6-6453BE51A054}" type="sibTrans" cxnId="{E268EBC6-368F-4839-8352-07E7077F4CEC}">
      <dgm:prSet/>
      <dgm:spPr/>
      <dgm:t>
        <a:bodyPr/>
        <a:lstStyle/>
        <a:p>
          <a:endParaRPr lang="en-US"/>
        </a:p>
      </dgm:t>
    </dgm:pt>
    <dgm:pt modelId="{D8DE26D5-9187-4481-8D44-55565151F665}" type="pres">
      <dgm:prSet presAssocID="{BA552458-3076-4FC7-87A7-814FBAAFC868}" presName="Name0" presStyleCnt="0">
        <dgm:presLayoutVars>
          <dgm:dir/>
          <dgm:animLvl val="lvl"/>
          <dgm:resizeHandles val="exact"/>
        </dgm:presLayoutVars>
      </dgm:prSet>
      <dgm:spPr/>
    </dgm:pt>
    <dgm:pt modelId="{D53EBF39-3A45-417B-A4B3-5D29C3309587}" type="pres">
      <dgm:prSet presAssocID="{B5C0E213-B62D-4674-A9DF-078B83163E5D}" presName="parTxOnly" presStyleLbl="node1" presStyleIdx="0" presStyleCnt="4">
        <dgm:presLayoutVars>
          <dgm:chMax val="0"/>
          <dgm:chPref val="0"/>
          <dgm:bulletEnabled val="1"/>
        </dgm:presLayoutVars>
      </dgm:prSet>
      <dgm:spPr/>
    </dgm:pt>
    <dgm:pt modelId="{CDADA7CE-EDFE-4812-87EC-DEE3D7F6A809}" type="pres">
      <dgm:prSet presAssocID="{0D7D79E6-ED6A-4111-B054-449A04A7F48E}" presName="parTxOnlySpace" presStyleCnt="0"/>
      <dgm:spPr/>
    </dgm:pt>
    <dgm:pt modelId="{FF8AF2BA-847D-4276-9A80-56A24201CF95}" type="pres">
      <dgm:prSet presAssocID="{AFA0979D-4437-4837-ADA8-8AACA18821D7}" presName="parTxOnly" presStyleLbl="node1" presStyleIdx="1" presStyleCnt="4">
        <dgm:presLayoutVars>
          <dgm:chMax val="0"/>
          <dgm:chPref val="0"/>
          <dgm:bulletEnabled val="1"/>
        </dgm:presLayoutVars>
      </dgm:prSet>
      <dgm:spPr/>
    </dgm:pt>
    <dgm:pt modelId="{DCCF6EDA-EB80-41BE-9E21-0ACA8CE372FB}" type="pres">
      <dgm:prSet presAssocID="{8CD3C70B-C7BA-4634-95E0-AF5200B04DC3}" presName="parTxOnlySpace" presStyleCnt="0"/>
      <dgm:spPr/>
    </dgm:pt>
    <dgm:pt modelId="{F30089AD-1077-4202-B740-4D876FF07061}" type="pres">
      <dgm:prSet presAssocID="{9A114C84-A0D1-4024-96FC-CB1032A126F3}" presName="parTxOnly" presStyleLbl="node1" presStyleIdx="2" presStyleCnt="4">
        <dgm:presLayoutVars>
          <dgm:chMax val="0"/>
          <dgm:chPref val="0"/>
          <dgm:bulletEnabled val="1"/>
        </dgm:presLayoutVars>
      </dgm:prSet>
      <dgm:spPr/>
    </dgm:pt>
    <dgm:pt modelId="{9B690115-0875-4D30-8D37-5BE63888F984}" type="pres">
      <dgm:prSet presAssocID="{490AC519-154E-486B-B85E-15DEBFD191DA}" presName="parTxOnlySpace" presStyleCnt="0"/>
      <dgm:spPr/>
    </dgm:pt>
    <dgm:pt modelId="{41BD07C8-6834-4DBD-BF38-D6B499147506}" type="pres">
      <dgm:prSet presAssocID="{157DBF6C-2466-453A-87B1-D88CE39579B8}" presName="parTxOnly" presStyleLbl="node1" presStyleIdx="3" presStyleCnt="4">
        <dgm:presLayoutVars>
          <dgm:chMax val="0"/>
          <dgm:chPref val="0"/>
          <dgm:bulletEnabled val="1"/>
        </dgm:presLayoutVars>
      </dgm:prSet>
      <dgm:spPr/>
    </dgm:pt>
  </dgm:ptLst>
  <dgm:cxnLst>
    <dgm:cxn modelId="{1CCA1007-E6B9-4B22-B09A-8420F1C922F0}" type="presOf" srcId="{157DBF6C-2466-453A-87B1-D88CE39579B8}" destId="{41BD07C8-6834-4DBD-BF38-D6B499147506}" srcOrd="0" destOrd="0" presId="urn:microsoft.com/office/officeart/2005/8/layout/chevron1"/>
    <dgm:cxn modelId="{B8D48050-CC23-4DD7-9595-E40AC5E21836}" srcId="{BA552458-3076-4FC7-87A7-814FBAAFC868}" destId="{AFA0979D-4437-4837-ADA8-8AACA18821D7}" srcOrd="1" destOrd="0" parTransId="{261D0541-968C-4CD7-9E6C-26F32D7F9103}" sibTransId="{8CD3C70B-C7BA-4634-95E0-AF5200B04DC3}"/>
    <dgm:cxn modelId="{84E9D958-8B6B-4732-8A60-6A4206B99FC8}" type="presOf" srcId="{BA552458-3076-4FC7-87A7-814FBAAFC868}" destId="{D8DE26D5-9187-4481-8D44-55565151F665}" srcOrd="0" destOrd="0" presId="urn:microsoft.com/office/officeart/2005/8/layout/chevron1"/>
    <dgm:cxn modelId="{433A155A-275A-40B5-9FB4-9660878196DE}" srcId="{BA552458-3076-4FC7-87A7-814FBAAFC868}" destId="{9A114C84-A0D1-4024-96FC-CB1032A126F3}" srcOrd="2" destOrd="0" parTransId="{5120C458-62BD-4BC4-9782-FE781E99836E}" sibTransId="{490AC519-154E-486B-B85E-15DEBFD191DA}"/>
    <dgm:cxn modelId="{2D8B41B1-ADE3-4E1A-8B09-D70EEAA07D12}" type="presOf" srcId="{B5C0E213-B62D-4674-A9DF-078B83163E5D}" destId="{D53EBF39-3A45-417B-A4B3-5D29C3309587}" srcOrd="0" destOrd="0" presId="urn:microsoft.com/office/officeart/2005/8/layout/chevron1"/>
    <dgm:cxn modelId="{E268EBC6-368F-4839-8352-07E7077F4CEC}" srcId="{BA552458-3076-4FC7-87A7-814FBAAFC868}" destId="{157DBF6C-2466-453A-87B1-D88CE39579B8}" srcOrd="3" destOrd="0" parTransId="{07D38E37-5465-40B3-BFBC-97E1D666CC6D}" sibTransId="{71B739AB-661D-4E44-ACB6-6453BE51A054}"/>
    <dgm:cxn modelId="{3555C7D0-0218-4104-B1FC-79560D1DFC63}" type="presOf" srcId="{9A114C84-A0D1-4024-96FC-CB1032A126F3}" destId="{F30089AD-1077-4202-B740-4D876FF07061}" srcOrd="0" destOrd="0" presId="urn:microsoft.com/office/officeart/2005/8/layout/chevron1"/>
    <dgm:cxn modelId="{4BCBD5DF-38BA-4AEF-BBF3-8EFC731CDC22}" srcId="{BA552458-3076-4FC7-87A7-814FBAAFC868}" destId="{B5C0E213-B62D-4674-A9DF-078B83163E5D}" srcOrd="0" destOrd="0" parTransId="{17B3488E-7EE7-4630-9477-83448EE81570}" sibTransId="{0D7D79E6-ED6A-4111-B054-449A04A7F48E}"/>
    <dgm:cxn modelId="{63A805E7-EC05-42E1-AC60-F0CB6F8C1B70}" type="presOf" srcId="{AFA0979D-4437-4837-ADA8-8AACA18821D7}" destId="{FF8AF2BA-847D-4276-9A80-56A24201CF95}" srcOrd="0" destOrd="0" presId="urn:microsoft.com/office/officeart/2005/8/layout/chevron1"/>
    <dgm:cxn modelId="{C8CB7193-154D-4A61-B8CC-3580777B0522}" type="presParOf" srcId="{D8DE26D5-9187-4481-8D44-55565151F665}" destId="{D53EBF39-3A45-417B-A4B3-5D29C3309587}" srcOrd="0" destOrd="0" presId="urn:microsoft.com/office/officeart/2005/8/layout/chevron1"/>
    <dgm:cxn modelId="{546F5570-00DF-441B-B203-A107AA334C5D}" type="presParOf" srcId="{D8DE26D5-9187-4481-8D44-55565151F665}" destId="{CDADA7CE-EDFE-4812-87EC-DEE3D7F6A809}" srcOrd="1" destOrd="0" presId="urn:microsoft.com/office/officeart/2005/8/layout/chevron1"/>
    <dgm:cxn modelId="{7A59C64A-7887-474B-BAC1-7BFB251AB4DC}" type="presParOf" srcId="{D8DE26D5-9187-4481-8D44-55565151F665}" destId="{FF8AF2BA-847D-4276-9A80-56A24201CF95}" srcOrd="2" destOrd="0" presId="urn:microsoft.com/office/officeart/2005/8/layout/chevron1"/>
    <dgm:cxn modelId="{25505F6D-5250-43CD-8A81-0CE70FFA1E29}" type="presParOf" srcId="{D8DE26D5-9187-4481-8D44-55565151F665}" destId="{DCCF6EDA-EB80-41BE-9E21-0ACA8CE372FB}" srcOrd="3" destOrd="0" presId="urn:microsoft.com/office/officeart/2005/8/layout/chevron1"/>
    <dgm:cxn modelId="{05216E92-E5F3-40A0-B77B-D8DE20C16BBB}" type="presParOf" srcId="{D8DE26D5-9187-4481-8D44-55565151F665}" destId="{F30089AD-1077-4202-B740-4D876FF07061}" srcOrd="4" destOrd="0" presId="urn:microsoft.com/office/officeart/2005/8/layout/chevron1"/>
    <dgm:cxn modelId="{4DC4AC89-BC0E-42D6-B33C-F551977FC836}" type="presParOf" srcId="{D8DE26D5-9187-4481-8D44-55565151F665}" destId="{9B690115-0875-4D30-8D37-5BE63888F984}" srcOrd="5" destOrd="0" presId="urn:microsoft.com/office/officeart/2005/8/layout/chevron1"/>
    <dgm:cxn modelId="{0B744A78-6894-4050-A715-6CCAFE098496}" type="presParOf" srcId="{D8DE26D5-9187-4481-8D44-55565151F665}" destId="{41BD07C8-6834-4DBD-BF38-D6B499147506}"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3EBF39-3A45-417B-A4B3-5D29C3309587}">
      <dsp:nvSpPr>
        <dsp:cNvPr id="0" name=""/>
        <dsp:cNvSpPr/>
      </dsp:nvSpPr>
      <dsp:spPr>
        <a:xfrm>
          <a:off x="3379" y="581633"/>
          <a:ext cx="1967154" cy="786861"/>
        </a:xfrm>
        <a:prstGeom prst="chevron">
          <a:avLst/>
        </a:prstGeom>
        <a:solidFill>
          <a:schemeClr val="accent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000000"/>
              </a:solidFill>
            </a:rPr>
            <a:t>Due Diligence</a:t>
          </a:r>
        </a:p>
        <a:p>
          <a:pPr marL="0" lvl="0" indent="0" algn="ctr" defTabSz="622300">
            <a:lnSpc>
              <a:spcPct val="90000"/>
            </a:lnSpc>
            <a:spcBef>
              <a:spcPct val="0"/>
            </a:spcBef>
            <a:spcAft>
              <a:spcPct val="35000"/>
            </a:spcAft>
            <a:buNone/>
          </a:pPr>
          <a:r>
            <a:rPr lang="en-US" sz="1400" kern="1200" dirty="0">
              <a:solidFill>
                <a:srgbClr val="000000"/>
              </a:solidFill>
            </a:rPr>
            <a:t> FY21</a:t>
          </a:r>
        </a:p>
      </dsp:txBody>
      <dsp:txXfrm>
        <a:off x="396810" y="581633"/>
        <a:ext cx="1180293" cy="786861"/>
      </dsp:txXfrm>
    </dsp:sp>
    <dsp:sp modelId="{FF8AF2BA-847D-4276-9A80-56A24201CF95}">
      <dsp:nvSpPr>
        <dsp:cNvPr id="0" name=""/>
        <dsp:cNvSpPr/>
      </dsp:nvSpPr>
      <dsp:spPr>
        <a:xfrm>
          <a:off x="1773818" y="581633"/>
          <a:ext cx="1967154" cy="786861"/>
        </a:xfrm>
        <a:prstGeom prst="chevron">
          <a:avLst/>
        </a:prstGeom>
        <a:solidFill>
          <a:schemeClr val="accent4">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000000"/>
              </a:solidFill>
            </a:rPr>
            <a:t>Create New Governance</a:t>
          </a:r>
        </a:p>
        <a:p>
          <a:pPr marL="0" lvl="0" indent="0" algn="ctr" defTabSz="622300">
            <a:lnSpc>
              <a:spcPct val="90000"/>
            </a:lnSpc>
            <a:spcBef>
              <a:spcPct val="0"/>
            </a:spcBef>
            <a:spcAft>
              <a:spcPct val="35000"/>
            </a:spcAft>
            <a:buNone/>
          </a:pPr>
          <a:r>
            <a:rPr lang="en-US" sz="1400" kern="1200" dirty="0">
              <a:solidFill>
                <a:srgbClr val="000000"/>
              </a:solidFill>
            </a:rPr>
            <a:t> FY22</a:t>
          </a:r>
        </a:p>
      </dsp:txBody>
      <dsp:txXfrm>
        <a:off x="2167249" y="581633"/>
        <a:ext cx="1180293" cy="786861"/>
      </dsp:txXfrm>
    </dsp:sp>
    <dsp:sp modelId="{F30089AD-1077-4202-B740-4D876FF07061}">
      <dsp:nvSpPr>
        <dsp:cNvPr id="0" name=""/>
        <dsp:cNvSpPr/>
      </dsp:nvSpPr>
      <dsp:spPr>
        <a:xfrm>
          <a:off x="3544257" y="581633"/>
          <a:ext cx="1967154" cy="786861"/>
        </a:xfrm>
        <a:prstGeom prst="chevron">
          <a:avLst/>
        </a:prstGeom>
        <a:solidFill>
          <a:schemeClr val="accent1">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000000"/>
              </a:solidFill>
            </a:rPr>
            <a:t>Formal Transition </a:t>
          </a:r>
        </a:p>
        <a:p>
          <a:pPr marL="0" lvl="0" indent="0" algn="ctr" defTabSz="622300">
            <a:lnSpc>
              <a:spcPct val="90000"/>
            </a:lnSpc>
            <a:spcBef>
              <a:spcPct val="0"/>
            </a:spcBef>
            <a:spcAft>
              <a:spcPct val="35000"/>
            </a:spcAft>
            <a:buNone/>
          </a:pPr>
          <a:r>
            <a:rPr lang="en-US" sz="1400" kern="1200" dirty="0">
              <a:solidFill>
                <a:srgbClr val="000000"/>
              </a:solidFill>
            </a:rPr>
            <a:t>FY23</a:t>
          </a:r>
        </a:p>
      </dsp:txBody>
      <dsp:txXfrm>
        <a:off x="3937688" y="581633"/>
        <a:ext cx="1180293" cy="786861"/>
      </dsp:txXfrm>
    </dsp:sp>
    <dsp:sp modelId="{41BD07C8-6834-4DBD-BF38-D6B499147506}">
      <dsp:nvSpPr>
        <dsp:cNvPr id="0" name=""/>
        <dsp:cNvSpPr/>
      </dsp:nvSpPr>
      <dsp:spPr>
        <a:xfrm>
          <a:off x="5314696" y="581633"/>
          <a:ext cx="1967154" cy="786861"/>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000000"/>
              </a:solidFill>
            </a:rPr>
            <a:t>NIEM OASIS Standard</a:t>
          </a:r>
        </a:p>
        <a:p>
          <a:pPr marL="0" lvl="0" indent="0" algn="ctr" defTabSz="622300">
            <a:lnSpc>
              <a:spcPct val="90000"/>
            </a:lnSpc>
            <a:spcBef>
              <a:spcPct val="0"/>
            </a:spcBef>
            <a:spcAft>
              <a:spcPct val="35000"/>
            </a:spcAft>
            <a:buNone/>
          </a:pPr>
          <a:r>
            <a:rPr lang="en-US" sz="1400" kern="1200" dirty="0">
              <a:solidFill>
                <a:srgbClr val="000000"/>
              </a:solidFill>
            </a:rPr>
            <a:t>Oct 24</a:t>
          </a:r>
        </a:p>
      </dsp:txBody>
      <dsp:txXfrm>
        <a:off x="5708127" y="581633"/>
        <a:ext cx="1180293" cy="786861"/>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408"/>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8" y="0"/>
            <a:ext cx="3037840" cy="463408"/>
          </a:xfrm>
          <a:prstGeom prst="rect">
            <a:avLst/>
          </a:prstGeom>
        </p:spPr>
        <p:txBody>
          <a:bodyPr vert="horz" lIns="92830" tIns="46415" rIns="92830" bIns="46415" rtlCol="0"/>
          <a:lstStyle>
            <a:lvl1pPr algn="r">
              <a:defRPr sz="1200"/>
            </a:lvl1pPr>
          </a:lstStyle>
          <a:p>
            <a:fld id="{586B9D10-7BCD-425C-9CA6-F5333486AD73}" type="datetimeFigureOut">
              <a:rPr lang="en-US" smtClean="0"/>
              <a:t>8/9/2022</a:t>
            </a:fld>
            <a:endParaRPr lang="en-US"/>
          </a:p>
        </p:txBody>
      </p:sp>
      <p:sp>
        <p:nvSpPr>
          <p:cNvPr id="4" name="Slide Image Placeholder 3"/>
          <p:cNvSpPr>
            <a:spLocks noGrp="1" noRot="1" noChangeAspect="1"/>
          </p:cNvSpPr>
          <p:nvPr>
            <p:ph type="sldImg" idx="2"/>
          </p:nvPr>
        </p:nvSpPr>
        <p:spPr>
          <a:xfrm>
            <a:off x="733425" y="1154113"/>
            <a:ext cx="5543550" cy="3117850"/>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444861"/>
            <a:ext cx="5608320" cy="3636705"/>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37840" cy="463407"/>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69"/>
            <a:ext cx="3037840" cy="463407"/>
          </a:xfrm>
          <a:prstGeom prst="rect">
            <a:avLst/>
          </a:prstGeom>
        </p:spPr>
        <p:txBody>
          <a:bodyPr vert="horz" lIns="92830" tIns="46415" rIns="92830" bIns="46415" rtlCol="0" anchor="b"/>
          <a:lstStyle>
            <a:lvl1pPr algn="r">
              <a:defRPr sz="1200"/>
            </a:lvl1pPr>
          </a:lstStyle>
          <a:p>
            <a:fld id="{5F8897AF-D04E-4367-BADA-11FF3D514EE8}" type="slidenum">
              <a:rPr lang="en-US" smtClean="0"/>
              <a:t>‹#›</a:t>
            </a:fld>
            <a:endParaRPr lang="en-US"/>
          </a:p>
        </p:txBody>
      </p:sp>
    </p:spTree>
    <p:extLst>
      <p:ext uri="{BB962C8B-B14F-4D97-AF65-F5344CB8AC3E}">
        <p14:creationId xmlns:p14="http://schemas.microsoft.com/office/powerpoint/2010/main" val="3665772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and welcome to an</a:t>
            </a:r>
            <a:r>
              <a:rPr lang="en-US" baseline="0" dirty="0"/>
              <a:t> overview of how NIEM, the State Local Tribal and Territorial, and the Cybercrime Support Network will assist you to solve your data interoperability concerns while concurrently implementing the NIEM Cyber Domain. </a:t>
            </a:r>
            <a:endParaRPr lang="en-US" dirty="0"/>
          </a:p>
        </p:txBody>
      </p:sp>
      <p:sp>
        <p:nvSpPr>
          <p:cNvPr id="4" name="Slide Number Placeholder 3"/>
          <p:cNvSpPr>
            <a:spLocks noGrp="1"/>
          </p:cNvSpPr>
          <p:nvPr>
            <p:ph type="sldNum" sz="quarter" idx="10"/>
          </p:nvPr>
        </p:nvSpPr>
        <p:spPr/>
        <p:txBody>
          <a:bodyPr/>
          <a:lstStyle/>
          <a:p>
            <a:pPr defTabSz="464149">
              <a:defRPr/>
            </a:pPr>
            <a:fld id="{0B22E215-D3C6-D84F-8ECF-5127C8518219}" type="slidenum">
              <a:rPr lang="en-US">
                <a:solidFill>
                  <a:prstClr val="black"/>
                </a:solidFill>
                <a:latin typeface="Calibri"/>
              </a:rPr>
              <a:pPr defTabSz="464149">
                <a:defRPr/>
              </a:pPr>
              <a:t>1</a:t>
            </a:fld>
            <a:endParaRPr lang="en-US" dirty="0">
              <a:solidFill>
                <a:prstClr val="black"/>
              </a:solidFill>
              <a:latin typeface="Calibri"/>
            </a:endParaRPr>
          </a:p>
        </p:txBody>
      </p:sp>
    </p:spTree>
    <p:extLst>
      <p:ext uri="{BB962C8B-B14F-4D97-AF65-F5344CB8AC3E}">
        <p14:creationId xmlns:p14="http://schemas.microsoft.com/office/powerpoint/2010/main" val="3453106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For the Agenda,</a:t>
            </a:r>
            <a:r>
              <a:rPr lang="en-US" baseline="0" dirty="0"/>
              <a:t> we will cover:</a:t>
            </a:r>
          </a:p>
          <a:p>
            <a:pPr marL="464149" indent="-404520">
              <a:spcBef>
                <a:spcPts val="609"/>
              </a:spcBef>
              <a:spcAft>
                <a:spcPts val="1218"/>
              </a:spcAft>
            </a:pPr>
            <a:endParaRPr lang="en-US" dirty="0">
              <a:solidFill>
                <a:srgbClr val="334052"/>
              </a:solidFill>
            </a:endParaRPr>
          </a:p>
          <a:p>
            <a:pPr marL="464149" indent="-404520">
              <a:spcBef>
                <a:spcPts val="609"/>
              </a:spcBef>
              <a:spcAft>
                <a:spcPts val="1218"/>
              </a:spcAft>
            </a:pPr>
            <a:r>
              <a:rPr lang="en-US" dirty="0">
                <a:solidFill>
                  <a:srgbClr val="334052"/>
                </a:solidFill>
              </a:rPr>
              <a:t>A discussion on the Interoperability Challenges plaguing most organizations</a:t>
            </a:r>
          </a:p>
          <a:p>
            <a:pPr marL="464149" indent="-404520">
              <a:spcBef>
                <a:spcPts val="609"/>
              </a:spcBef>
              <a:spcAft>
                <a:spcPts val="1218"/>
              </a:spcAft>
            </a:pPr>
            <a:endParaRPr lang="en-US" dirty="0">
              <a:solidFill>
                <a:srgbClr val="334052"/>
              </a:solidFill>
            </a:endParaRPr>
          </a:p>
          <a:p>
            <a:pPr marL="464149" indent="-404520">
              <a:spcBef>
                <a:spcPts val="609"/>
              </a:spcBef>
              <a:spcAft>
                <a:spcPts val="1218"/>
              </a:spcAft>
            </a:pPr>
            <a:r>
              <a:rPr lang="en-US" dirty="0">
                <a:solidFill>
                  <a:srgbClr val="334052"/>
                </a:solidFill>
              </a:rPr>
              <a:t>An overview The National Information Exchange Model, (NIEM), and how it can help to resolve some of these challenges</a:t>
            </a:r>
          </a:p>
          <a:p>
            <a:pPr marL="464149" indent="-404520">
              <a:spcBef>
                <a:spcPts val="609"/>
              </a:spcBef>
              <a:spcAft>
                <a:spcPts val="1218"/>
              </a:spcAft>
            </a:pPr>
            <a:endParaRPr lang="en-US" dirty="0">
              <a:solidFill>
                <a:srgbClr val="334052"/>
              </a:solidFill>
            </a:endParaRPr>
          </a:p>
          <a:p>
            <a:pPr marL="464149" indent="-404520">
              <a:spcBef>
                <a:spcPts val="609"/>
              </a:spcBef>
              <a:spcAft>
                <a:spcPts val="1218"/>
              </a:spcAft>
            </a:pPr>
            <a:r>
              <a:rPr lang="en-US" dirty="0">
                <a:solidFill>
                  <a:srgbClr val="334052"/>
                </a:solidFill>
              </a:rPr>
              <a:t>The State Local Tribal Territorial NIEM Pilot effort for Cyber Incident Response &amp; Reporting </a:t>
            </a:r>
          </a:p>
          <a:p>
            <a:pPr marL="464149" indent="-404520">
              <a:spcBef>
                <a:spcPts val="609"/>
              </a:spcBef>
              <a:spcAft>
                <a:spcPts val="1218"/>
              </a:spcAft>
            </a:pPr>
            <a:endParaRPr lang="en-US" dirty="0">
              <a:solidFill>
                <a:srgbClr val="334052"/>
              </a:solidFill>
            </a:endParaRPr>
          </a:p>
          <a:p>
            <a:pPr marL="464149" indent="-404520">
              <a:spcBef>
                <a:spcPts val="609"/>
              </a:spcBef>
              <a:spcAft>
                <a:spcPts val="1218"/>
              </a:spcAft>
            </a:pPr>
            <a:r>
              <a:rPr lang="en-US" dirty="0">
                <a:solidFill>
                  <a:srgbClr val="334052"/>
                </a:solidFill>
              </a:rPr>
              <a:t>And Next Steps</a:t>
            </a:r>
          </a:p>
          <a:p>
            <a:endParaRPr lang="en-US" baseline="0" dirty="0"/>
          </a:p>
          <a:p>
            <a:r>
              <a:rPr lang="en-US" baseline="0" dirty="0"/>
              <a:t>So let’s get started</a:t>
            </a:r>
          </a:p>
        </p:txBody>
      </p:sp>
      <p:sp>
        <p:nvSpPr>
          <p:cNvPr id="4" name="Slide Number Placeholder 3"/>
          <p:cNvSpPr>
            <a:spLocks noGrp="1"/>
          </p:cNvSpPr>
          <p:nvPr>
            <p:ph type="sldNum" sz="quarter" idx="10"/>
          </p:nvPr>
        </p:nvSpPr>
        <p:spPr/>
        <p:txBody>
          <a:bodyPr/>
          <a:lstStyle/>
          <a:p>
            <a:pPr defTabSz="464149">
              <a:defRPr/>
            </a:pPr>
            <a:fld id="{B7DA21B6-DD30-824E-9484-61254458B3F6}" type="slidenum">
              <a:rPr lang="en-US">
                <a:solidFill>
                  <a:prstClr val="black"/>
                </a:solidFill>
                <a:latin typeface="Calibri"/>
              </a:rPr>
              <a:pPr defTabSz="464149">
                <a:defRPr/>
              </a:pPr>
              <a:t>2</a:t>
            </a:fld>
            <a:endParaRPr lang="en-US" dirty="0">
              <a:solidFill>
                <a:prstClr val="black"/>
              </a:solidFill>
              <a:latin typeface="Calibri"/>
            </a:endParaRPr>
          </a:p>
        </p:txBody>
      </p:sp>
    </p:spTree>
    <p:extLst>
      <p:ext uri="{BB962C8B-B14F-4D97-AF65-F5344CB8AC3E}">
        <p14:creationId xmlns:p14="http://schemas.microsoft.com/office/powerpoint/2010/main" val="3614834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2409">
              <a:lnSpc>
                <a:spcPct val="107000"/>
              </a:lnSpc>
              <a:spcAft>
                <a:spcPts val="824"/>
              </a:spcAft>
              <a:defRPr/>
            </a:pPr>
            <a:r>
              <a:rPr lang="en-US" sz="1800" dirty="0">
                <a:latin typeface="Calibri" panose="020F0502020204030204" pitchFamily="34" charset="0"/>
                <a:ea typeface="Calibri" panose="020F0502020204030204" pitchFamily="34" charset="0"/>
                <a:cs typeface="Times New Roman" panose="02020603050405020304" pitchFamily="18" charset="0"/>
              </a:rPr>
              <a:t>National Technology Transfer and Advancement Act of 1995 (NTTAA), Public Law 104-113 </a:t>
            </a:r>
            <a:r>
              <a:rPr lang="en-US" sz="1800" dirty="0">
                <a:highlight>
                  <a:srgbClr val="FFFF00"/>
                </a:highlight>
                <a:latin typeface="Calibri" panose="020F0502020204030204" pitchFamily="34" charset="0"/>
                <a:ea typeface="Calibri" panose="020F0502020204030204" pitchFamily="34" charset="0"/>
                <a:cs typeface="Times New Roman" panose="02020603050405020304" pitchFamily="18" charset="0"/>
              </a:rPr>
              <a:t>requires all federal government agencies to use, wherever feasible, standards developed or adopted by voluntary consensus standards bodies in lieu of developing government-unique standards or regulations</a:t>
            </a:r>
          </a:p>
          <a:p>
            <a:pPr defTabSz="942409">
              <a:lnSpc>
                <a:spcPct val="107000"/>
              </a:lnSpc>
              <a:spcAft>
                <a:spcPts val="824"/>
              </a:spcAft>
              <a:defRPr/>
            </a:pPr>
            <a:endParaRPr lang="en-US" sz="1800" dirty="0">
              <a:highlight>
                <a:srgbClr val="FFFF00"/>
              </a:highlight>
              <a:latin typeface="Calibri" panose="020F0502020204030204" pitchFamily="34" charset="0"/>
              <a:cs typeface="Times New Roman" panose="02020603050405020304" pitchFamily="18" charset="0"/>
            </a:endParaRPr>
          </a:p>
          <a:p>
            <a:pPr defTabSz="942409">
              <a:lnSpc>
                <a:spcPct val="107000"/>
              </a:lnSpc>
              <a:spcAft>
                <a:spcPts val="824"/>
              </a:spcAft>
              <a:defRPr/>
            </a:pPr>
            <a:r>
              <a:rPr lang="en-US" sz="1800" dirty="0">
                <a:highlight>
                  <a:srgbClr val="FFFF00"/>
                </a:highlight>
                <a:latin typeface="Calibri" panose="020F0502020204030204" pitchFamily="34" charset="0"/>
                <a:cs typeface="Times New Roman" panose="02020603050405020304" pitchFamily="18" charset="0"/>
              </a:rPr>
              <a:t>OMB 119 </a:t>
            </a:r>
            <a:r>
              <a:rPr lang="en-US" sz="5000" dirty="0"/>
              <a:t>maintains a strong preference for using voluntary consensus standards over government to unique standards in Federal regulation and procurement</a:t>
            </a:r>
            <a:endParaRPr lang="en-US" sz="3800" dirty="0"/>
          </a:p>
          <a:p>
            <a:pPr>
              <a:lnSpc>
                <a:spcPct val="107000"/>
              </a:lnSpc>
              <a:spcAft>
                <a:spcPts val="824"/>
              </a:spcAft>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24"/>
              </a:spcAft>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24"/>
              </a:spcAft>
            </a:pPr>
            <a:r>
              <a:rPr lang="en-US" sz="1800" dirty="0">
                <a:latin typeface="Calibri" panose="020F0502020204030204" pitchFamily="34" charset="0"/>
                <a:ea typeface="Calibri" panose="020F0502020204030204" pitchFamily="34" charset="0"/>
                <a:cs typeface="Times New Roman" panose="02020603050405020304" pitchFamily="18" charset="0"/>
              </a:rPr>
              <a:t>NIEM included in other standards</a:t>
            </a:r>
          </a:p>
          <a:p>
            <a:pPr>
              <a:lnSpc>
                <a:spcPct val="107000"/>
              </a:lnSpc>
              <a:spcAft>
                <a:spcPts val="824"/>
              </a:spcAft>
            </a:pPr>
            <a:r>
              <a:rPr lang="en-US" sz="18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24"/>
              </a:spcAft>
            </a:pPr>
            <a:r>
              <a:rPr lang="en-US" sz="1800" dirty="0">
                <a:latin typeface="Calibri" panose="020F0502020204030204" pitchFamily="34" charset="0"/>
                <a:ea typeface="Calibri" panose="020F0502020204030204" pitchFamily="34" charset="0"/>
                <a:cs typeface="Times New Roman" panose="02020603050405020304" pitchFamily="18" charset="0"/>
              </a:rPr>
              <a:t>ANSI 42.42 Radiological Nuclear detectors</a:t>
            </a:r>
          </a:p>
          <a:p>
            <a:pPr>
              <a:lnSpc>
                <a:spcPct val="107000"/>
              </a:lnSpc>
              <a:spcAft>
                <a:spcPts val="824"/>
              </a:spcAft>
            </a:pPr>
            <a:r>
              <a:rPr lang="en-US" sz="1800" dirty="0">
                <a:latin typeface="Calibri" panose="020F0502020204030204" pitchFamily="34" charset="0"/>
                <a:ea typeface="Calibri" panose="020F0502020204030204" pitchFamily="34" charset="0"/>
                <a:cs typeface="Times New Roman" panose="02020603050405020304" pitchFamily="18" charset="0"/>
              </a:rPr>
              <a:t>ANSI APCO Alarm Monitoring Company </a:t>
            </a:r>
            <a:r>
              <a:rPr lang="en-US" sz="1800" b="1" dirty="0">
                <a:latin typeface="Calibri" panose="020F0502020204030204" pitchFamily="34" charset="0"/>
                <a:ea typeface="Calibri" panose="020F0502020204030204" pitchFamily="34" charset="0"/>
                <a:cs typeface="Times New Roman" panose="02020603050405020304" pitchFamily="18" charset="0"/>
              </a:rPr>
              <a:t>to Public Safety Answering Point (PSAP)</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24"/>
              </a:spcAft>
            </a:pPr>
            <a:r>
              <a:rPr lang="en-US" sz="1800" dirty="0">
                <a:latin typeface="Calibri" panose="020F0502020204030204" pitchFamily="34" charset="0"/>
                <a:ea typeface="Calibri" panose="020F0502020204030204" pitchFamily="34" charset="0"/>
                <a:cs typeface="Times New Roman" panose="02020603050405020304" pitchFamily="18" charset="0"/>
              </a:rPr>
              <a:t>OASIS EXDL FEMA</a:t>
            </a:r>
          </a:p>
          <a:p>
            <a:pPr>
              <a:lnSpc>
                <a:spcPct val="107000"/>
              </a:lnSpc>
              <a:spcAft>
                <a:spcPts val="824"/>
              </a:spcAft>
            </a:pPr>
            <a:r>
              <a:rPr lang="en-US" sz="1800" dirty="0">
                <a:latin typeface="Calibri" panose="020F0502020204030204" pitchFamily="34" charset="0"/>
                <a:ea typeface="Calibri" panose="020F0502020204030204" pitchFamily="34" charset="0"/>
                <a:cs typeface="Times New Roman" panose="02020603050405020304" pitchFamily="18" charset="0"/>
              </a:rPr>
              <a:t>NIST Big Data Framework Vol 7 </a:t>
            </a:r>
          </a:p>
          <a:p>
            <a:pPr>
              <a:lnSpc>
                <a:spcPct val="107000"/>
              </a:lnSpc>
              <a:spcAft>
                <a:spcPts val="824"/>
              </a:spcAft>
            </a:pPr>
            <a:r>
              <a:rPr lang="en-US" sz="1800" dirty="0">
                <a:latin typeface="Calibri" panose="020F0502020204030204" pitchFamily="34" charset="0"/>
                <a:ea typeface="Calibri" panose="020F0502020204030204" pitchFamily="34" charset="0"/>
                <a:cs typeface="Times New Roman" panose="02020603050405020304" pitchFamily="18" charset="0"/>
              </a:rPr>
              <a:t>Nation Fire Protection NFPA 950 calls for compliance with NIEM. Emergency Incident Data Document (EIDD) IEPD – NISTIR 8255</a:t>
            </a:r>
          </a:p>
          <a:p>
            <a:pPr>
              <a:lnSpc>
                <a:spcPct val="107000"/>
              </a:lnSpc>
              <a:spcAft>
                <a:spcPts val="824"/>
              </a:spcAft>
            </a:pPr>
            <a:r>
              <a:rPr lang="en-US" sz="18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24"/>
              </a:spcAft>
            </a:pPr>
            <a:r>
              <a:rPr lang="en-US" sz="1800" dirty="0">
                <a:latin typeface="Calibri" panose="020F0502020204030204" pitchFamily="34" charset="0"/>
                <a:ea typeface="Calibri" panose="020F0502020204030204" pitchFamily="34" charset="0"/>
                <a:cs typeface="Times New Roman" panose="02020603050405020304" pitchFamily="18" charset="0"/>
              </a:rPr>
              <a:t>Biometrics ANSI/NIST ITL Standard</a:t>
            </a:r>
          </a:p>
          <a:p>
            <a:pPr>
              <a:lnSpc>
                <a:spcPct val="107000"/>
              </a:lnSpc>
              <a:spcAft>
                <a:spcPts val="824"/>
              </a:spcAft>
            </a:pPr>
            <a:r>
              <a:rPr lang="en-US" sz="1800" dirty="0">
                <a:latin typeface="Calibri" panose="020F0502020204030204" pitchFamily="34" charset="0"/>
                <a:ea typeface="Calibri" panose="020F0502020204030204" pitchFamily="34" charset="0"/>
                <a:cs typeface="Times New Roman" panose="02020603050405020304" pitchFamily="18" charset="0"/>
              </a:rPr>
              <a:t>Biometric Conformance Test Software (</a:t>
            </a:r>
            <a:r>
              <a:rPr lang="en-US" sz="1800" dirty="0" err="1">
                <a:latin typeface="Calibri" panose="020F0502020204030204" pitchFamily="34" charset="0"/>
                <a:ea typeface="Calibri" panose="020F0502020204030204" pitchFamily="34" charset="0"/>
                <a:cs typeface="Times New Roman" panose="02020603050405020304" pitchFamily="18" charset="0"/>
              </a:rPr>
              <a:t>BioCTS</a:t>
            </a:r>
            <a:r>
              <a:rPr lang="en-US" sz="18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24"/>
              </a:spcAft>
            </a:pPr>
            <a:r>
              <a:rPr lang="en-US" sz="1800" dirty="0" err="1">
                <a:latin typeface="Calibri" panose="020F0502020204030204" pitchFamily="34" charset="0"/>
                <a:ea typeface="Calibri" panose="020F0502020204030204" pitchFamily="34" charset="0"/>
                <a:cs typeface="Times New Roman" panose="02020603050405020304" pitchFamily="18" charset="0"/>
              </a:rPr>
              <a:t>BioCTS</a:t>
            </a:r>
            <a:r>
              <a:rPr lang="en-US" sz="1800" dirty="0">
                <a:latin typeface="Calibri" panose="020F0502020204030204" pitchFamily="34" charset="0"/>
                <a:ea typeface="Calibri" panose="020F0502020204030204" pitchFamily="34" charset="0"/>
                <a:cs typeface="Times New Roman" panose="02020603050405020304" pitchFamily="18" charset="0"/>
              </a:rPr>
              <a:t> for AN-ITL v2 is a desktop application which tests electronic biometric data files, known as transactions, for conformance to NIST Special Publication (SP) 500-290</a:t>
            </a:r>
          </a:p>
          <a:p>
            <a:pPr>
              <a:lnSpc>
                <a:spcPct val="107000"/>
              </a:lnSpc>
              <a:spcAft>
                <a:spcPts val="824"/>
              </a:spcAft>
            </a:pPr>
            <a:r>
              <a:rPr lang="en-US" sz="1800" dirty="0">
                <a:latin typeface="Calibri" panose="020F0502020204030204" pitchFamily="34" charset="0"/>
                <a:ea typeface="Calibri" panose="020F0502020204030204" pitchFamily="34" charset="0"/>
                <a:cs typeface="Times New Roman" panose="02020603050405020304" pitchFamily="18" charset="0"/>
              </a:rPr>
              <a:t>Conformance Test Architecture (CTA) and Test Suite (CTS) called "</a:t>
            </a:r>
            <a:r>
              <a:rPr lang="en-US" sz="1800" dirty="0" err="1">
                <a:latin typeface="Calibri" panose="020F0502020204030204" pitchFamily="34" charset="0"/>
                <a:ea typeface="Calibri" panose="020F0502020204030204" pitchFamily="34" charset="0"/>
                <a:cs typeface="Times New Roman" panose="02020603050405020304" pitchFamily="18" charset="0"/>
              </a:rPr>
              <a:t>BioCTS</a:t>
            </a:r>
            <a:r>
              <a:rPr lang="en-US" sz="1800" dirty="0">
                <a:latin typeface="Calibri" panose="020F0502020204030204" pitchFamily="34" charset="0"/>
                <a:ea typeface="Calibri" panose="020F0502020204030204" pitchFamily="34" charset="0"/>
                <a:cs typeface="Times New Roman" panose="02020603050405020304" pitchFamily="18" charset="0"/>
              </a:rPr>
              <a:t> for AN-2011 NIEM XML" designed to test implementations of AN-2011 NIEM XML encoded transactions. </a:t>
            </a:r>
          </a:p>
          <a:p>
            <a:pPr>
              <a:lnSpc>
                <a:spcPct val="107000"/>
              </a:lnSpc>
              <a:spcAft>
                <a:spcPts val="824"/>
              </a:spcAft>
            </a:pPr>
            <a:r>
              <a:rPr lang="en-US" sz="18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24"/>
              </a:spcAft>
            </a:pPr>
            <a:r>
              <a:rPr lang="en-US" sz="1800" dirty="0">
                <a:latin typeface="Calibri" panose="020F0502020204030204" pitchFamily="34" charset="0"/>
                <a:ea typeface="Calibri" panose="020F0502020204030204" pitchFamily="34" charset="0"/>
                <a:cs typeface="Times New Roman" panose="02020603050405020304" pitchFamily="18" charset="0"/>
              </a:rPr>
              <a:t>NIEM Cited in patent – Integrated Environment for Developing Information Exchanges patent No: US 8,769,480 B1 Dated July 1, 2014</a:t>
            </a:r>
          </a:p>
          <a:p>
            <a:r>
              <a:rPr lang="en-US" sz="1800" dirty="0">
                <a:latin typeface="Calibri" panose="020F0502020204030204" pitchFamily="34" charset="0"/>
                <a:ea typeface="Calibri" panose="020F0502020204030204" pitchFamily="34" charset="0"/>
                <a:cs typeface="Times New Roman" panose="02020603050405020304" pitchFamily="18" charset="0"/>
              </a:rPr>
              <a:t>Combination of Interoperability Registries with Process and Data Management tools for Governmental Services </a:t>
            </a:r>
            <a:endParaRPr lang="en-US" dirty="0"/>
          </a:p>
        </p:txBody>
      </p:sp>
      <p:sp>
        <p:nvSpPr>
          <p:cNvPr id="4" name="Slide Number Placeholder 3"/>
          <p:cNvSpPr>
            <a:spLocks noGrp="1"/>
          </p:cNvSpPr>
          <p:nvPr>
            <p:ph type="sldNum" sz="quarter" idx="5"/>
          </p:nvPr>
        </p:nvSpPr>
        <p:spPr/>
        <p:txBody>
          <a:bodyPr/>
          <a:lstStyle/>
          <a:p>
            <a:pPr defTabSz="464149">
              <a:defRPr/>
            </a:pPr>
            <a:fld id="{4BDC0950-4EC4-4BA5-91F8-F30A059E4180}" type="slidenum">
              <a:rPr lang="en-US">
                <a:solidFill>
                  <a:prstClr val="black"/>
                </a:solidFill>
                <a:latin typeface="Calibri"/>
              </a:rPr>
              <a:pPr defTabSz="464149">
                <a:defRPr/>
              </a:pPr>
              <a:t>4</a:t>
            </a:fld>
            <a:endParaRPr lang="en-US">
              <a:solidFill>
                <a:prstClr val="black"/>
              </a:solidFill>
              <a:latin typeface="Calibri"/>
            </a:endParaRPr>
          </a:p>
        </p:txBody>
      </p:sp>
    </p:spTree>
    <p:extLst>
      <p:ext uri="{BB962C8B-B14F-4D97-AF65-F5344CB8AC3E}">
        <p14:creationId xmlns:p14="http://schemas.microsoft.com/office/powerpoint/2010/main" val="59878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90093" indent="-290093">
              <a:buFont typeface="Arial" panose="020B0604020202020204" pitchFamily="34" charset="0"/>
              <a:buChar char="•"/>
            </a:pPr>
            <a:r>
              <a:rPr lang="en-US" dirty="0"/>
              <a:t>Another point to highlight</a:t>
            </a:r>
            <a:r>
              <a:rPr lang="en-US" baseline="0" dirty="0"/>
              <a:t> is that you may be using NIEM and not even know it. </a:t>
            </a:r>
          </a:p>
          <a:p>
            <a:pPr marL="290093" indent="-290093">
              <a:buFont typeface="Arial" panose="020B0604020202020204" pitchFamily="34" charset="0"/>
              <a:buChar char="•"/>
            </a:pPr>
            <a:r>
              <a:rPr lang="en-US" baseline="0" dirty="0"/>
              <a:t>NIEM has been incorporated and leveraged by several other industry standards as identified on this slide. If you are currently using any of these standards, you are technically using NIEM as well. </a:t>
            </a:r>
            <a:endParaRPr lang="en-US" dirty="0"/>
          </a:p>
        </p:txBody>
      </p:sp>
      <p:sp>
        <p:nvSpPr>
          <p:cNvPr id="4" name="Slide Number Placeholder 3"/>
          <p:cNvSpPr>
            <a:spLocks noGrp="1"/>
          </p:cNvSpPr>
          <p:nvPr>
            <p:ph type="sldNum" sz="quarter" idx="5"/>
          </p:nvPr>
        </p:nvSpPr>
        <p:spPr/>
        <p:txBody>
          <a:bodyPr/>
          <a:lstStyle/>
          <a:p>
            <a:pPr defTabSz="464149">
              <a:defRPr/>
            </a:pPr>
            <a:fld id="{0B22E215-D3C6-D84F-8ECF-5127C8518219}" type="slidenum">
              <a:rPr lang="en-US">
                <a:solidFill>
                  <a:prstClr val="black"/>
                </a:solidFill>
                <a:latin typeface="Calibri"/>
              </a:rPr>
              <a:pPr defTabSz="464149">
                <a:defRPr/>
              </a:pPr>
              <a:t>5</a:t>
            </a:fld>
            <a:endParaRPr lang="en-US" dirty="0">
              <a:solidFill>
                <a:prstClr val="black"/>
              </a:solidFill>
              <a:latin typeface="Calibri"/>
            </a:endParaRPr>
          </a:p>
        </p:txBody>
      </p:sp>
    </p:spTree>
    <p:extLst>
      <p:ext uri="{BB962C8B-B14F-4D97-AF65-F5344CB8AC3E}">
        <p14:creationId xmlns:p14="http://schemas.microsoft.com/office/powerpoint/2010/main" val="3617906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NIEM’s governing structure is comprised of:</a:t>
            </a:r>
          </a:p>
          <a:p>
            <a:pPr lvl="0"/>
            <a:endParaRPr lang="en-US" dirty="0"/>
          </a:p>
          <a:p>
            <a:pPr lvl="0"/>
            <a:r>
              <a:rPr lang="en-US" dirty="0"/>
              <a:t>The NIEM </a:t>
            </a:r>
            <a:r>
              <a:rPr lang="en-US" b="1" u="sng" dirty="0"/>
              <a:t>Executive Steering Council </a:t>
            </a:r>
            <a:r>
              <a:rPr lang="en-US" dirty="0"/>
              <a:t>(ESC): is NIEM’s decision-making body regarding membership, funding requirements, program or technical direction, personnel appointments, and other organizational decisions as required for supporting NIEM management. </a:t>
            </a:r>
          </a:p>
          <a:p>
            <a:pPr lvl="0"/>
            <a:endParaRPr lang="en-US" dirty="0"/>
          </a:p>
          <a:p>
            <a:pPr lvl="0"/>
            <a:r>
              <a:rPr lang="en-US" dirty="0"/>
              <a:t>The NIEM Management Office (NMO):  executes the vision of NIEM coordinated among the NIEM Business Architecture committee (NBAC), NIEM Technical Architecture committee (NTAC), NMO, and the ESC. The NIEM NMO encourages the adoption and use of NIEM and oversees working group and committee activities. The NIEM NMO coordinates with COIs, principal stakeholders, and other information-sharing initiatives to promote collaboration and interest in NIEM priorities.</a:t>
            </a:r>
          </a:p>
          <a:p>
            <a:pPr lvl="0"/>
            <a:endParaRPr lang="en-US" dirty="0"/>
          </a:p>
          <a:p>
            <a:pPr lvl="0"/>
            <a:r>
              <a:rPr lang="en-US" dirty="0"/>
              <a:t>The NIEM Business Architecture Committee (NBAC): guides the business requirements, harmonization or those requirements across mission needs, evolution, and implementation of NIEM Core and its domains. The NBAC also defines and governs the foundation and processes for establishing and supporting the participation of NIEM domains through a federated governance approach.</a:t>
            </a:r>
          </a:p>
          <a:p>
            <a:endParaRPr lang="en-US" dirty="0"/>
          </a:p>
          <a:p>
            <a:r>
              <a:rPr lang="en-US" dirty="0"/>
              <a:t>And the NIEM Technical Architecture Committee (NTAC): defines the technical architecture associated with NIEM development and implementation, and develops, implements, and maintains the technical specifications for the NIEM community.</a:t>
            </a:r>
          </a:p>
        </p:txBody>
      </p:sp>
      <p:sp>
        <p:nvSpPr>
          <p:cNvPr id="4" name="Slide Number Placeholder 3"/>
          <p:cNvSpPr>
            <a:spLocks noGrp="1"/>
          </p:cNvSpPr>
          <p:nvPr>
            <p:ph type="sldNum" sz="quarter" idx="5"/>
          </p:nvPr>
        </p:nvSpPr>
        <p:spPr/>
        <p:txBody>
          <a:bodyPr/>
          <a:lstStyle/>
          <a:p>
            <a:pPr defTabSz="464149">
              <a:defRPr/>
            </a:pPr>
            <a:fld id="{B7DA21B6-DD30-824E-9484-61254458B3F6}" type="slidenum">
              <a:rPr lang="en-US">
                <a:solidFill>
                  <a:prstClr val="black"/>
                </a:solidFill>
                <a:latin typeface="Calibri"/>
              </a:rPr>
              <a:pPr defTabSz="464149">
                <a:defRPr/>
              </a:pPr>
              <a:t>8</a:t>
            </a:fld>
            <a:endParaRPr lang="en-US" dirty="0">
              <a:solidFill>
                <a:prstClr val="black"/>
              </a:solidFill>
              <a:latin typeface="Calibri"/>
            </a:endParaRPr>
          </a:p>
        </p:txBody>
      </p:sp>
    </p:spTree>
    <p:extLst>
      <p:ext uri="{BB962C8B-B14F-4D97-AF65-F5344CB8AC3E}">
        <p14:creationId xmlns:p14="http://schemas.microsoft.com/office/powerpoint/2010/main" val="12740049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endParaRPr lang="en-US" baseline="0" dirty="0"/>
          </a:p>
        </p:txBody>
      </p:sp>
      <p:sp>
        <p:nvSpPr>
          <p:cNvPr id="4" name="Slide Number Placeholder 3"/>
          <p:cNvSpPr>
            <a:spLocks noGrp="1"/>
          </p:cNvSpPr>
          <p:nvPr>
            <p:ph type="sldNum" sz="quarter" idx="10"/>
          </p:nvPr>
        </p:nvSpPr>
        <p:spPr/>
        <p:txBody>
          <a:bodyPr/>
          <a:lstStyle/>
          <a:p>
            <a:pPr defTabSz="464149">
              <a:defRPr/>
            </a:pPr>
            <a:fld id="{B7DA21B6-DD30-824E-9484-61254458B3F6}" type="slidenum">
              <a:rPr lang="en-US">
                <a:solidFill>
                  <a:prstClr val="black"/>
                </a:solidFill>
                <a:latin typeface="Calibri"/>
              </a:rPr>
              <a:pPr defTabSz="464149">
                <a:defRPr/>
              </a:pPr>
              <a:t>11</a:t>
            </a:fld>
            <a:endParaRPr lang="en-US" dirty="0">
              <a:solidFill>
                <a:prstClr val="black"/>
              </a:solidFill>
              <a:latin typeface="Calibri"/>
            </a:endParaRPr>
          </a:p>
        </p:txBody>
      </p:sp>
    </p:spTree>
    <p:extLst>
      <p:ext uri="{BB962C8B-B14F-4D97-AF65-F5344CB8AC3E}">
        <p14:creationId xmlns:p14="http://schemas.microsoft.com/office/powerpoint/2010/main" val="3294267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Defense</a:t>
            </a:r>
            <a:r>
              <a:rPr lang="en-US" baseline="0" dirty="0"/>
              <a:t> </a:t>
            </a:r>
            <a:r>
              <a:rPr lang="en-US" sz="1200" spc="-50" dirty="0"/>
              <a:t>Counterintelligence and Security Agency (DCSA) DoD Contract Security Classification </a:t>
            </a:r>
            <a:r>
              <a:rPr lang="en-US" baseline="0" dirty="0"/>
              <a:t>  - </a:t>
            </a:r>
            <a:r>
              <a:rPr lang="en-US" sz="1200" spc="-50" dirty="0"/>
              <a:t>NIEM conformant DD 254 document Automated via</a:t>
            </a:r>
            <a:r>
              <a:rPr lang="en-US" sz="1200" spc="-50" baseline="0" dirty="0"/>
              <a:t> NIEM saving time and money</a:t>
            </a:r>
            <a:endParaRPr lang="en-US" dirty="0"/>
          </a:p>
        </p:txBody>
      </p:sp>
      <p:sp>
        <p:nvSpPr>
          <p:cNvPr id="4" name="Slide Number Placeholder 3"/>
          <p:cNvSpPr>
            <a:spLocks noGrp="1"/>
          </p:cNvSpPr>
          <p:nvPr>
            <p:ph type="sldNum" sz="quarter" idx="10"/>
          </p:nvPr>
        </p:nvSpPr>
        <p:spPr/>
        <p:txBody>
          <a:bodyPr/>
          <a:lstStyle/>
          <a:p>
            <a:fld id="{B7DA21B6-DD30-824E-9484-61254458B3F6}" type="slidenum">
              <a:rPr lang="en-US" smtClean="0"/>
              <a:pPr/>
              <a:t>14</a:t>
            </a:fld>
            <a:endParaRPr lang="en-US"/>
          </a:p>
        </p:txBody>
      </p:sp>
    </p:spTree>
    <p:extLst>
      <p:ext uri="{BB962C8B-B14F-4D97-AF65-F5344CB8AC3E}">
        <p14:creationId xmlns:p14="http://schemas.microsoft.com/office/powerpoint/2010/main" val="3588447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5F8897AF-D04E-4367-BADA-11FF3D514EE8}" type="slidenum">
              <a:rPr lang="en-US" smtClean="0"/>
              <a:t>21</a:t>
            </a:fld>
            <a:endParaRPr lang="en-US"/>
          </a:p>
        </p:txBody>
      </p:sp>
    </p:spTree>
    <p:extLst>
      <p:ext uri="{BB962C8B-B14F-4D97-AF65-F5344CB8AC3E}">
        <p14:creationId xmlns:p14="http://schemas.microsoft.com/office/powerpoint/2010/main" val="1591143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1998134" y="4621161"/>
            <a:ext cx="8195733" cy="838200"/>
          </a:xfrm>
          <a:prstGeom prst="rect">
            <a:avLst/>
          </a:prstGeom>
        </p:spPr>
        <p:txBody>
          <a:bodyPr>
            <a:noAutofit/>
          </a:bodyPr>
          <a:lstStyle>
            <a:lvl1pPr algn="ctr">
              <a:defRPr sz="2800" baseline="0">
                <a:solidFill>
                  <a:schemeClr val="bg1">
                    <a:lumMod val="50000"/>
                  </a:schemeClr>
                </a:solidFill>
                <a:effectLst/>
                <a:latin typeface="Arial"/>
                <a:cs typeface="Arial"/>
              </a:defRPr>
            </a:lvl1pPr>
          </a:lstStyle>
          <a:p>
            <a:r>
              <a:rPr lang="en-US" dirty="0"/>
              <a:t>Title Master</a:t>
            </a:r>
          </a:p>
        </p:txBody>
      </p:sp>
    </p:spTree>
    <p:extLst>
      <p:ext uri="{BB962C8B-B14F-4D97-AF65-F5344CB8AC3E}">
        <p14:creationId xmlns:p14="http://schemas.microsoft.com/office/powerpoint/2010/main" val="1471176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2174875"/>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966048"/>
            <a:ext cx="5386917" cy="292675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9347200" y="6356350"/>
            <a:ext cx="2844800" cy="365125"/>
          </a:xfrm>
          <a:prstGeom prst="rect">
            <a:avLst/>
          </a:prstGeom>
        </p:spPr>
        <p:txBody>
          <a:bodyPr/>
          <a:lstStyle/>
          <a:p>
            <a:endParaRPr lang="en-US" dirty="0">
              <a:solidFill>
                <a:srgbClr val="8B8B8B"/>
              </a:solidFill>
            </a:endParaRPr>
          </a:p>
        </p:txBody>
      </p:sp>
      <p:sp>
        <p:nvSpPr>
          <p:cNvPr id="12" name="Chart Placeholder 11"/>
          <p:cNvSpPr>
            <a:spLocks noGrp="1"/>
          </p:cNvSpPr>
          <p:nvPr>
            <p:ph type="chart" sz="quarter" idx="11"/>
          </p:nvPr>
        </p:nvSpPr>
        <p:spPr>
          <a:xfrm>
            <a:off x="6400800" y="2174876"/>
            <a:ext cx="5029200" cy="3717925"/>
          </a:xfrm>
        </p:spPr>
        <p:txBody>
          <a:bodyPr/>
          <a:lstStyle/>
          <a:p>
            <a:endParaRPr lang="en-US" dirty="0"/>
          </a:p>
        </p:txBody>
      </p:sp>
      <p:sp>
        <p:nvSpPr>
          <p:cNvPr id="9" name="Slide Number Placeholder 8">
            <a:extLst>
              <a:ext uri="{FF2B5EF4-FFF2-40B4-BE49-F238E27FC236}">
                <a16:creationId xmlns:a16="http://schemas.microsoft.com/office/drawing/2014/main" id="{1E18E8FD-9C4B-40B0-8F9D-B59F0334C280}"/>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2196034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F7F7F"/>
                </a:solidFill>
              </a:defRPr>
            </a:lvl1pPr>
          </a:lstStyle>
          <a:p>
            <a:r>
              <a:rPr lang="en-US" dirty="0"/>
              <a:t>Click to edit Master title style</a:t>
            </a:r>
          </a:p>
        </p:txBody>
      </p:sp>
      <p:sp>
        <p:nvSpPr>
          <p:cNvPr id="4" name="Date Placeholder 3"/>
          <p:cNvSpPr>
            <a:spLocks noGrp="1"/>
          </p:cNvSpPr>
          <p:nvPr>
            <p:ph type="dt" sz="half" idx="10"/>
          </p:nvPr>
        </p:nvSpPr>
        <p:spPr>
          <a:xfrm>
            <a:off x="9347200" y="6356351"/>
            <a:ext cx="2844800" cy="365125"/>
          </a:xfrm>
          <a:prstGeom prst="rect">
            <a:avLst/>
          </a:prstGeom>
        </p:spPr>
        <p:txBody>
          <a:bodyPr/>
          <a:lstStyle/>
          <a:p>
            <a:endParaRPr lang="en-US" dirty="0">
              <a:solidFill>
                <a:srgbClr val="8B8B8B"/>
              </a:solidFill>
            </a:endParaRPr>
          </a:p>
        </p:txBody>
      </p:sp>
      <p:sp>
        <p:nvSpPr>
          <p:cNvPr id="7" name="Content Placeholder 6"/>
          <p:cNvSpPr>
            <a:spLocks noGrp="1"/>
          </p:cNvSpPr>
          <p:nvPr>
            <p:ph sz="quarter" idx="11"/>
          </p:nvPr>
        </p:nvSpPr>
        <p:spPr>
          <a:xfrm>
            <a:off x="609600" y="1492250"/>
            <a:ext cx="10972800" cy="444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8">
            <a:extLst>
              <a:ext uri="{FF2B5EF4-FFF2-40B4-BE49-F238E27FC236}">
                <a16:creationId xmlns:a16="http://schemas.microsoft.com/office/drawing/2014/main" id="{C4A25E52-AB28-456E-8D1B-CDBACE8EB3AC}"/>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7304624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88275"/>
            <a:ext cx="10786533" cy="811358"/>
          </a:xfrm>
          <a:prstGeom prst="rect">
            <a:avLst/>
          </a:prstGeom>
        </p:spPr>
        <p:txBody>
          <a:bodyPr lIns="0" tIns="0" rIns="0" bIns="0" anchor="t" anchorCtr="0"/>
          <a:lstStyle>
            <a:lvl1pPr algn="ctr">
              <a:lnSpc>
                <a:spcPct val="80000"/>
              </a:lnSpc>
              <a:defRPr sz="3200" b="1" i="0" spc="-80">
                <a:solidFill>
                  <a:srgbClr val="00506F"/>
                </a:solidFill>
                <a:latin typeface="Tw Cen MT"/>
                <a:cs typeface="Tw Cen MT"/>
              </a:defRPr>
            </a:lvl1pPr>
          </a:lstStyle>
          <a:p>
            <a:r>
              <a:rPr lang="en-US"/>
              <a:t>Click to edit Master title style</a:t>
            </a:r>
            <a:endParaRPr lang="en-US" dirty="0"/>
          </a:p>
        </p:txBody>
      </p:sp>
      <p:sp>
        <p:nvSpPr>
          <p:cNvPr id="5" name="Slide Number Placeholder 8"/>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2169001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88275"/>
            <a:ext cx="10786533" cy="811358"/>
          </a:xfrm>
          <a:prstGeom prst="rect">
            <a:avLst/>
          </a:prstGeom>
        </p:spPr>
        <p:txBody>
          <a:bodyPr lIns="0" tIns="0" rIns="0" bIns="0" anchor="t" anchorCtr="0"/>
          <a:lstStyle>
            <a:lvl1pPr algn="ctr">
              <a:lnSpc>
                <a:spcPct val="80000"/>
              </a:lnSpc>
              <a:defRPr sz="3200" b="1" i="0" spc="-80">
                <a:solidFill>
                  <a:srgbClr val="00506F"/>
                </a:solidFill>
                <a:latin typeface="Tw Cen MT"/>
                <a:cs typeface="Tw Cen MT"/>
              </a:defRPr>
            </a:lvl1pPr>
          </a:lstStyle>
          <a:p>
            <a:r>
              <a:rPr lang="en-US"/>
              <a:t>Click to edit Master title style</a:t>
            </a:r>
            <a:endParaRPr lang="en-US" dirty="0"/>
          </a:p>
        </p:txBody>
      </p:sp>
      <p:sp>
        <p:nvSpPr>
          <p:cNvPr id="5" name="Slide Number Placeholder 8"/>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29894964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Course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36804" y="1143001"/>
            <a:ext cx="10972800" cy="4983163"/>
          </a:xfrm>
        </p:spPr>
        <p:txBody>
          <a:bodyPr>
            <a:noAutofit/>
          </a:bodyPr>
          <a:lstStyle>
            <a:lvl1pPr eaLnBrk="1" hangingPunct="1">
              <a:buFont typeface="Wingdings" pitchFamily="2" charset="2"/>
              <a:buChar char="§"/>
              <a:defRPr/>
            </a:lvl1pPr>
            <a:lvl2pPr eaLnBrk="1" hangingPunct="1">
              <a:defRPr/>
            </a:lvl2pPr>
            <a:lvl3pPr eaLnBrk="1" hangingPunct="1">
              <a:defRPr/>
            </a:lvl3pPr>
          </a:lstStyle>
          <a:p>
            <a:pPr lvl="0"/>
            <a:r>
              <a:rPr lang="en-US" dirty="0"/>
              <a:t>Click to edit Master text styles</a:t>
            </a:r>
          </a:p>
          <a:p>
            <a:pPr lvl="1"/>
            <a:r>
              <a:rPr lang="en-US" dirty="0"/>
              <a:t>Second level</a:t>
            </a:r>
          </a:p>
          <a:p>
            <a:pPr lvl="2"/>
            <a:r>
              <a:rPr lang="en-US" dirty="0"/>
              <a:t>Third level</a:t>
            </a:r>
          </a:p>
        </p:txBody>
      </p:sp>
      <p:sp>
        <p:nvSpPr>
          <p:cNvPr id="8" name="Title Placeholder 1"/>
          <p:cNvSpPr>
            <a:spLocks noGrp="1"/>
          </p:cNvSpPr>
          <p:nvPr>
            <p:ph type="title"/>
          </p:nvPr>
        </p:nvSpPr>
        <p:spPr bwMode="auto">
          <a:xfrm>
            <a:off x="0" y="152400"/>
            <a:ext cx="12192000" cy="91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TITLE STYLE</a:t>
            </a:r>
          </a:p>
        </p:txBody>
      </p:sp>
      <p:sp>
        <p:nvSpPr>
          <p:cNvPr id="7" name="Slide Number Placeholder 8">
            <a:extLst>
              <a:ext uri="{FF2B5EF4-FFF2-40B4-BE49-F238E27FC236}">
                <a16:creationId xmlns:a16="http://schemas.microsoft.com/office/drawing/2014/main" id="{7F3B207E-3951-4EC5-8F67-4228386F0A11}"/>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21296562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000" b="1">
                <a:latin typeface="Arial" pitchFamily="34" charset="0"/>
                <a:cs typeface="Arial" pitchFamily="34" charset="0"/>
              </a:defRPr>
            </a:lvl1pPr>
            <a:lvl2pPr>
              <a:defRPr sz="2000" b="1">
                <a:latin typeface="Arial" pitchFamily="34" charset="0"/>
                <a:cs typeface="Arial" pitchFamily="34" charset="0"/>
              </a:defRPr>
            </a:lvl2pPr>
            <a:lvl3pPr>
              <a:defRPr sz="2000" b="1">
                <a:latin typeface="Arial" pitchFamily="34" charset="0"/>
                <a:cs typeface="Arial" pitchFamily="34" charset="0"/>
              </a:defRPr>
            </a:lvl3pPr>
            <a:lvl4pPr>
              <a:defRPr b="1">
                <a:latin typeface="Arial" pitchFamily="34" charset="0"/>
                <a:cs typeface="Arial" pitchFamily="34" charset="0"/>
              </a:defRPr>
            </a:lvl4pPr>
            <a:lvl5pPr>
              <a:defRPr b="1">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p:nvPr>
        </p:nvSpPr>
        <p:spPr/>
        <p:txBody>
          <a:bodyPr/>
          <a:lstStyle>
            <a:lvl1pPr algn="r">
              <a:defRPr sz="2800" b="1" i="1">
                <a:latin typeface="Times New Roman" pitchFamily="18" charset="0"/>
                <a:cs typeface="Times New Roman" pitchFamily="18" charset="0"/>
              </a:defRPr>
            </a:lvl1pPr>
          </a:lstStyle>
          <a:p>
            <a:r>
              <a:rPr lang="en-US" dirty="0"/>
              <a:t>Click to edit Master title style</a:t>
            </a:r>
          </a:p>
        </p:txBody>
      </p:sp>
      <p:sp>
        <p:nvSpPr>
          <p:cNvPr id="5" name="Slide Number Placeholder 8">
            <a:extLst>
              <a:ext uri="{FF2B5EF4-FFF2-40B4-BE49-F238E27FC236}">
                <a16:creationId xmlns:a16="http://schemas.microsoft.com/office/drawing/2014/main" id="{84178DE0-5FCA-4C8A-AFBA-67FA634DB50E}"/>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6920519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282"/>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endParaRPr lang="en-US" dirty="0"/>
          </a:p>
        </p:txBody>
      </p:sp>
      <p:sp>
        <p:nvSpPr>
          <p:cNvPr id="7" name="Content Placeholder 6"/>
          <p:cNvSpPr>
            <a:spLocks noGrp="1"/>
          </p:cNvSpPr>
          <p:nvPr>
            <p:ph sz="quarter" idx="11"/>
          </p:nvPr>
        </p:nvSpPr>
        <p:spPr>
          <a:xfrm>
            <a:off x="609600" y="1492250"/>
            <a:ext cx="10972800" cy="444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8">
            <a:extLst>
              <a:ext uri="{FF2B5EF4-FFF2-40B4-BE49-F238E27FC236}">
                <a16:creationId xmlns:a16="http://schemas.microsoft.com/office/drawing/2014/main" id="{BB2B79BD-7D57-4113-874C-84B359019FC9}"/>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0046897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282"/>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endParaRPr lang="en-US" dirty="0"/>
          </a:p>
        </p:txBody>
      </p:sp>
      <p:sp>
        <p:nvSpPr>
          <p:cNvPr id="7" name="Content Placeholder 6"/>
          <p:cNvSpPr>
            <a:spLocks noGrp="1"/>
          </p:cNvSpPr>
          <p:nvPr>
            <p:ph sz="quarter" idx="11"/>
          </p:nvPr>
        </p:nvSpPr>
        <p:spPr>
          <a:xfrm>
            <a:off x="609600" y="1492250"/>
            <a:ext cx="10972800" cy="444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8">
            <a:extLst>
              <a:ext uri="{FF2B5EF4-FFF2-40B4-BE49-F238E27FC236}">
                <a16:creationId xmlns:a16="http://schemas.microsoft.com/office/drawing/2014/main" id="{F9DF9B5F-7410-4032-B09A-CB822CD6E29B}"/>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0980295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11984" y="274638"/>
            <a:ext cx="10972800" cy="868362"/>
          </a:xfrm>
          <a:prstGeom prst="rect">
            <a:avLst/>
          </a:prstGeom>
        </p:spPr>
        <p:txBody>
          <a:bodyPr vert="horz" lIns="91440" tIns="45720" rIns="91440" bIns="45720" rtlCol="0" anchor="ctr" anchorCtr="0">
            <a:normAutofit/>
          </a:bodyPr>
          <a:lstStyle>
            <a:lvl1pPr algn="ctr">
              <a:lnSpc>
                <a:spcPts val="3200"/>
              </a:lnSpc>
              <a:defRPr lang="en-US" sz="2800" cap="all" baseline="0"/>
            </a:lvl1pPr>
          </a:lstStyle>
          <a:p>
            <a:r>
              <a:rPr lang="en-US"/>
              <a:t>Click to edit Master title style</a:t>
            </a:r>
          </a:p>
        </p:txBody>
      </p:sp>
      <p:sp>
        <p:nvSpPr>
          <p:cNvPr id="8" name="Text Placeholder 2"/>
          <p:cNvSpPr>
            <a:spLocks noGrp="1"/>
          </p:cNvSpPr>
          <p:nvPr>
            <p:ph idx="1"/>
          </p:nvPr>
        </p:nvSpPr>
        <p:spPr>
          <a:xfrm>
            <a:off x="611984" y="1275673"/>
            <a:ext cx="10972800" cy="4678363"/>
          </a:xfrm>
          <a:prstGeom prst="rect">
            <a:avLst/>
          </a:prstGeom>
        </p:spPr>
        <p:txBody>
          <a:bodyPr vert="horz" lIns="91440" tIns="45720" rIns="91440" bIns="45720" rtlCol="0">
            <a:normAutofit/>
          </a:bodyPr>
          <a:lstStyle>
            <a:lvl1pPr>
              <a:spcAft>
                <a:spcPts val="600"/>
              </a:spcAft>
              <a:defRPr lang="en-US" smtClean="0"/>
            </a:lvl1pPr>
            <a:lvl2pPr>
              <a:spcAft>
                <a:spcPts val="600"/>
              </a:spcAft>
              <a:defRPr lang="en-US" smtClean="0"/>
            </a:lvl2pPr>
            <a:lvl3pPr>
              <a:spcAft>
                <a:spcPts val="600"/>
              </a:spcAft>
              <a:defRPr lang="en-US" smtClean="0"/>
            </a:lvl3pPr>
            <a:lvl4pPr marL="1027113" indent="-280988">
              <a:buClr>
                <a:schemeClr val="tx2"/>
              </a:buClr>
              <a:defRPr lang="en-US" smtClean="0"/>
            </a:lvl4pPr>
            <a:lvl5pPr marL="1319213" indent="-228600">
              <a:buClr>
                <a:schemeClr val="tx2"/>
              </a:buClr>
              <a:buSzPct val="60000"/>
              <a:buFont typeface="Wingdings" pitchFamily="2" charset="2"/>
              <a:buChar char="q"/>
              <a:tabLst/>
              <a:defRPr lang="en-US" smtClean="0"/>
            </a:lvl5pPr>
            <a:lvl6pPr marL="1608138" indent="-228600">
              <a:buClr>
                <a:schemeClr val="tx2"/>
              </a:buClr>
              <a:buFont typeface="Helvetica LT Std" pitchFamily="34" charset="0"/>
              <a:buChar char="–"/>
              <a:tabLst/>
              <a:defRPr lang="en-US" smtClean="0"/>
            </a:lvl6pPr>
          </a:lstStyle>
          <a:p>
            <a:pPr lvl="0"/>
            <a:r>
              <a:rPr lang="en-US"/>
              <a:t>Edit Master text styles</a:t>
            </a:r>
          </a:p>
        </p:txBody>
      </p:sp>
      <p:sp>
        <p:nvSpPr>
          <p:cNvPr id="5" name="Slide Number Placeholder 8">
            <a:extLst>
              <a:ext uri="{FF2B5EF4-FFF2-40B4-BE49-F238E27FC236}">
                <a16:creationId xmlns:a16="http://schemas.microsoft.com/office/drawing/2014/main" id="{584D26D8-2F78-40FF-B773-6EE7921DE17E}"/>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2022862714"/>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5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282"/>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endParaRPr lang="en-US" dirty="0"/>
          </a:p>
        </p:txBody>
      </p:sp>
      <p:sp>
        <p:nvSpPr>
          <p:cNvPr id="7" name="Content Placeholder 6"/>
          <p:cNvSpPr>
            <a:spLocks noGrp="1"/>
          </p:cNvSpPr>
          <p:nvPr>
            <p:ph sz="quarter" idx="11"/>
          </p:nvPr>
        </p:nvSpPr>
        <p:spPr>
          <a:xfrm>
            <a:off x="609600" y="1492250"/>
            <a:ext cx="10972800" cy="444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8">
            <a:extLst>
              <a:ext uri="{FF2B5EF4-FFF2-40B4-BE49-F238E27FC236}">
                <a16:creationId xmlns:a16="http://schemas.microsoft.com/office/drawing/2014/main" id="{E5DCA139-0762-4C4F-B386-FBEA85E50C51}"/>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805101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98134" y="2895600"/>
            <a:ext cx="8195733" cy="838200"/>
          </a:xfrm>
        </p:spPr>
        <p:txBody>
          <a:bodyPr>
            <a:noAutofit/>
          </a:bodyPr>
          <a:lstStyle>
            <a:lvl1pPr algn="ctr">
              <a:defRPr sz="4800"/>
            </a:lvl1pPr>
          </a:lstStyle>
          <a:p>
            <a:r>
              <a:rPr lang="en-US"/>
              <a:t>Click to edit Master title style</a:t>
            </a:r>
            <a:endParaRPr lang="en-US" dirty="0"/>
          </a:p>
        </p:txBody>
      </p:sp>
      <p:sp>
        <p:nvSpPr>
          <p:cNvPr id="3" name="Date Placeholder 2"/>
          <p:cNvSpPr>
            <a:spLocks noGrp="1"/>
          </p:cNvSpPr>
          <p:nvPr>
            <p:ph type="dt" sz="half" idx="10"/>
          </p:nvPr>
        </p:nvSpPr>
        <p:spPr>
          <a:xfrm>
            <a:off x="9255888" y="6356350"/>
            <a:ext cx="2844800" cy="365125"/>
          </a:xfrm>
          <a:prstGeom prst="rect">
            <a:avLst/>
          </a:prstGeom>
        </p:spPr>
        <p:txBody>
          <a:bodyPr/>
          <a:lstStyle/>
          <a:p>
            <a:endParaRPr lang="en-US" dirty="0">
              <a:solidFill>
                <a:srgbClr val="8B8B8B"/>
              </a:solidFill>
            </a:endParaRPr>
          </a:p>
        </p:txBody>
      </p:sp>
      <p:sp>
        <p:nvSpPr>
          <p:cNvPr id="5" name="Slide Number Placeholder 8">
            <a:extLst>
              <a:ext uri="{FF2B5EF4-FFF2-40B4-BE49-F238E27FC236}">
                <a16:creationId xmlns:a16="http://schemas.microsoft.com/office/drawing/2014/main" id="{10C4BB1B-EDC4-483F-B0EA-E14D2B3E2F54}"/>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7370686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5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Date Placeholder 3"/>
          <p:cNvSpPr>
            <a:spLocks noGrp="1"/>
          </p:cNvSpPr>
          <p:nvPr>
            <p:ph type="dt" sz="half" idx="10"/>
          </p:nvPr>
        </p:nvSpPr>
        <p:spPr/>
        <p:txBody>
          <a:bodyPr/>
          <a:lstStyle/>
          <a:p>
            <a:endParaRPr lang="en-US" dirty="0"/>
          </a:p>
        </p:txBody>
      </p:sp>
      <p:sp>
        <p:nvSpPr>
          <p:cNvPr id="9" name="Table Placeholder 8"/>
          <p:cNvSpPr>
            <a:spLocks noGrp="1"/>
          </p:cNvSpPr>
          <p:nvPr>
            <p:ph type="tbl" sz="quarter" idx="12"/>
          </p:nvPr>
        </p:nvSpPr>
        <p:spPr>
          <a:xfrm>
            <a:off x="609600" y="1491804"/>
            <a:ext cx="10786533" cy="4362899"/>
          </a:xfrm>
        </p:spPr>
        <p:txBody>
          <a:bodyPr/>
          <a:lstStyle/>
          <a:p>
            <a:endParaRPr lang="en-US" dirty="0"/>
          </a:p>
        </p:txBody>
      </p:sp>
      <p:sp>
        <p:nvSpPr>
          <p:cNvPr id="6" name="Slide Number Placeholder 8">
            <a:extLst>
              <a:ext uri="{FF2B5EF4-FFF2-40B4-BE49-F238E27FC236}">
                <a16:creationId xmlns:a16="http://schemas.microsoft.com/office/drawing/2014/main" id="{C4428502-7FEB-4856-821A-092C4551181E}"/>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8407827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282"/>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endParaRPr lang="en-US" dirty="0"/>
          </a:p>
        </p:txBody>
      </p:sp>
      <p:sp>
        <p:nvSpPr>
          <p:cNvPr id="7" name="Content Placeholder 6"/>
          <p:cNvSpPr>
            <a:spLocks noGrp="1"/>
          </p:cNvSpPr>
          <p:nvPr>
            <p:ph sz="quarter" idx="11"/>
          </p:nvPr>
        </p:nvSpPr>
        <p:spPr>
          <a:xfrm>
            <a:off x="609600" y="1492250"/>
            <a:ext cx="10972800" cy="444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8">
            <a:extLst>
              <a:ext uri="{FF2B5EF4-FFF2-40B4-BE49-F238E27FC236}">
                <a16:creationId xmlns:a16="http://schemas.microsoft.com/office/drawing/2014/main" id="{26556EFB-1654-4418-98D1-E67159698260}"/>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18397918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282"/>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endParaRPr lang="en-US" dirty="0"/>
          </a:p>
        </p:txBody>
      </p:sp>
      <p:sp>
        <p:nvSpPr>
          <p:cNvPr id="7" name="Content Placeholder 6"/>
          <p:cNvSpPr>
            <a:spLocks noGrp="1"/>
          </p:cNvSpPr>
          <p:nvPr>
            <p:ph sz="quarter" idx="11"/>
          </p:nvPr>
        </p:nvSpPr>
        <p:spPr>
          <a:xfrm>
            <a:off x="609600" y="1492250"/>
            <a:ext cx="10972800" cy="444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8">
            <a:extLst>
              <a:ext uri="{FF2B5EF4-FFF2-40B4-BE49-F238E27FC236}">
                <a16:creationId xmlns:a16="http://schemas.microsoft.com/office/drawing/2014/main" id="{1982C6D7-0CD6-43C6-B16D-2D387D380BDD}"/>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6134500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15"/>
          <p:cNvSpPr txBox="1">
            <a:spLocks noGrp="1"/>
          </p:cNvSpPr>
          <p:nvPr>
            <p:ph type="title"/>
          </p:nvPr>
        </p:nvSpPr>
        <p:spPr>
          <a:xfrm>
            <a:off x="415600" y="101428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334052"/>
              </a:buClr>
              <a:buSzPts val="2800"/>
              <a:buFont typeface="Open Sans"/>
              <a:buNone/>
              <a:defRPr sz="3600" b="1">
                <a:solidFill>
                  <a:srgbClr val="004282"/>
                </a:solidFill>
                <a:latin typeface="Open Sans"/>
                <a:ea typeface="Open Sans"/>
                <a:cs typeface="Open Sans"/>
                <a:sym typeface="Open Sans"/>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 name="Google Shape;17;p15"/>
          <p:cNvSpPr txBox="1">
            <a:spLocks noGrp="1"/>
          </p:cNvSpPr>
          <p:nvPr>
            <p:ph type="body" idx="1"/>
          </p:nvPr>
        </p:nvSpPr>
        <p:spPr>
          <a:xfrm>
            <a:off x="415600" y="1826922"/>
            <a:ext cx="11360800" cy="4152967"/>
          </a:xfrm>
          <a:prstGeom prst="rect">
            <a:avLst/>
          </a:prstGeom>
          <a:noFill/>
          <a:ln>
            <a:noFill/>
          </a:ln>
        </p:spPr>
        <p:txBody>
          <a:bodyPr spcFirstLastPara="1" wrap="square" lIns="91425" tIns="91425" rIns="91425" bIns="91425" anchor="t" anchorCtr="0">
            <a:noAutofit/>
          </a:bodyPr>
          <a:lstStyle>
            <a:lvl1pPr marL="609585" lvl="0" indent="-474121" algn="l">
              <a:lnSpc>
                <a:spcPct val="115000"/>
              </a:lnSpc>
              <a:spcBef>
                <a:spcPts val="0"/>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1pPr>
            <a:lvl2pPr marL="1219170" lvl="1" indent="-474121" algn="l">
              <a:lnSpc>
                <a:spcPct val="115000"/>
              </a:lnSpc>
              <a:spcBef>
                <a:spcPts val="0"/>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2pPr>
            <a:lvl3pPr marL="1828754" lvl="2"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3pPr>
            <a:lvl4pPr marL="2438339" lvl="3"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4pPr>
            <a:lvl5pPr marL="3047924" lvl="4"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5pPr>
            <a:lvl6pPr marL="3657509" lvl="5"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6pPr>
            <a:lvl7pPr marL="4267093" lvl="6"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7pPr>
            <a:lvl8pPr marL="4876678" lvl="7"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8pPr>
            <a:lvl9pPr marL="5486263" lvl="8" indent="-474121" algn="l">
              <a:lnSpc>
                <a:spcPct val="115000"/>
              </a:lnSpc>
              <a:spcBef>
                <a:spcPts val="2133"/>
              </a:spcBef>
              <a:spcAft>
                <a:spcPts val="2133"/>
              </a:spcAft>
              <a:buClr>
                <a:srgbClr val="334052"/>
              </a:buClr>
              <a:buSzPts val="2000"/>
              <a:buFont typeface="Open Sans"/>
              <a:buChar char="■"/>
              <a:defRPr>
                <a:solidFill>
                  <a:srgbClr val="334052"/>
                </a:solidFill>
                <a:latin typeface="Open Sans"/>
                <a:ea typeface="Open Sans"/>
                <a:cs typeface="Open Sans"/>
                <a:sym typeface="Open Sans"/>
              </a:defRPr>
            </a:lvl9pPr>
          </a:lstStyle>
          <a:p>
            <a:endParaRPr/>
          </a:p>
        </p:txBody>
      </p:sp>
      <p:sp>
        <p:nvSpPr>
          <p:cNvPr id="18" name="Google Shape;18;p1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397697598"/>
      </p:ext>
    </p:extLst>
  </p:cSld>
  <p:clrMapOvr>
    <a:masterClrMapping/>
  </p:clrMapOvr>
  <p:extLst>
    <p:ext uri="{DCECCB84-F9BA-43D5-87BE-67443E8EF086}">
      <p15:sldGuideLst xmlns:p15="http://schemas.microsoft.com/office/powerpoint/2012/main">
        <p15:guide id="1" orient="horz" pos="468">
          <p15:clr>
            <a:srgbClr val="FBAE40"/>
          </p15:clr>
        </p15:guide>
        <p15:guide id="2" pos="288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Custom Layout">
    <p:spTree>
      <p:nvGrpSpPr>
        <p:cNvPr id="1" name=""/>
        <p:cNvGrpSpPr/>
        <p:nvPr/>
      </p:nvGrpSpPr>
      <p:grpSpPr>
        <a:xfrm>
          <a:off x="0" y="0"/>
          <a:ext cx="0" cy="0"/>
          <a:chOff x="0" y="0"/>
          <a:chExt cx="0" cy="0"/>
        </a:xfrm>
      </p:grpSpPr>
      <p:sp>
        <p:nvSpPr>
          <p:cNvPr id="4" name="Text Box 5"/>
          <p:cNvSpPr txBox="1">
            <a:spLocks noChangeArrowheads="1"/>
          </p:cNvSpPr>
          <p:nvPr userDrawn="1"/>
        </p:nvSpPr>
        <p:spPr bwMode="auto">
          <a:xfrm>
            <a:off x="5890816" y="6488084"/>
            <a:ext cx="410369" cy="200055"/>
          </a:xfrm>
          <a:prstGeom prst="rect">
            <a:avLst/>
          </a:prstGeom>
          <a:noFill/>
          <a:ln>
            <a:noFill/>
          </a:ln>
          <a:effectLst>
            <a:prstShdw prst="shdw17" dist="17961" dir="2700000">
              <a:srgbClr val="858585"/>
            </a:prstShdw>
          </a:effectLst>
        </p:spPr>
        <p:txBody>
          <a:bodyPr wrap="none" lIns="0" tIns="0" rIns="0" bIns="0" anchor="b" anchorCtr="1">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buClr>
                <a:srgbClr val="000000"/>
              </a:buClr>
              <a:buSzPct val="65000"/>
              <a:buFont typeface="Wingdings" pitchFamily="2" charset="2"/>
              <a:buNone/>
              <a:defRPr/>
            </a:pPr>
            <a:r>
              <a:rPr lang="en-US" sz="1300" b="1" dirty="0">
                <a:solidFill>
                  <a:srgbClr val="7F7F7F"/>
                </a:solidFill>
                <a:latin typeface="Arial" pitchFamily="34" charset="0"/>
                <a:cs typeface="Arial" pitchFamily="34" charset="0"/>
              </a:rPr>
              <a:t>- </a:t>
            </a:r>
            <a:fld id="{61476E6E-F3E8-4882-A00C-BF8520FCA51C}" type="slidenum">
              <a:rPr lang="en-US" sz="1300" b="1" smtClean="0">
                <a:solidFill>
                  <a:srgbClr val="7F7F7F"/>
                </a:solidFill>
                <a:latin typeface="Arial" pitchFamily="34" charset="0"/>
                <a:cs typeface="Arial" pitchFamily="34" charset="0"/>
              </a:rPr>
              <a:pPr algn="ctr">
                <a:buClr>
                  <a:srgbClr val="000000"/>
                </a:buClr>
                <a:buSzPct val="65000"/>
                <a:buFont typeface="Wingdings" pitchFamily="2" charset="2"/>
                <a:buNone/>
                <a:defRPr/>
              </a:pPr>
              <a:t>‹#›</a:t>
            </a:fld>
            <a:r>
              <a:rPr lang="en-US" sz="1300" b="1" dirty="0">
                <a:solidFill>
                  <a:srgbClr val="7F7F7F"/>
                </a:solidFill>
                <a:latin typeface="Arial" pitchFamily="34" charset="0"/>
                <a:cs typeface="Arial" pitchFamily="34" charset="0"/>
              </a:rPr>
              <a:t> -</a:t>
            </a:r>
          </a:p>
        </p:txBody>
      </p:sp>
      <p:sp>
        <p:nvSpPr>
          <p:cNvPr id="2" name="Title Placeholder 1"/>
          <p:cNvSpPr>
            <a:spLocks noGrp="1"/>
          </p:cNvSpPr>
          <p:nvPr>
            <p:ph type="title"/>
          </p:nvPr>
        </p:nvSpPr>
        <p:spPr>
          <a:xfrm>
            <a:off x="203200" y="0"/>
            <a:ext cx="10972800" cy="914400"/>
          </a:xfrm>
          <a:prstGeom prst="rect">
            <a:avLst/>
          </a:prstGeom>
        </p:spPr>
        <p:txBody>
          <a:bodyPr rtlCol="0">
            <a:normAutofit/>
          </a:bodyPr>
          <a:lstStyle/>
          <a:p>
            <a:r>
              <a:rPr lang="en-US"/>
              <a:t>Click to edit Master title style</a:t>
            </a:r>
            <a:endParaRPr lang="en-US" dirty="0"/>
          </a:p>
        </p:txBody>
      </p:sp>
    </p:spTree>
    <p:extLst>
      <p:ext uri="{BB962C8B-B14F-4D97-AF65-F5344CB8AC3E}">
        <p14:creationId xmlns:p14="http://schemas.microsoft.com/office/powerpoint/2010/main" val="7681130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F7F7F"/>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endParaRPr lang="en-US"/>
          </a:p>
        </p:txBody>
      </p:sp>
      <p:sp>
        <p:nvSpPr>
          <p:cNvPr id="8"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000">
                <a:solidFill>
                  <a:schemeClr val="tx2"/>
                </a:solidFill>
              </a:defRPr>
            </a:lvl1pPr>
          </a:lstStyle>
          <a:p>
            <a:endParaRPr lang="en-US" dirty="0"/>
          </a:p>
        </p:txBody>
      </p:sp>
      <p:sp>
        <p:nvSpPr>
          <p:cNvPr id="7" name="Content Placeholder 6"/>
          <p:cNvSpPr>
            <a:spLocks noGrp="1"/>
          </p:cNvSpPr>
          <p:nvPr>
            <p:ph sz="quarter" idx="11"/>
          </p:nvPr>
        </p:nvSpPr>
        <p:spPr>
          <a:xfrm>
            <a:off x="609600" y="1492250"/>
            <a:ext cx="10972800" cy="444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805710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F7F7F"/>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endParaRPr lang="en-US"/>
          </a:p>
        </p:txBody>
      </p:sp>
      <p:sp>
        <p:nvSpPr>
          <p:cNvPr id="8"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000">
                <a:solidFill>
                  <a:schemeClr val="tx2"/>
                </a:solidFill>
              </a:defRPr>
            </a:lvl1pPr>
          </a:lstStyle>
          <a:p>
            <a:endParaRPr lang="en-US" dirty="0"/>
          </a:p>
        </p:txBody>
      </p:sp>
      <p:sp>
        <p:nvSpPr>
          <p:cNvPr id="7" name="Content Placeholder 6"/>
          <p:cNvSpPr>
            <a:spLocks noGrp="1"/>
          </p:cNvSpPr>
          <p:nvPr>
            <p:ph sz="quarter" idx="11"/>
          </p:nvPr>
        </p:nvSpPr>
        <p:spPr>
          <a:xfrm>
            <a:off x="609600" y="1492250"/>
            <a:ext cx="10972800" cy="444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394014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F7F7F"/>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endParaRPr lang="en-US"/>
          </a:p>
        </p:txBody>
      </p:sp>
      <p:sp>
        <p:nvSpPr>
          <p:cNvPr id="8"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000">
                <a:solidFill>
                  <a:schemeClr val="tx2"/>
                </a:solidFill>
              </a:defRPr>
            </a:lvl1pPr>
          </a:lstStyle>
          <a:p>
            <a:endParaRPr lang="en-US" dirty="0"/>
          </a:p>
        </p:txBody>
      </p:sp>
      <p:sp>
        <p:nvSpPr>
          <p:cNvPr id="7" name="Content Placeholder 6"/>
          <p:cNvSpPr>
            <a:spLocks noGrp="1"/>
          </p:cNvSpPr>
          <p:nvPr>
            <p:ph sz="quarter" idx="11"/>
          </p:nvPr>
        </p:nvSpPr>
        <p:spPr>
          <a:xfrm>
            <a:off x="609600" y="1492250"/>
            <a:ext cx="10972800" cy="444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32686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Basic Text">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41867" y="1155700"/>
            <a:ext cx="11119104" cy="5138928"/>
          </a:xfrm>
        </p:spPr>
        <p:txBody>
          <a:bodyPr/>
          <a:lstStyle/>
          <a:p>
            <a:pPr lvl="0"/>
            <a:r>
              <a:rPr lang="en-US"/>
              <a:t>Click to edit Master text styles</a:t>
            </a:r>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707798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473326"/>
            <a:ext cx="10363200" cy="981075"/>
          </a:xfrm>
        </p:spPr>
        <p:txBody>
          <a:bodyPr/>
          <a:lstStyle>
            <a:lvl1pPr algn="ctr">
              <a:defRPr b="1"/>
            </a:lvl1pPr>
          </a:lstStyle>
          <a:p>
            <a:r>
              <a:rPr lang="en-US"/>
              <a:t>Click to edit Master title style</a:t>
            </a:r>
            <a:endParaRPr lang="en-US" dirty="0"/>
          </a:p>
        </p:txBody>
      </p:sp>
      <p:sp>
        <p:nvSpPr>
          <p:cNvPr id="3" name="Subtitle 2"/>
          <p:cNvSpPr>
            <a:spLocks noGrp="1"/>
          </p:cNvSpPr>
          <p:nvPr>
            <p:ph type="subTitle" idx="1"/>
          </p:nvPr>
        </p:nvSpPr>
        <p:spPr>
          <a:xfrm>
            <a:off x="1828800" y="3594100"/>
            <a:ext cx="8534400" cy="495300"/>
          </a:xfrm>
        </p:spPr>
        <p:txBody>
          <a:bodyPr>
            <a:normAutofit/>
          </a:bodyPr>
          <a:lstStyle>
            <a:lvl1pPr marL="0" indent="0" algn="ctr">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9347200" y="6356350"/>
            <a:ext cx="2844800" cy="365125"/>
          </a:xfrm>
          <a:prstGeom prst="rect">
            <a:avLst/>
          </a:prstGeom>
        </p:spPr>
        <p:txBody>
          <a:bodyPr/>
          <a:lstStyle/>
          <a:p>
            <a:endParaRPr lang="en-US" dirty="0">
              <a:solidFill>
                <a:srgbClr val="8B8B8B"/>
              </a:solidFill>
            </a:endParaRPr>
          </a:p>
        </p:txBody>
      </p:sp>
      <p:sp>
        <p:nvSpPr>
          <p:cNvPr id="6" name="Slide Number Placeholder 8">
            <a:extLst>
              <a:ext uri="{FF2B5EF4-FFF2-40B4-BE49-F238E27FC236}">
                <a16:creationId xmlns:a16="http://schemas.microsoft.com/office/drawing/2014/main" id="{3395B0B3-2BEF-4C03-8782-98158BE48CBA}"/>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102649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lvl1pPr>
              <a:defRPr sz="2800" baseline="0">
                <a:solidFill>
                  <a:srgbClr val="004283"/>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326DD364-13F5-4F1F-B58D-A48376FBCAD9}"/>
              </a:ext>
            </a:extLst>
          </p:cNvPr>
          <p:cNvSpPr>
            <a:spLocks noGrp="1"/>
          </p:cNvSpPr>
          <p:nvPr>
            <p:ph type="body" sz="quarter" idx="13"/>
          </p:nvPr>
        </p:nvSpPr>
        <p:spPr>
          <a:xfrm>
            <a:off x="609600" y="1200150"/>
            <a:ext cx="11079192" cy="4777956"/>
          </a:xfrm>
        </p:spPr>
        <p:txBody>
          <a:bodyPr/>
          <a:lstStyle>
            <a:lvl1pPr>
              <a:defRPr sz="2400">
                <a:solidFill>
                  <a:srgbClr val="334052"/>
                </a:solidFill>
              </a:defRPr>
            </a:lvl1pPr>
            <a:lvl2pPr>
              <a:defRPr sz="2000">
                <a:solidFill>
                  <a:srgbClr val="334052"/>
                </a:solidFill>
              </a:defRPr>
            </a:lvl2pPr>
            <a:lvl3pPr>
              <a:defRPr sz="1800">
                <a:solidFill>
                  <a:srgbClr val="334052"/>
                </a:solidFill>
              </a:defRPr>
            </a:lvl3pPr>
            <a:lvl4pPr>
              <a:defRPr sz="1600">
                <a:solidFill>
                  <a:srgbClr val="334052"/>
                </a:solidFill>
              </a:defRPr>
            </a:lvl4pPr>
            <a:lvl5pPr>
              <a:defRPr sz="1600">
                <a:solidFill>
                  <a:srgbClr val="33405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8">
            <a:extLst>
              <a:ext uri="{FF2B5EF4-FFF2-40B4-BE49-F238E27FC236}">
                <a16:creationId xmlns:a16="http://schemas.microsoft.com/office/drawing/2014/main" id="{C5D95E17-6E53-47C4-A1F3-99941F15D785}"/>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2489338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2240313"/>
            <a:ext cx="5384800" cy="3627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2240313"/>
            <a:ext cx="5384800" cy="3627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9347200" y="6356351"/>
            <a:ext cx="2844800" cy="365125"/>
          </a:xfrm>
          <a:prstGeom prst="rect">
            <a:avLst/>
          </a:prstGeom>
        </p:spPr>
        <p:txBody>
          <a:bodyPr/>
          <a:lstStyle/>
          <a:p>
            <a:endParaRPr lang="en-US" dirty="0">
              <a:solidFill>
                <a:srgbClr val="8B8B8B"/>
              </a:solidFill>
            </a:endParaRPr>
          </a:p>
        </p:txBody>
      </p:sp>
      <p:sp>
        <p:nvSpPr>
          <p:cNvPr id="9" name="Slide Number Placeholder 8">
            <a:extLst>
              <a:ext uri="{FF2B5EF4-FFF2-40B4-BE49-F238E27FC236}">
                <a16:creationId xmlns:a16="http://schemas.microsoft.com/office/drawing/2014/main" id="{9C783EA3-C43A-408B-8A96-2BF3503C5AD1}"/>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484413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2174875"/>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966048"/>
            <a:ext cx="5386917" cy="292675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9347200" y="6356350"/>
            <a:ext cx="2844800" cy="365125"/>
          </a:xfrm>
          <a:prstGeom prst="rect">
            <a:avLst/>
          </a:prstGeom>
        </p:spPr>
        <p:txBody>
          <a:bodyPr/>
          <a:lstStyle/>
          <a:p>
            <a:endParaRPr lang="en-US" dirty="0">
              <a:solidFill>
                <a:srgbClr val="8B8B8B"/>
              </a:solidFill>
            </a:endParaRPr>
          </a:p>
        </p:txBody>
      </p:sp>
      <p:sp>
        <p:nvSpPr>
          <p:cNvPr id="12" name="Chart Placeholder 11"/>
          <p:cNvSpPr>
            <a:spLocks noGrp="1"/>
          </p:cNvSpPr>
          <p:nvPr>
            <p:ph type="chart" sz="quarter" idx="11"/>
          </p:nvPr>
        </p:nvSpPr>
        <p:spPr>
          <a:xfrm>
            <a:off x="6400800" y="2174876"/>
            <a:ext cx="5029200" cy="3717925"/>
          </a:xfrm>
        </p:spPr>
        <p:txBody>
          <a:bodyPr/>
          <a:lstStyle/>
          <a:p>
            <a:r>
              <a:rPr lang="en-US" dirty="0"/>
              <a:t>Click icon to add chart</a:t>
            </a:r>
          </a:p>
        </p:txBody>
      </p:sp>
      <p:sp>
        <p:nvSpPr>
          <p:cNvPr id="9" name="Slide Number Placeholder 8">
            <a:extLst>
              <a:ext uri="{FF2B5EF4-FFF2-40B4-BE49-F238E27FC236}">
                <a16:creationId xmlns:a16="http://schemas.microsoft.com/office/drawing/2014/main" id="{C0717F37-EB3F-4912-8B16-22DE78163176}"/>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1195903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325339" y="6356350"/>
            <a:ext cx="2844800" cy="365125"/>
          </a:xfrm>
          <a:prstGeom prst="rect">
            <a:avLst/>
          </a:prstGeom>
        </p:spPr>
        <p:txBody>
          <a:bodyPr/>
          <a:lstStyle/>
          <a:p>
            <a:endParaRPr lang="en-US" dirty="0">
              <a:solidFill>
                <a:srgbClr val="8B8B8B"/>
              </a:solidFill>
            </a:endParaRPr>
          </a:p>
        </p:txBody>
      </p:sp>
      <p:sp>
        <p:nvSpPr>
          <p:cNvPr id="5" name="Slide Number Placeholder 8">
            <a:extLst>
              <a:ext uri="{FF2B5EF4-FFF2-40B4-BE49-F238E27FC236}">
                <a16:creationId xmlns:a16="http://schemas.microsoft.com/office/drawing/2014/main" id="{A5D7F9B5-CC5A-4ABE-8117-CC023710B832}"/>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437038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normAutofit/>
          </a:bodyPr>
          <a:lstStyle>
            <a:lvl1pPr algn="l">
              <a:defRPr sz="2400" b="1" cap="none">
                <a:effectLst/>
              </a:defRPr>
            </a:lvl1pPr>
          </a:lstStyle>
          <a:p>
            <a:r>
              <a:rPr lang="en-US"/>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9347200" y="6356351"/>
            <a:ext cx="2844800" cy="365125"/>
          </a:xfrm>
          <a:prstGeom prst="rect">
            <a:avLst/>
          </a:prstGeom>
        </p:spPr>
        <p:txBody>
          <a:bodyPr/>
          <a:lstStyle/>
          <a:p>
            <a:endParaRPr lang="en-US" dirty="0">
              <a:solidFill>
                <a:srgbClr val="8B8B8B"/>
              </a:solidFill>
            </a:endParaRPr>
          </a:p>
        </p:txBody>
      </p:sp>
      <p:sp>
        <p:nvSpPr>
          <p:cNvPr id="7" name="Slide Number Placeholder 8">
            <a:extLst>
              <a:ext uri="{FF2B5EF4-FFF2-40B4-BE49-F238E27FC236}">
                <a16:creationId xmlns:a16="http://schemas.microsoft.com/office/drawing/2014/main" id="{B061D5B3-FA26-4D91-B231-F26ED3693375}"/>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1425156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Date Placeholder 3"/>
          <p:cNvSpPr>
            <a:spLocks noGrp="1"/>
          </p:cNvSpPr>
          <p:nvPr>
            <p:ph type="dt" sz="half" idx="10"/>
          </p:nvPr>
        </p:nvSpPr>
        <p:spPr>
          <a:xfrm>
            <a:off x="9347200" y="6356351"/>
            <a:ext cx="2844800" cy="365125"/>
          </a:xfrm>
          <a:prstGeom prst="rect">
            <a:avLst/>
          </a:prstGeom>
        </p:spPr>
        <p:txBody>
          <a:bodyPr/>
          <a:lstStyle/>
          <a:p>
            <a:endParaRPr lang="en-US" dirty="0">
              <a:solidFill>
                <a:srgbClr val="8B8B8B"/>
              </a:solidFill>
            </a:endParaRPr>
          </a:p>
        </p:txBody>
      </p:sp>
      <p:sp>
        <p:nvSpPr>
          <p:cNvPr id="9" name="Table Placeholder 8"/>
          <p:cNvSpPr>
            <a:spLocks noGrp="1"/>
          </p:cNvSpPr>
          <p:nvPr>
            <p:ph type="tbl" sz="quarter" idx="12"/>
          </p:nvPr>
        </p:nvSpPr>
        <p:spPr>
          <a:xfrm>
            <a:off x="609600" y="2145652"/>
            <a:ext cx="10786533" cy="3709048"/>
          </a:xfrm>
        </p:spPr>
        <p:txBody>
          <a:bodyPr/>
          <a:lstStyle/>
          <a:p>
            <a:endParaRPr lang="en-US" dirty="0"/>
          </a:p>
        </p:txBody>
      </p:sp>
      <p:sp>
        <p:nvSpPr>
          <p:cNvPr id="6" name="Slide Number Placeholder 8">
            <a:extLst>
              <a:ext uri="{FF2B5EF4-FFF2-40B4-BE49-F238E27FC236}">
                <a16:creationId xmlns:a16="http://schemas.microsoft.com/office/drawing/2014/main" id="{B614A661-166B-4DF4-B43E-98FAF92466C0}"/>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67086792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slideLayout" Target="../slideLayouts/slideLayout19.xml"/><Relationship Id="rId26" Type="http://schemas.openxmlformats.org/officeDocument/2006/relationships/slideLayout" Target="../slideLayouts/slideLayout27.xml"/><Relationship Id="rId3" Type="http://schemas.openxmlformats.org/officeDocument/2006/relationships/slideLayout" Target="../slideLayouts/slideLayout4.xml"/><Relationship Id="rId21" Type="http://schemas.openxmlformats.org/officeDocument/2006/relationships/slideLayout" Target="../slideLayouts/slideLayout22.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5" Type="http://schemas.openxmlformats.org/officeDocument/2006/relationships/slideLayout" Target="../slideLayouts/slideLayout26.xml"/><Relationship Id="rId2" Type="http://schemas.openxmlformats.org/officeDocument/2006/relationships/slideLayout" Target="../slideLayouts/slideLayout3.xml"/><Relationship Id="rId16" Type="http://schemas.openxmlformats.org/officeDocument/2006/relationships/slideLayout" Target="../slideLayouts/slideLayout17.xml"/><Relationship Id="rId20" Type="http://schemas.openxmlformats.org/officeDocument/2006/relationships/slideLayout" Target="../slideLayouts/slideLayout21.xml"/><Relationship Id="rId29"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24" Type="http://schemas.openxmlformats.org/officeDocument/2006/relationships/slideLayout" Target="../slideLayouts/slideLayout25.xml"/><Relationship Id="rId5" Type="http://schemas.openxmlformats.org/officeDocument/2006/relationships/slideLayout" Target="../slideLayouts/slideLayout6.xml"/><Relationship Id="rId15" Type="http://schemas.openxmlformats.org/officeDocument/2006/relationships/slideLayout" Target="../slideLayouts/slideLayout16.xml"/><Relationship Id="rId23" Type="http://schemas.openxmlformats.org/officeDocument/2006/relationships/slideLayout" Target="../slideLayouts/slideLayout24.xml"/><Relationship Id="rId28" Type="http://schemas.openxmlformats.org/officeDocument/2006/relationships/theme" Target="../theme/theme2.xml"/><Relationship Id="rId10" Type="http://schemas.openxmlformats.org/officeDocument/2006/relationships/slideLayout" Target="../slideLayouts/slideLayout11.xml"/><Relationship Id="rId19" Type="http://schemas.openxmlformats.org/officeDocument/2006/relationships/slideLayout" Target="../slideLayouts/slideLayout20.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 Id="rId22" Type="http://schemas.openxmlformats.org/officeDocument/2006/relationships/slideLayout" Target="../slideLayouts/slideLayout23.xml"/><Relationship Id="rId27"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B4268A2A-08D9-4EB7-800F-3189127D599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616748"/>
            <a:ext cx="12192000" cy="3624504"/>
          </a:xfrm>
          <a:prstGeom prst="rect">
            <a:avLst/>
          </a:prstGeom>
        </p:spPr>
      </p:pic>
    </p:spTree>
    <p:extLst>
      <p:ext uri="{BB962C8B-B14F-4D97-AF65-F5344CB8AC3E}">
        <p14:creationId xmlns:p14="http://schemas.microsoft.com/office/powerpoint/2010/main" val="821364551"/>
      </p:ext>
    </p:extLst>
  </p:cSld>
  <p:clrMap bg1="lt1" tx1="dk1" bg2="lt2" tx2="dk2" accent1="accent1" accent2="accent2" accent3="accent3" accent4="accent4" accent5="accent5" accent6="accent6" hlink="hlink" folHlink="folHlink"/>
  <p:sldLayoutIdLst>
    <p:sldLayoutId id="2147483673"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388275"/>
            <a:ext cx="10972800" cy="811358"/>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09600" y="1199634"/>
            <a:ext cx="10972800" cy="379907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t"/>
          <a:lstStyle>
            <a:lvl1pPr algn="ctr">
              <a:defRPr sz="1000">
                <a:solidFill>
                  <a:schemeClr val="tx2"/>
                </a:solidFill>
              </a:defRPr>
            </a:lvl1pPr>
          </a:lstStyle>
          <a:p>
            <a:r>
              <a:rPr lang="en-US" dirty="0">
                <a:solidFill>
                  <a:srgbClr val="1F497D"/>
                </a:solidFill>
              </a:rPr>
              <a:t>(#)</a:t>
            </a:r>
          </a:p>
        </p:txBody>
      </p:sp>
      <p:pic>
        <p:nvPicPr>
          <p:cNvPr id="6" name="Picture 5" descr="A close up of a sign&#10;&#10;Description automatically generated">
            <a:extLst>
              <a:ext uri="{FF2B5EF4-FFF2-40B4-BE49-F238E27FC236}">
                <a16:creationId xmlns:a16="http://schemas.microsoft.com/office/drawing/2014/main" id="{C4367302-18AD-44F9-B43A-24490776962B}"/>
              </a:ext>
            </a:extLst>
          </p:cNvPr>
          <p:cNvPicPr>
            <a:picLocks noChangeAspect="1"/>
          </p:cNvPicPr>
          <p:nvPr userDrawn="1"/>
        </p:nvPicPr>
        <p:blipFill>
          <a:blip r:embed="rId29">
            <a:extLst>
              <a:ext uri="{28A0092B-C50C-407E-A947-70E740481C1C}">
                <a14:useLocalDpi xmlns:a14="http://schemas.microsoft.com/office/drawing/2010/main" val="0"/>
              </a:ext>
            </a:extLst>
          </a:blip>
          <a:stretch>
            <a:fillRect/>
          </a:stretch>
        </p:blipFill>
        <p:spPr>
          <a:xfrm>
            <a:off x="115747" y="6124084"/>
            <a:ext cx="2465408" cy="732930"/>
          </a:xfrm>
          <a:prstGeom prst="rect">
            <a:avLst/>
          </a:prstGeom>
        </p:spPr>
      </p:pic>
    </p:spTree>
    <p:extLst>
      <p:ext uri="{BB962C8B-B14F-4D97-AF65-F5344CB8AC3E}">
        <p14:creationId xmlns:p14="http://schemas.microsoft.com/office/powerpoint/2010/main" val="3480718756"/>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8" r:id="rId11"/>
    <p:sldLayoutId id="2147483689" r:id="rId12"/>
    <p:sldLayoutId id="2147483690" r:id="rId13"/>
    <p:sldLayoutId id="2147483692" r:id="rId14"/>
    <p:sldLayoutId id="2147483693"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 id="2147483702" r:id="rId24"/>
    <p:sldLayoutId id="2147483703" r:id="rId25"/>
    <p:sldLayoutId id="2147483704" r:id="rId26"/>
    <p:sldLayoutId id="2147483705" r:id="rId27"/>
  </p:sldLayoutIdLst>
  <p:hf hdr="0" ftr="0" dt="0"/>
  <p:txStyles>
    <p:titleStyle>
      <a:lvl1pPr algn="l" defTabSz="457200" rtl="0" eaLnBrk="1" latinLnBrk="0" hangingPunct="1">
        <a:lnSpc>
          <a:spcPct val="80000"/>
        </a:lnSpc>
        <a:spcBef>
          <a:spcPct val="0"/>
        </a:spcBef>
        <a:buNone/>
        <a:defRPr sz="3200" b="1" kern="1200" cap="all">
          <a:solidFill>
            <a:srgbClr val="004383"/>
          </a:solidFill>
          <a:effectLst/>
          <a:latin typeface="+mj-lt"/>
          <a:ea typeface="+mj-ea"/>
          <a:cs typeface="+mj-cs"/>
        </a:defRPr>
      </a:lvl1pPr>
    </p:titleStyle>
    <p:bodyStyle>
      <a:lvl1pPr marL="342900" indent="-342900" algn="l" defTabSz="457200" rtl="0" eaLnBrk="1" latinLnBrk="0" hangingPunct="1">
        <a:spcBef>
          <a:spcPct val="20000"/>
        </a:spcBef>
        <a:buClr>
          <a:schemeClr val="tx2"/>
        </a:buClr>
        <a:buFont typeface="Arial"/>
        <a:buChar char="•"/>
        <a:defRPr sz="3200" kern="1200">
          <a:solidFill>
            <a:schemeClr val="bg1">
              <a:lumMod val="50000"/>
            </a:schemeClr>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800" kern="1200">
          <a:solidFill>
            <a:schemeClr val="bg1">
              <a:lumMod val="50000"/>
            </a:schemeClr>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2400" kern="1200">
          <a:solidFill>
            <a:schemeClr val="bg1">
              <a:lumMod val="50000"/>
            </a:schemeClr>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8" Type="http://schemas.openxmlformats.org/officeDocument/2006/relationships/image" Target="../media/image16.jp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3.gif"/><Relationship Id="rId4" Type="http://schemas.openxmlformats.org/officeDocument/2006/relationships/image" Target="../media/image12.jpg"/></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maafip.js.mil/" TargetMode="Externa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sourceforge.net/projects/niem-mep-builder/" TargetMode="External"/><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8" Type="http://schemas.openxmlformats.org/officeDocument/2006/relationships/hyperlink" Target="https://www.niem.gov/techhub/iepd-resources" TargetMode="External"/><Relationship Id="rId3" Type="http://schemas.openxmlformats.org/officeDocument/2006/relationships/hyperlink" Target="https://www.oasis-open.org/" TargetMode="External"/><Relationship Id="rId7" Type="http://schemas.openxmlformats.org/officeDocument/2006/relationships/hyperlink" Target="https://niem.github.io/niem-releases" TargetMode="External"/><Relationship Id="rId2" Type="http://schemas.openxmlformats.org/officeDocument/2006/relationships/hyperlink" Target="https://www.niem.gov/" TargetMode="External"/><Relationship Id="rId1" Type="http://schemas.openxmlformats.org/officeDocument/2006/relationships/slideLayout" Target="../slideLayouts/slideLayout4.xml"/><Relationship Id="rId6" Type="http://schemas.openxmlformats.org/officeDocument/2006/relationships/hyperlink" Target="https://www.niem.gov/techhub" TargetMode="External"/><Relationship Id="rId11" Type="http://schemas.openxmlformats.org/officeDocument/2006/relationships/hyperlink" Target="http://niem.github.io/community/sltt/" TargetMode="External"/><Relationship Id="rId5" Type="http://schemas.openxmlformats.org/officeDocument/2006/relationships/hyperlink" Target="https://niem.github.io/training/" TargetMode="External"/><Relationship Id="rId10" Type="http://schemas.openxmlformats.org/officeDocument/2006/relationships/hyperlink" Target="https://www.niem.gov/tools-catalog" TargetMode="External"/><Relationship Id="rId4" Type="http://schemas.openxmlformats.org/officeDocument/2006/relationships/hyperlink" Target="https://niemopen.org/" TargetMode="External"/><Relationship Id="rId9" Type="http://schemas.openxmlformats.org/officeDocument/2006/relationships/hyperlink" Target="https://niem.github.io/"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mailto:Katherine.b.escobar.civ@mail.mil" TargetMode="External"/><Relationship Id="rId7"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hyperlink" Target="mailto:Thomas.krul@Canada.ca" TargetMode="External"/><Relationship Id="rId5" Type="http://schemas.openxmlformats.org/officeDocument/2006/relationships/hyperlink" Target="mailto:katri@a4safe.com" TargetMode="External"/><Relationship Id="rId4" Type="http://schemas.openxmlformats.org/officeDocument/2006/relationships/hyperlink" Target="mailto:stephen.m.sullivan14.ctr@mail.mil"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image" Target="../media/image5.png"/><Relationship Id="rId4" Type="http://schemas.openxmlformats.org/officeDocument/2006/relationships/diagramQuickStyle" Target="../diagrams/quickStyle1.xml"/><Relationship Id="rId9"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0" y="5438255"/>
            <a:ext cx="4572000" cy="1200329"/>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5170"/>
                </a:solidFill>
                <a:effectLst/>
                <a:uLnTx/>
                <a:uFillTx/>
                <a:latin typeface="Arial"/>
                <a:ea typeface="+mn-ea"/>
                <a:cs typeface="+mn-cs"/>
              </a:rPr>
              <a:t>Ms. Katherine Escobar</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5170"/>
                </a:solidFill>
                <a:effectLst/>
                <a:uLnTx/>
                <a:uFillTx/>
                <a:latin typeface="Arial"/>
                <a:ea typeface="+mn-ea"/>
                <a:cs typeface="+mn-cs"/>
              </a:rPr>
              <a:t>Joint Staff J6, DDC5I, Data &amp; Standards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5170"/>
                </a:solidFill>
                <a:effectLst/>
                <a:uLnTx/>
                <a:uFillTx/>
                <a:latin typeface="Arial"/>
                <a:ea typeface="+mn-ea"/>
                <a:cs typeface="+mn-cs"/>
              </a:rPr>
              <a:t>NIEM Managing Director</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8B8B8B">
                  <a:lumMod val="75000"/>
                </a:srgbClr>
              </a:solidFill>
              <a:effectLst/>
              <a:uLnTx/>
              <a:uFillTx/>
              <a:latin typeface="Arial"/>
              <a:ea typeface="+mn-ea"/>
              <a:cs typeface="+mn-cs"/>
            </a:endParaRPr>
          </a:p>
        </p:txBody>
      </p:sp>
      <p:sp>
        <p:nvSpPr>
          <p:cNvPr id="3" name="Rectangle 2"/>
          <p:cNvSpPr/>
          <p:nvPr/>
        </p:nvSpPr>
        <p:spPr>
          <a:xfrm>
            <a:off x="0" y="4132470"/>
            <a:ext cx="12192000" cy="369332"/>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8B8B8B"/>
                </a:solidFill>
                <a:effectLst/>
                <a:uLnTx/>
                <a:uFillTx/>
                <a:latin typeface="Arial"/>
                <a:ea typeface="+mn-ea"/>
                <a:cs typeface="+mn-cs"/>
              </a:rPr>
              <a:t>Annual Meeting 2022</a:t>
            </a:r>
          </a:p>
        </p:txBody>
      </p:sp>
    </p:spTree>
    <p:extLst>
      <p:ext uri="{BB962C8B-B14F-4D97-AF65-F5344CB8AC3E}">
        <p14:creationId xmlns:p14="http://schemas.microsoft.com/office/powerpoint/2010/main" val="1164405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NIEM Open Milestones &amp; progress</a:t>
            </a:r>
          </a:p>
        </p:txBody>
      </p:sp>
      <p:sp>
        <p:nvSpPr>
          <p:cNvPr id="5" name="Content Placeholder 4"/>
          <p:cNvSpPr>
            <a:spLocks noGrp="1"/>
          </p:cNvSpPr>
          <p:nvPr>
            <p:ph sz="half" idx="1"/>
          </p:nvPr>
        </p:nvSpPr>
        <p:spPr>
          <a:xfrm>
            <a:off x="1552839" y="1751070"/>
            <a:ext cx="2921482" cy="3650649"/>
          </a:xfrm>
          <a:ln w="19050">
            <a:solidFill>
              <a:srgbClr val="00B050"/>
            </a:solidFill>
          </a:ln>
        </p:spPr>
        <p:txBody>
          <a:bodyPr>
            <a:normAutofit/>
          </a:bodyPr>
          <a:lstStyle/>
          <a:p>
            <a:pPr marL="0" indent="0">
              <a:buNone/>
            </a:pPr>
            <a:r>
              <a:rPr lang="en-US" sz="1200" b="1" u="sng" dirty="0">
                <a:solidFill>
                  <a:srgbClr val="00B050"/>
                </a:solidFill>
              </a:rPr>
              <a:t>Complete</a:t>
            </a:r>
          </a:p>
          <a:p>
            <a:pPr>
              <a:buFont typeface="Wingdings" panose="05000000000000000000" pitchFamily="2" charset="2"/>
              <a:buChar char="ü"/>
            </a:pPr>
            <a:r>
              <a:rPr lang="en-US" sz="1200" dirty="0">
                <a:solidFill>
                  <a:srgbClr val="00B050"/>
                </a:solidFill>
              </a:rPr>
              <a:t>Draft POA&amp;M</a:t>
            </a:r>
          </a:p>
          <a:p>
            <a:pPr>
              <a:buFont typeface="Wingdings" panose="05000000000000000000" pitchFamily="2" charset="2"/>
              <a:buChar char="ü"/>
            </a:pPr>
            <a:r>
              <a:rPr lang="en-US" sz="1200" dirty="0">
                <a:solidFill>
                  <a:srgbClr val="00B050"/>
                </a:solidFill>
              </a:rPr>
              <a:t>Draft and publish NIEM Open Charter</a:t>
            </a:r>
          </a:p>
          <a:p>
            <a:pPr>
              <a:buFont typeface="Wingdings" panose="05000000000000000000" pitchFamily="2" charset="2"/>
              <a:buChar char="ü"/>
            </a:pPr>
            <a:r>
              <a:rPr lang="en-US" sz="1200" dirty="0">
                <a:solidFill>
                  <a:srgbClr val="00B050"/>
                </a:solidFill>
              </a:rPr>
              <a:t>Draft TSC Governance Docs</a:t>
            </a:r>
          </a:p>
          <a:p>
            <a:pPr>
              <a:buFont typeface="Wingdings" panose="05000000000000000000" pitchFamily="2" charset="2"/>
              <a:buChar char="ü"/>
            </a:pPr>
            <a:r>
              <a:rPr lang="en-US" sz="1200" dirty="0">
                <a:solidFill>
                  <a:srgbClr val="00B050"/>
                </a:solidFill>
              </a:rPr>
              <a:t>J6 Sponsorship/Founding Sponsors</a:t>
            </a:r>
          </a:p>
          <a:p>
            <a:pPr>
              <a:buFont typeface="Wingdings" panose="05000000000000000000" pitchFamily="2" charset="2"/>
              <a:buChar char="ü"/>
            </a:pPr>
            <a:r>
              <a:rPr lang="en-US" sz="1200" dirty="0">
                <a:solidFill>
                  <a:srgbClr val="00B050"/>
                </a:solidFill>
              </a:rPr>
              <a:t>Transfer NIEM Community Rosters/Establish NIEM Open Mailing Lists</a:t>
            </a:r>
          </a:p>
          <a:p>
            <a:pPr>
              <a:buFont typeface="Wingdings" panose="05000000000000000000" pitchFamily="2" charset="2"/>
              <a:buChar char="ü"/>
            </a:pPr>
            <a:r>
              <a:rPr lang="en-US" sz="1200" dirty="0">
                <a:solidFill>
                  <a:srgbClr val="00B050"/>
                </a:solidFill>
              </a:rPr>
              <a:t>Conduct First Sponsor Kickoff Mtg</a:t>
            </a:r>
          </a:p>
          <a:p>
            <a:pPr>
              <a:buFont typeface="Wingdings" panose="05000000000000000000" pitchFamily="2" charset="2"/>
              <a:buChar char="ü"/>
            </a:pPr>
            <a:r>
              <a:rPr lang="en-US" sz="1200" dirty="0">
                <a:solidFill>
                  <a:srgbClr val="00B050"/>
                </a:solidFill>
              </a:rPr>
              <a:t>OASIS Admin Privileges</a:t>
            </a:r>
          </a:p>
          <a:p>
            <a:pPr lvl="1"/>
            <a:r>
              <a:rPr lang="en-US" sz="1200" dirty="0">
                <a:solidFill>
                  <a:srgbClr val="00B050"/>
                </a:solidFill>
              </a:rPr>
              <a:t>Web Presence (NIEMOpen.org)</a:t>
            </a:r>
          </a:p>
          <a:p>
            <a:pPr lvl="1"/>
            <a:r>
              <a:rPr lang="en-US" sz="1200" dirty="0">
                <a:solidFill>
                  <a:srgbClr val="00B050"/>
                </a:solidFill>
              </a:rPr>
              <a:t>Jira/Confluence</a:t>
            </a:r>
          </a:p>
          <a:p>
            <a:pPr lvl="1"/>
            <a:r>
              <a:rPr lang="en-US" sz="1200" dirty="0">
                <a:solidFill>
                  <a:srgbClr val="00B050"/>
                </a:solidFill>
              </a:rPr>
              <a:t>New Logo/Branding</a:t>
            </a:r>
          </a:p>
          <a:p>
            <a:pPr marL="457200" lvl="1" indent="0">
              <a:buNone/>
            </a:pPr>
            <a:endParaRPr lang="en-US" sz="1200" dirty="0">
              <a:solidFill>
                <a:srgbClr val="00B050"/>
              </a:solidFill>
            </a:endParaRPr>
          </a:p>
          <a:p>
            <a:pPr lvl="1"/>
            <a:endParaRPr lang="en-US" sz="1200" dirty="0"/>
          </a:p>
        </p:txBody>
      </p:sp>
      <p:sp>
        <p:nvSpPr>
          <p:cNvPr id="6" name="Content Placeholder 5"/>
          <p:cNvSpPr>
            <a:spLocks noGrp="1"/>
          </p:cNvSpPr>
          <p:nvPr>
            <p:ph sz="half" idx="2"/>
          </p:nvPr>
        </p:nvSpPr>
        <p:spPr>
          <a:xfrm>
            <a:off x="4705460" y="1742526"/>
            <a:ext cx="2948456" cy="3650649"/>
          </a:xfrm>
          <a:ln w="28575">
            <a:solidFill>
              <a:srgbClr val="FFFF00"/>
            </a:solidFill>
          </a:ln>
        </p:spPr>
        <p:txBody>
          <a:bodyPr>
            <a:normAutofit/>
          </a:bodyPr>
          <a:lstStyle/>
          <a:p>
            <a:pPr marL="0" indent="0">
              <a:buNone/>
            </a:pPr>
            <a:r>
              <a:rPr lang="en-US" sz="1400" b="1" u="sng" dirty="0"/>
              <a:t>In Progress</a:t>
            </a:r>
          </a:p>
          <a:p>
            <a:pPr>
              <a:buFont typeface="Wingdings" panose="05000000000000000000" pitchFamily="2" charset="2"/>
              <a:buChar char="ü"/>
            </a:pPr>
            <a:r>
              <a:rPr lang="en-US" sz="1200" dirty="0"/>
              <a:t>Identify Potential Sponsors/Conduct Outreach</a:t>
            </a:r>
          </a:p>
          <a:p>
            <a:pPr>
              <a:buFont typeface="Wingdings" panose="05000000000000000000" pitchFamily="2" charset="2"/>
              <a:buChar char="ü"/>
            </a:pPr>
            <a:r>
              <a:rPr lang="en-US" sz="1200" dirty="0"/>
              <a:t>Reviewing NBAC &amp; NTAC TSC Documents</a:t>
            </a:r>
          </a:p>
          <a:p>
            <a:r>
              <a:rPr lang="en-US" sz="1200" dirty="0"/>
              <a:t>Populating OASIS Jira &amp; Confluence Site</a:t>
            </a:r>
          </a:p>
          <a:p>
            <a:pPr>
              <a:buFont typeface="Wingdings" panose="05000000000000000000" pitchFamily="2" charset="2"/>
              <a:buChar char="ü"/>
            </a:pPr>
            <a:r>
              <a:rPr lang="en-US" sz="1200" dirty="0"/>
              <a:t>Updating NIEM Branding</a:t>
            </a:r>
          </a:p>
          <a:p>
            <a:r>
              <a:rPr lang="en-US" sz="1200" dirty="0"/>
              <a:t>Building Out NIEMOpen.org</a:t>
            </a:r>
          </a:p>
          <a:p>
            <a:pPr>
              <a:buFont typeface="Wingdings" panose="05000000000000000000" pitchFamily="2" charset="2"/>
              <a:buChar char="ü"/>
            </a:pPr>
            <a:r>
              <a:rPr lang="en-US" sz="1200" dirty="0"/>
              <a:t>Weekly Synch w/ OASIS Staff</a:t>
            </a:r>
          </a:p>
          <a:p>
            <a:pPr>
              <a:buFont typeface="Wingdings" panose="05000000000000000000" pitchFamily="2" charset="2"/>
              <a:buChar char="ü"/>
            </a:pPr>
            <a:r>
              <a:rPr lang="en-US" sz="1200" dirty="0"/>
              <a:t>Assessing NIEM Model &amp; NIEM GTRI GitHub Capital/Equities &amp; Planning Transfer to OASIS</a:t>
            </a:r>
          </a:p>
          <a:p>
            <a:r>
              <a:rPr lang="en-US" sz="1200" dirty="0"/>
              <a:t>Outlining OASIS Release Process and Planning 1</a:t>
            </a:r>
            <a:r>
              <a:rPr lang="en-US" sz="1200" baseline="30000" dirty="0"/>
              <a:t>st</a:t>
            </a:r>
            <a:r>
              <a:rPr lang="en-US" sz="1200" dirty="0"/>
              <a:t> Release Under OASIS</a:t>
            </a:r>
          </a:p>
          <a:p>
            <a:pPr>
              <a:buFont typeface="Wingdings" panose="05000000000000000000" pitchFamily="2" charset="2"/>
              <a:buChar char="ü"/>
            </a:pPr>
            <a:r>
              <a:rPr lang="en-US" sz="1200" dirty="0"/>
              <a:t>Planning PGB Kickoff</a:t>
            </a:r>
          </a:p>
        </p:txBody>
      </p:sp>
      <p:sp>
        <p:nvSpPr>
          <p:cNvPr id="9" name="Content Placeholder 5"/>
          <p:cNvSpPr txBox="1">
            <a:spLocks/>
          </p:cNvSpPr>
          <p:nvPr/>
        </p:nvSpPr>
        <p:spPr>
          <a:xfrm>
            <a:off x="7926301" y="1756124"/>
            <a:ext cx="2921483" cy="3650649"/>
          </a:xfrm>
          <a:prstGeom prst="rect">
            <a:avLst/>
          </a:prstGeom>
          <a:ln w="28575">
            <a:solidFill>
              <a:srgbClr val="FF0000"/>
            </a:solidFill>
          </a:ln>
        </p:spPr>
        <p:txBody>
          <a:bodyPr vert="horz" lIns="91440" tIns="45720" rIns="91440" bIns="45720" rtlCol="0">
            <a:normAutofit fontScale="77500" lnSpcReduction="20000"/>
          </a:bodyPr>
          <a:lstStyle>
            <a:lvl1pPr marL="342900" indent="-342900" algn="l" defTabSz="457200" rtl="0" eaLnBrk="1" latinLnBrk="0" hangingPunct="1">
              <a:spcBef>
                <a:spcPct val="20000"/>
              </a:spcBef>
              <a:buClrTx/>
              <a:buFont typeface="Arial"/>
              <a:buChar char="•"/>
              <a:defRPr sz="2800" kern="1200">
                <a:solidFill>
                  <a:srgbClr val="7F7F7F"/>
                </a:solidFill>
                <a:latin typeface="+mn-lt"/>
                <a:ea typeface="+mn-ea"/>
                <a:cs typeface="+mn-cs"/>
              </a:defRPr>
            </a:lvl1pPr>
            <a:lvl2pPr marL="742950" indent="-285750" algn="l" defTabSz="457200" rtl="0" eaLnBrk="1" latinLnBrk="0" hangingPunct="1">
              <a:spcBef>
                <a:spcPct val="20000"/>
              </a:spcBef>
              <a:buClrTx/>
              <a:buFont typeface="Arial"/>
              <a:buChar char="–"/>
              <a:defRPr sz="2400" kern="1200">
                <a:solidFill>
                  <a:srgbClr val="7F7F7F"/>
                </a:solidFill>
                <a:latin typeface="+mn-lt"/>
                <a:ea typeface="+mn-ea"/>
                <a:cs typeface="+mn-cs"/>
              </a:defRPr>
            </a:lvl2pPr>
            <a:lvl3pPr marL="1143000" indent="-228600" algn="l" defTabSz="457200" rtl="0" eaLnBrk="1" latinLnBrk="0" hangingPunct="1">
              <a:spcBef>
                <a:spcPct val="20000"/>
              </a:spcBef>
              <a:buClrTx/>
              <a:buFont typeface="Arial"/>
              <a:buChar char="•"/>
              <a:defRPr sz="2000" kern="1200">
                <a:solidFill>
                  <a:srgbClr val="7F7F7F"/>
                </a:solidFill>
                <a:latin typeface="+mn-lt"/>
                <a:ea typeface="+mn-ea"/>
                <a:cs typeface="+mn-cs"/>
              </a:defRPr>
            </a:lvl3pPr>
            <a:lvl4pPr marL="1600200" indent="-228600" algn="l" defTabSz="457200" rtl="0" eaLnBrk="1" latinLnBrk="0" hangingPunct="1">
              <a:spcBef>
                <a:spcPct val="20000"/>
              </a:spcBef>
              <a:buClrTx/>
              <a:buFont typeface="Arial"/>
              <a:buChar char="–"/>
              <a:defRPr sz="1800" kern="1200">
                <a:solidFill>
                  <a:srgbClr val="7F7F7F"/>
                </a:solidFill>
                <a:latin typeface="+mn-lt"/>
                <a:ea typeface="+mn-ea"/>
                <a:cs typeface="+mn-cs"/>
              </a:defRPr>
            </a:lvl4pPr>
            <a:lvl5pPr marL="2057400" indent="-228600" algn="l" defTabSz="457200" rtl="0" eaLnBrk="1" latinLnBrk="0" hangingPunct="1">
              <a:spcBef>
                <a:spcPct val="20000"/>
              </a:spcBef>
              <a:buClrTx/>
              <a:buFont typeface="Arial"/>
              <a:buChar char="»"/>
              <a:defRPr sz="1800" kern="1200">
                <a:solidFill>
                  <a:srgbClr val="7F7F7F"/>
                </a:solidFill>
                <a:latin typeface="+mn-lt"/>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pPr>
            <a:r>
              <a:rPr lang="en-US" sz="1800" b="1" u="sng" dirty="0"/>
              <a:t>To Be Accomplished</a:t>
            </a:r>
          </a:p>
          <a:p>
            <a:r>
              <a:rPr lang="en-US" sz="1600" dirty="0"/>
              <a:t>Transition ESC and Domains</a:t>
            </a:r>
          </a:p>
          <a:p>
            <a:r>
              <a:rPr lang="en-US" sz="1600" dirty="0"/>
              <a:t>Kickoff PGB</a:t>
            </a:r>
          </a:p>
          <a:p>
            <a:r>
              <a:rPr lang="en-US" sz="1600" dirty="0"/>
              <a:t>Establish Technical Steering Committees (TSC), NBAC &amp; NTAC</a:t>
            </a:r>
          </a:p>
          <a:p>
            <a:r>
              <a:rPr lang="en-US" sz="1600" dirty="0"/>
              <a:t>Appoint NBAC &amp; NTAC Co-Chairs </a:t>
            </a:r>
          </a:p>
          <a:p>
            <a:r>
              <a:rPr lang="en-US" sz="1600" dirty="0"/>
              <a:t>Appoint TSC Liaisons to PGB</a:t>
            </a:r>
          </a:p>
          <a:p>
            <a:r>
              <a:rPr lang="en-US" sz="1600" dirty="0"/>
              <a:t>Establish NIEM Open Git Repo</a:t>
            </a:r>
          </a:p>
          <a:p>
            <a:r>
              <a:rPr lang="en-US" sz="1600" dirty="0"/>
              <a:t>Appoint Git Maintainers</a:t>
            </a:r>
          </a:p>
          <a:p>
            <a:r>
              <a:rPr lang="en-US" sz="1600" dirty="0"/>
              <a:t>Obtain contributor license agreements (CLAs)</a:t>
            </a:r>
          </a:p>
          <a:p>
            <a:r>
              <a:rPr lang="en-US" sz="1600" dirty="0"/>
              <a:t>Physically Transfer NIEM Capital/Equities (Model, Specifications, Documentation) to OASIS</a:t>
            </a:r>
          </a:p>
          <a:p>
            <a:r>
              <a:rPr lang="en-US" sz="1600" dirty="0"/>
              <a:t>Implement “New” development and release processes</a:t>
            </a:r>
          </a:p>
          <a:p>
            <a:r>
              <a:rPr lang="en-US" sz="1600" dirty="0"/>
              <a:t>Issue 1</a:t>
            </a:r>
            <a:r>
              <a:rPr lang="en-US" sz="1600" baseline="30000" dirty="0"/>
              <a:t>st</a:t>
            </a:r>
            <a:r>
              <a:rPr lang="en-US" sz="1600" dirty="0"/>
              <a:t> release under NIEM Open</a:t>
            </a:r>
          </a:p>
        </p:txBody>
      </p:sp>
    </p:spTree>
    <p:extLst>
      <p:ext uri="{BB962C8B-B14F-4D97-AF65-F5344CB8AC3E}">
        <p14:creationId xmlns:p14="http://schemas.microsoft.com/office/powerpoint/2010/main" val="2013246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Autofit/>
          </a:bodyPr>
          <a:lstStyle/>
          <a:p>
            <a:r>
              <a:rPr lang="en-US" sz="3200" spc="-100" dirty="0">
                <a:solidFill>
                  <a:srgbClr val="005170"/>
                </a:solidFill>
              </a:rPr>
              <a:t>NIEM OPEN sponsorship</a:t>
            </a:r>
          </a:p>
        </p:txBody>
      </p:sp>
      <p:sp>
        <p:nvSpPr>
          <p:cNvPr id="6" name="Content Placeholder 5"/>
          <p:cNvSpPr>
            <a:spLocks noGrp="1"/>
          </p:cNvSpPr>
          <p:nvPr>
            <p:ph type="body" sz="quarter" idx="13"/>
          </p:nvPr>
        </p:nvSpPr>
        <p:spPr/>
        <p:txBody>
          <a:bodyPr>
            <a:normAutofit fontScale="92500" lnSpcReduction="20000"/>
          </a:bodyPr>
          <a:lstStyle/>
          <a:p>
            <a:pPr marL="457200" indent="-398463">
              <a:spcBef>
                <a:spcPts val="600"/>
              </a:spcBef>
              <a:spcAft>
                <a:spcPts val="1200"/>
              </a:spcAft>
            </a:pPr>
            <a:r>
              <a:rPr lang="en-US" dirty="0">
                <a:solidFill>
                  <a:schemeClr val="tx1">
                    <a:lumMod val="50000"/>
                  </a:schemeClr>
                </a:solidFill>
              </a:rPr>
              <a:t>Current Founding Sponsors</a:t>
            </a:r>
          </a:p>
          <a:p>
            <a:pPr marL="857250" lvl="1" indent="-398463">
              <a:spcBef>
                <a:spcPts val="600"/>
              </a:spcBef>
              <a:spcAft>
                <a:spcPts val="1200"/>
              </a:spcAft>
            </a:pPr>
            <a:r>
              <a:rPr lang="en-US" dirty="0">
                <a:solidFill>
                  <a:schemeClr val="tx1">
                    <a:lumMod val="50000"/>
                  </a:schemeClr>
                </a:solidFill>
              </a:rPr>
              <a:t>Joint Staff J6</a:t>
            </a:r>
          </a:p>
          <a:p>
            <a:pPr marL="857250" lvl="1" indent="-398463">
              <a:spcBef>
                <a:spcPts val="600"/>
              </a:spcBef>
              <a:spcAft>
                <a:spcPts val="1200"/>
              </a:spcAft>
            </a:pPr>
            <a:r>
              <a:rPr lang="en-US" dirty="0">
                <a:solidFill>
                  <a:schemeClr val="tx1">
                    <a:lumMod val="50000"/>
                  </a:schemeClr>
                </a:solidFill>
              </a:rPr>
              <a:t>DHS S&amp;T </a:t>
            </a:r>
          </a:p>
          <a:p>
            <a:pPr marL="857250" lvl="1" indent="-398463">
              <a:spcBef>
                <a:spcPts val="600"/>
              </a:spcBef>
              <a:spcAft>
                <a:spcPts val="1200"/>
              </a:spcAft>
            </a:pPr>
            <a:r>
              <a:rPr lang="en-US" dirty="0">
                <a:solidFill>
                  <a:schemeClr val="tx1">
                    <a:lumMod val="50000"/>
                  </a:schemeClr>
                </a:solidFill>
              </a:rPr>
              <a:t>Equivant</a:t>
            </a:r>
          </a:p>
          <a:p>
            <a:pPr marL="457200" indent="-398463">
              <a:spcBef>
                <a:spcPts val="600"/>
              </a:spcBef>
              <a:spcAft>
                <a:spcPts val="1200"/>
              </a:spcAft>
            </a:pPr>
            <a:r>
              <a:rPr lang="en-US" dirty="0">
                <a:solidFill>
                  <a:schemeClr val="tx1">
                    <a:lumMod val="50000"/>
                  </a:schemeClr>
                </a:solidFill>
              </a:rPr>
              <a:t>Potential Candidates</a:t>
            </a:r>
          </a:p>
          <a:p>
            <a:pPr marL="857250" lvl="1" indent="-398463">
              <a:spcBef>
                <a:spcPts val="600"/>
              </a:spcBef>
              <a:spcAft>
                <a:spcPts val="1200"/>
              </a:spcAft>
            </a:pPr>
            <a:r>
              <a:rPr lang="en-US" dirty="0">
                <a:solidFill>
                  <a:schemeClr val="tx1">
                    <a:lumMod val="50000"/>
                  </a:schemeClr>
                </a:solidFill>
              </a:rPr>
              <a:t>DHS OBIM – leaning toward sponsorship</a:t>
            </a:r>
          </a:p>
          <a:p>
            <a:pPr marL="857250" lvl="1" indent="-398463">
              <a:spcBef>
                <a:spcPts val="600"/>
              </a:spcBef>
              <a:spcAft>
                <a:spcPts val="1200"/>
              </a:spcAft>
            </a:pPr>
            <a:r>
              <a:rPr lang="en-US" dirty="0">
                <a:solidFill>
                  <a:schemeClr val="tx1">
                    <a:lumMod val="50000"/>
                  </a:schemeClr>
                </a:solidFill>
              </a:rPr>
              <a:t>Veterans Affairs –  leaning toward sponsorship</a:t>
            </a:r>
          </a:p>
          <a:p>
            <a:pPr marL="857250" lvl="1" indent="-398463">
              <a:spcBef>
                <a:spcPts val="600"/>
              </a:spcBef>
              <a:spcAft>
                <a:spcPts val="1200"/>
              </a:spcAft>
            </a:pPr>
            <a:r>
              <a:rPr lang="en-US" dirty="0">
                <a:solidFill>
                  <a:schemeClr val="tx1">
                    <a:lumMod val="50000"/>
                  </a:schemeClr>
                </a:solidFill>
              </a:rPr>
              <a:t>Oracle </a:t>
            </a:r>
            <a:r>
              <a:rPr lang="en-US" b="0" i="0" dirty="0">
                <a:solidFill>
                  <a:schemeClr val="tx1">
                    <a:lumMod val="50000"/>
                  </a:schemeClr>
                </a:solidFill>
                <a:effectLst/>
                <a:latin typeface="Roboto"/>
              </a:rPr>
              <a:t>– interested</a:t>
            </a:r>
          </a:p>
          <a:p>
            <a:pPr marL="857250" lvl="1" indent="-398463">
              <a:spcBef>
                <a:spcPts val="600"/>
              </a:spcBef>
              <a:spcAft>
                <a:spcPts val="1200"/>
              </a:spcAft>
            </a:pPr>
            <a:r>
              <a:rPr lang="en-US" b="0" i="0" dirty="0">
                <a:solidFill>
                  <a:schemeClr val="tx1">
                    <a:lumMod val="50000"/>
                  </a:schemeClr>
                </a:solidFill>
                <a:effectLst/>
                <a:latin typeface="Roboto"/>
              </a:rPr>
              <a:t>Department of National Defence/CA </a:t>
            </a:r>
            <a:r>
              <a:rPr lang="en-US" dirty="0">
                <a:solidFill>
                  <a:schemeClr val="tx1">
                    <a:lumMod val="50000"/>
                  </a:schemeClr>
                </a:solidFill>
              </a:rPr>
              <a:t>– progress toward</a:t>
            </a:r>
            <a:r>
              <a:rPr lang="en-US" b="0" i="0" dirty="0">
                <a:solidFill>
                  <a:schemeClr val="tx1">
                    <a:lumMod val="50000"/>
                  </a:schemeClr>
                </a:solidFill>
                <a:effectLst/>
                <a:latin typeface="Roboto"/>
              </a:rPr>
              <a:t> </a:t>
            </a:r>
          </a:p>
          <a:p>
            <a:pPr marL="857250" lvl="1" indent="-398463">
              <a:spcBef>
                <a:spcPts val="600"/>
              </a:spcBef>
              <a:spcAft>
                <a:spcPts val="1200"/>
              </a:spcAft>
            </a:pPr>
            <a:r>
              <a:rPr lang="en-US" dirty="0">
                <a:solidFill>
                  <a:schemeClr val="tx1">
                    <a:lumMod val="50000"/>
                  </a:schemeClr>
                </a:solidFill>
                <a:latin typeface="Roboto"/>
              </a:rPr>
              <a:t>O</a:t>
            </a:r>
            <a:r>
              <a:rPr lang="en-US" dirty="0">
                <a:solidFill>
                  <a:schemeClr val="tx1">
                    <a:lumMod val="50000"/>
                  </a:schemeClr>
                </a:solidFill>
              </a:rPr>
              <a:t>ther Potential Sponsors: BJA, OJP, State of Virginia, Microsoft, Apple</a:t>
            </a:r>
          </a:p>
        </p:txBody>
      </p:sp>
    </p:spTree>
    <p:extLst>
      <p:ext uri="{BB962C8B-B14F-4D97-AF65-F5344CB8AC3E}">
        <p14:creationId xmlns:p14="http://schemas.microsoft.com/office/powerpoint/2010/main" val="3709914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5119D-83F7-4BF8-AC63-26D790822F9E}"/>
              </a:ext>
            </a:extLst>
          </p:cNvPr>
          <p:cNvSpPr>
            <a:spLocks noGrp="1"/>
          </p:cNvSpPr>
          <p:nvPr>
            <p:ph type="title"/>
          </p:nvPr>
        </p:nvSpPr>
        <p:spPr/>
        <p:txBody>
          <a:bodyPr>
            <a:normAutofit/>
          </a:bodyPr>
          <a:lstStyle/>
          <a:p>
            <a:r>
              <a:rPr lang="en-US" sz="3200" dirty="0"/>
              <a:t>NIEM Governance: esc &amp; pgb</a:t>
            </a:r>
          </a:p>
        </p:txBody>
      </p:sp>
      <p:sp>
        <p:nvSpPr>
          <p:cNvPr id="3" name="Text Placeholder 2">
            <a:extLst>
              <a:ext uri="{FF2B5EF4-FFF2-40B4-BE49-F238E27FC236}">
                <a16:creationId xmlns:a16="http://schemas.microsoft.com/office/drawing/2014/main" id="{04012786-A60B-4436-83A0-21F39C1A396D}"/>
              </a:ext>
            </a:extLst>
          </p:cNvPr>
          <p:cNvSpPr>
            <a:spLocks noGrp="1"/>
          </p:cNvSpPr>
          <p:nvPr>
            <p:ph type="body" sz="quarter" idx="13"/>
          </p:nvPr>
        </p:nvSpPr>
        <p:spPr/>
        <p:txBody>
          <a:bodyPr>
            <a:normAutofit fontScale="92500" lnSpcReduction="10000"/>
          </a:bodyPr>
          <a:lstStyle/>
          <a:p>
            <a:r>
              <a:rPr lang="en-US" dirty="0">
                <a:solidFill>
                  <a:schemeClr val="tx1">
                    <a:lumMod val="50000"/>
                  </a:schemeClr>
                </a:solidFill>
              </a:rPr>
              <a:t>ESC Transition and NIEM OPEN PGB Kickoff tentatively on 20 Oct (Live &amp; Virtual Event)</a:t>
            </a:r>
          </a:p>
          <a:p>
            <a:pPr marL="0" indent="0">
              <a:buNone/>
            </a:pPr>
            <a:endParaRPr lang="en-US" dirty="0">
              <a:solidFill>
                <a:schemeClr val="tx1">
                  <a:lumMod val="50000"/>
                </a:schemeClr>
              </a:solidFill>
            </a:endParaRPr>
          </a:p>
          <a:p>
            <a:r>
              <a:rPr lang="en-US" dirty="0">
                <a:solidFill>
                  <a:schemeClr val="tx1">
                    <a:lumMod val="50000"/>
                  </a:schemeClr>
                </a:solidFill>
              </a:rPr>
              <a:t>ESC</a:t>
            </a:r>
          </a:p>
          <a:p>
            <a:pPr lvl="1"/>
            <a:r>
              <a:rPr lang="en-US" dirty="0">
                <a:solidFill>
                  <a:schemeClr val="tx1">
                    <a:lumMod val="50000"/>
                  </a:schemeClr>
                </a:solidFill>
              </a:rPr>
              <a:t>Transition ESC Governance</a:t>
            </a:r>
          </a:p>
          <a:p>
            <a:pPr lvl="1"/>
            <a:r>
              <a:rPr lang="en-US" dirty="0">
                <a:solidFill>
                  <a:schemeClr val="tx1">
                    <a:lumMod val="50000"/>
                  </a:schemeClr>
                </a:solidFill>
              </a:rPr>
              <a:t>ESC Members Serve in Advisory Capacity to PGB</a:t>
            </a:r>
          </a:p>
          <a:p>
            <a:pPr lvl="1"/>
            <a:r>
              <a:rPr lang="en-US" dirty="0">
                <a:solidFill>
                  <a:schemeClr val="tx1">
                    <a:lumMod val="50000"/>
                  </a:schemeClr>
                </a:solidFill>
              </a:rPr>
              <a:t>Solicit Sponsors</a:t>
            </a:r>
          </a:p>
          <a:p>
            <a:pPr lvl="1"/>
            <a:endParaRPr lang="en-US" dirty="0">
              <a:solidFill>
                <a:schemeClr val="tx1">
                  <a:lumMod val="50000"/>
                </a:schemeClr>
              </a:solidFill>
            </a:endParaRPr>
          </a:p>
          <a:p>
            <a:r>
              <a:rPr lang="en-US" dirty="0">
                <a:solidFill>
                  <a:schemeClr val="tx1">
                    <a:lumMod val="50000"/>
                  </a:schemeClr>
                </a:solidFill>
              </a:rPr>
              <a:t>PGB Kickoff</a:t>
            </a:r>
          </a:p>
          <a:p>
            <a:pPr lvl="1"/>
            <a:r>
              <a:rPr lang="en-US" dirty="0">
                <a:solidFill>
                  <a:schemeClr val="tx1">
                    <a:lumMod val="50000"/>
                  </a:schemeClr>
                </a:solidFill>
              </a:rPr>
              <a:t>Install PGB</a:t>
            </a:r>
          </a:p>
          <a:p>
            <a:pPr lvl="1"/>
            <a:r>
              <a:rPr lang="en-US" dirty="0">
                <a:solidFill>
                  <a:schemeClr val="tx1">
                    <a:lumMod val="50000"/>
                  </a:schemeClr>
                </a:solidFill>
              </a:rPr>
              <a:t>Nominate  Chair</a:t>
            </a:r>
          </a:p>
          <a:p>
            <a:pPr lvl="1"/>
            <a:r>
              <a:rPr lang="en-US" dirty="0">
                <a:solidFill>
                  <a:schemeClr val="tx1">
                    <a:lumMod val="50000"/>
                  </a:schemeClr>
                </a:solidFill>
              </a:rPr>
              <a:t>Establish TSCs (NBAC &amp;NTAC) and Install Co-Chairs/ Liaisons</a:t>
            </a:r>
          </a:p>
          <a:p>
            <a:pPr lvl="1"/>
            <a:r>
              <a:rPr lang="en-US" dirty="0">
                <a:solidFill>
                  <a:schemeClr val="tx1">
                    <a:lumMod val="50000"/>
                  </a:schemeClr>
                </a:solidFill>
              </a:rPr>
              <a:t>Install Maintainers</a:t>
            </a:r>
          </a:p>
          <a:p>
            <a:pPr lvl="1"/>
            <a:r>
              <a:rPr lang="en-US" dirty="0">
                <a:solidFill>
                  <a:schemeClr val="tx1">
                    <a:lumMod val="50000"/>
                  </a:schemeClr>
                </a:solidFill>
              </a:rPr>
              <a:t>Best-of-NIEM Awards</a:t>
            </a:r>
          </a:p>
        </p:txBody>
      </p:sp>
      <p:sp>
        <p:nvSpPr>
          <p:cNvPr id="4" name="Slide Number Placeholder 3">
            <a:extLst>
              <a:ext uri="{FF2B5EF4-FFF2-40B4-BE49-F238E27FC236}">
                <a16:creationId xmlns:a16="http://schemas.microsoft.com/office/drawing/2014/main" id="{D0CB6B2A-C5D8-4659-B44D-D9F8751CA460}"/>
              </a:ext>
            </a:extLst>
          </p:cNvPr>
          <p:cNvSpPr>
            <a:spLocks noGrp="1"/>
          </p:cNvSpPr>
          <p:nvPr>
            <p:ph type="sldNum" sz="quarter" idx="4"/>
          </p:nvPr>
        </p:nvSpPr>
        <p:spPr/>
        <p:txBody>
          <a:bodyPr/>
          <a:lstStyle/>
          <a:p>
            <a:fld id="{6E6030FC-FB78-5E4D-92EA-5D9433591EA9}" type="slidenum">
              <a:rPr lang="en-US" smtClean="0"/>
              <a:pPr/>
              <a:t>12</a:t>
            </a:fld>
            <a:endParaRPr lang="en-US" dirty="0"/>
          </a:p>
        </p:txBody>
      </p:sp>
    </p:spTree>
    <p:extLst>
      <p:ext uri="{BB962C8B-B14F-4D97-AF65-F5344CB8AC3E}">
        <p14:creationId xmlns:p14="http://schemas.microsoft.com/office/powerpoint/2010/main" val="3772735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E6EC2E4-557E-4FA2-B70A-6687BB401C0F}"/>
              </a:ext>
            </a:extLst>
          </p:cNvPr>
          <p:cNvSpPr>
            <a:spLocks noGrp="1"/>
          </p:cNvSpPr>
          <p:nvPr>
            <p:ph type="sldNum" sz="quarter" idx="4"/>
          </p:nvPr>
        </p:nvSpPr>
        <p:spPr/>
        <p:txBody>
          <a:bodyPr/>
          <a:lstStyle/>
          <a:p>
            <a:fld id="{6E6030FC-FB78-5E4D-92EA-5D9433591EA9}" type="slidenum">
              <a:rPr lang="en-US" smtClean="0"/>
              <a:pPr/>
              <a:t>13</a:t>
            </a:fld>
            <a:endParaRPr lang="en-US" dirty="0"/>
          </a:p>
        </p:txBody>
      </p:sp>
      <p:sp>
        <p:nvSpPr>
          <p:cNvPr id="5" name="TextBox 4">
            <a:extLst>
              <a:ext uri="{FF2B5EF4-FFF2-40B4-BE49-F238E27FC236}">
                <a16:creationId xmlns:a16="http://schemas.microsoft.com/office/drawing/2014/main" id="{FE7C59F0-DD49-4504-8007-F09C78305D50}"/>
              </a:ext>
            </a:extLst>
          </p:cNvPr>
          <p:cNvSpPr txBox="1"/>
          <p:nvPr/>
        </p:nvSpPr>
        <p:spPr>
          <a:xfrm>
            <a:off x="2820202" y="2627696"/>
            <a:ext cx="6399509" cy="1107996"/>
          </a:xfrm>
          <a:prstGeom prst="rect">
            <a:avLst/>
          </a:prstGeom>
          <a:noFill/>
        </p:spPr>
        <p:txBody>
          <a:bodyPr wrap="none" rtlCol="0">
            <a:spAutoFit/>
          </a:bodyPr>
          <a:lstStyle/>
          <a:p>
            <a:r>
              <a:rPr lang="en-US" sz="6600" dirty="0">
                <a:solidFill>
                  <a:srgbClr val="0070C0"/>
                </a:solidFill>
              </a:rPr>
              <a:t>2022 Successes</a:t>
            </a:r>
          </a:p>
        </p:txBody>
      </p:sp>
    </p:spTree>
    <p:extLst>
      <p:ext uri="{BB962C8B-B14F-4D97-AF65-F5344CB8AC3E}">
        <p14:creationId xmlns:p14="http://schemas.microsoft.com/office/powerpoint/2010/main" val="1081692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noAutofit/>
          </a:bodyPr>
          <a:lstStyle/>
          <a:p>
            <a:pPr>
              <a:lnSpc>
                <a:spcPct val="80000"/>
              </a:lnSpc>
            </a:pPr>
            <a:r>
              <a:rPr lang="en-US" sz="3200" dirty="0"/>
              <a:t>key accomplishments</a:t>
            </a:r>
          </a:p>
        </p:txBody>
      </p:sp>
      <p:sp>
        <p:nvSpPr>
          <p:cNvPr id="3" name="Text Placeholder 2">
            <a:extLst>
              <a:ext uri="{FF2B5EF4-FFF2-40B4-BE49-F238E27FC236}">
                <a16:creationId xmlns:a16="http://schemas.microsoft.com/office/drawing/2014/main" id="{E9F4BE26-47C8-4C62-B046-5518E1A687A3}"/>
              </a:ext>
            </a:extLst>
          </p:cNvPr>
          <p:cNvSpPr>
            <a:spLocks noGrp="1"/>
          </p:cNvSpPr>
          <p:nvPr>
            <p:ph type="body" sz="quarter" idx="13"/>
          </p:nvPr>
        </p:nvSpPr>
        <p:spPr/>
        <p:txBody>
          <a:bodyPr>
            <a:normAutofit lnSpcReduction="10000"/>
          </a:bodyPr>
          <a:lstStyle/>
          <a:p>
            <a:pPr>
              <a:spcBef>
                <a:spcPts val="900"/>
              </a:spcBef>
              <a:buFont typeface="Wingdings" panose="05000000000000000000" pitchFamily="2" charset="2"/>
              <a:buChar char="ü"/>
            </a:pPr>
            <a:r>
              <a:rPr lang="en-US" sz="1800" spc="-38" dirty="0"/>
              <a:t>NIEM 5.1 Restricted Content Release (Q1  CY 2022)</a:t>
            </a:r>
          </a:p>
          <a:p>
            <a:pPr>
              <a:spcBef>
                <a:spcPts val="900"/>
              </a:spcBef>
              <a:buFont typeface="Wingdings" panose="05000000000000000000" pitchFamily="2" charset="2"/>
              <a:buChar char="ü"/>
            </a:pPr>
            <a:r>
              <a:rPr lang="en-US" sz="1800" spc="-38" dirty="0"/>
              <a:t>NIEM 5.1 Minor Release (Dec 2021)</a:t>
            </a:r>
          </a:p>
          <a:p>
            <a:pPr lvl="1">
              <a:spcBef>
                <a:spcPts val="900"/>
              </a:spcBef>
              <a:buFont typeface="Wingdings" panose="05000000000000000000" pitchFamily="2" charset="2"/>
              <a:buChar char="ü"/>
            </a:pPr>
            <a:r>
              <a:rPr lang="en-US" sz="1800" spc="-38" dirty="0"/>
              <a:t>“New” Cyber Domain (Approved 2019) adds content NIEM 5.2 Alpha</a:t>
            </a:r>
          </a:p>
          <a:p>
            <a:pPr>
              <a:spcBef>
                <a:spcPts val="900"/>
              </a:spcBef>
              <a:buFont typeface="Wingdings" panose="05000000000000000000" pitchFamily="2" charset="2"/>
              <a:buChar char="ü"/>
            </a:pPr>
            <a:r>
              <a:rPr lang="en-US" sz="1800" spc="-38" dirty="0"/>
              <a:t>2 NEW Domains Approved 2021</a:t>
            </a:r>
          </a:p>
          <a:p>
            <a:pPr lvl="1">
              <a:spcBef>
                <a:spcPts val="900"/>
              </a:spcBef>
              <a:buFont typeface="Wingdings" panose="05000000000000000000" pitchFamily="2" charset="2"/>
              <a:buChar char="ü"/>
            </a:pPr>
            <a:r>
              <a:rPr lang="en-US" sz="1800" spc="-38" dirty="0"/>
              <a:t>Learning &amp; Development Domain (Approved 2021)</a:t>
            </a:r>
          </a:p>
          <a:p>
            <a:pPr lvl="1">
              <a:spcBef>
                <a:spcPts val="900"/>
              </a:spcBef>
              <a:buFont typeface="Wingdings" panose="05000000000000000000" pitchFamily="2" charset="2"/>
              <a:buChar char="ü"/>
            </a:pPr>
            <a:r>
              <a:rPr lang="en-US" sz="1800" spc="-38" dirty="0"/>
              <a:t>International Human Services Domain (Approved 2021)</a:t>
            </a:r>
          </a:p>
          <a:p>
            <a:pPr>
              <a:spcBef>
                <a:spcPts val="900"/>
              </a:spcBef>
              <a:buFont typeface="Wingdings" panose="05000000000000000000" pitchFamily="2" charset="2"/>
              <a:buChar char="ü"/>
            </a:pPr>
            <a:r>
              <a:rPr lang="en-US" sz="1800" spc="-38" dirty="0"/>
              <a:t>OASIS Transition Start-up (Sept 2021/2022)</a:t>
            </a:r>
          </a:p>
          <a:p>
            <a:pPr lvl="1">
              <a:spcBef>
                <a:spcPts val="900"/>
              </a:spcBef>
              <a:buFont typeface="Wingdings" panose="05000000000000000000" pitchFamily="2" charset="2"/>
              <a:buChar char="ü"/>
            </a:pPr>
            <a:r>
              <a:rPr lang="en-US" sz="1800" spc="-38" dirty="0"/>
              <a:t>Founding Sponsors </a:t>
            </a:r>
          </a:p>
          <a:p>
            <a:pPr lvl="1">
              <a:spcBef>
                <a:spcPts val="900"/>
              </a:spcBef>
              <a:buFont typeface="Wingdings" panose="05000000000000000000" pitchFamily="2" charset="2"/>
              <a:buChar char="ü"/>
            </a:pPr>
            <a:r>
              <a:rPr lang="en-US" sz="1800" spc="-38" dirty="0"/>
              <a:t>NIEM Open Charter &amp; POAM </a:t>
            </a:r>
          </a:p>
          <a:p>
            <a:pPr>
              <a:spcBef>
                <a:spcPts val="900"/>
              </a:spcBef>
              <a:buFont typeface="Wingdings" panose="05000000000000000000" pitchFamily="2" charset="2"/>
              <a:buChar char="ü"/>
            </a:pPr>
            <a:r>
              <a:rPr lang="en-US" sz="1800" spc="-38" dirty="0"/>
              <a:t>NIEM Tools &amp; Restricted Registry/Repository (R2) Development (2022)</a:t>
            </a:r>
          </a:p>
          <a:p>
            <a:pPr lvl="1">
              <a:spcBef>
                <a:spcPts val="900"/>
              </a:spcBef>
              <a:buFont typeface="Wingdings" panose="05000000000000000000" pitchFamily="2" charset="2"/>
              <a:buChar char="ü"/>
            </a:pPr>
            <a:r>
              <a:rPr lang="en-US" sz="1800" spc="-38" dirty="0"/>
              <a:t>Message Exchange Package (MEP) Tool Phase 1 Released</a:t>
            </a:r>
          </a:p>
          <a:p>
            <a:pPr lvl="1">
              <a:spcBef>
                <a:spcPts val="900"/>
              </a:spcBef>
              <a:buFont typeface="Wingdings" panose="05000000000000000000" pitchFamily="2" charset="2"/>
              <a:buChar char="ü"/>
            </a:pPr>
            <a:r>
              <a:rPr lang="en-US" sz="1800" spc="-38" dirty="0"/>
              <a:t>Restricted R2 Released, Being Populated (JNKE IEPD, first R2 IEPD in system, and MOMS releases)</a:t>
            </a:r>
          </a:p>
          <a:p>
            <a:pPr>
              <a:spcBef>
                <a:spcPts val="900"/>
              </a:spcBef>
              <a:buFont typeface="Wingdings" panose="05000000000000000000" pitchFamily="2" charset="2"/>
              <a:buChar char="ü"/>
            </a:pPr>
            <a:r>
              <a:rPr lang="en-US" sz="1800" spc="-38" dirty="0"/>
              <a:t>Updated API functionality to support multiple releases and new Message Builder tool</a:t>
            </a:r>
          </a:p>
          <a:p>
            <a:endParaRPr lang="en-US" dirty="0"/>
          </a:p>
        </p:txBody>
      </p:sp>
      <p:pic>
        <p:nvPicPr>
          <p:cNvPr id="2" name="Picture 1"/>
          <p:cNvPicPr>
            <a:picLocks noChangeAspect="1"/>
          </p:cNvPicPr>
          <p:nvPr/>
        </p:nvPicPr>
        <p:blipFill>
          <a:blip r:embed="rId3"/>
          <a:stretch>
            <a:fillRect/>
          </a:stretch>
        </p:blipFill>
        <p:spPr>
          <a:xfrm>
            <a:off x="8418551" y="879894"/>
            <a:ext cx="3048346" cy="2028536"/>
          </a:xfrm>
          <a:prstGeom prst="rect">
            <a:avLst/>
          </a:prstGeom>
        </p:spPr>
      </p:pic>
    </p:spTree>
    <p:extLst>
      <p:ext uri="{BB962C8B-B14F-4D97-AF65-F5344CB8AC3E}">
        <p14:creationId xmlns:p14="http://schemas.microsoft.com/office/powerpoint/2010/main" val="960764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7023" y="213091"/>
            <a:ext cx="11126804" cy="811358"/>
          </a:xfrm>
        </p:spPr>
        <p:txBody>
          <a:bodyPr>
            <a:noAutofit/>
          </a:bodyPr>
          <a:lstStyle/>
          <a:p>
            <a:pPr algn="ctr"/>
            <a:r>
              <a:rPr lang="en-US" dirty="0"/>
              <a:t>State, Local , Tribal &amp; Territorial (SLTT) </a:t>
            </a:r>
            <a:br>
              <a:rPr lang="en-US" dirty="0"/>
            </a:br>
            <a:r>
              <a:rPr lang="en-US" dirty="0"/>
              <a:t>Tiger Team</a:t>
            </a:r>
          </a:p>
        </p:txBody>
      </p:sp>
      <p:sp>
        <p:nvSpPr>
          <p:cNvPr id="3" name="Content Placeholder 2"/>
          <p:cNvSpPr>
            <a:spLocks noGrp="1"/>
          </p:cNvSpPr>
          <p:nvPr>
            <p:ph sz="half" idx="1"/>
          </p:nvPr>
        </p:nvSpPr>
        <p:spPr>
          <a:xfrm>
            <a:off x="1981200" y="1073764"/>
            <a:ext cx="4038600" cy="4375600"/>
          </a:xfrm>
        </p:spPr>
        <p:txBody>
          <a:bodyPr>
            <a:normAutofit fontScale="92500" lnSpcReduction="20000"/>
          </a:bodyPr>
          <a:lstStyle/>
          <a:p>
            <a:pPr marL="0" indent="0">
              <a:buNone/>
            </a:pPr>
            <a:r>
              <a:rPr lang="en-US" sz="2000" dirty="0">
                <a:solidFill>
                  <a:schemeClr val="tx2">
                    <a:lumMod val="75000"/>
                  </a:schemeClr>
                </a:solidFill>
              </a:rPr>
              <a:t>2022 Accomplishments:</a:t>
            </a:r>
          </a:p>
          <a:p>
            <a:pPr marL="0" indent="0">
              <a:buNone/>
            </a:pPr>
            <a:endParaRPr lang="en-US" sz="1700" dirty="0">
              <a:solidFill>
                <a:schemeClr val="tx1">
                  <a:lumMod val="50000"/>
                </a:schemeClr>
              </a:solidFill>
            </a:endParaRPr>
          </a:p>
          <a:p>
            <a:r>
              <a:rPr lang="en-US" sz="1700" b="1" u="sng" dirty="0">
                <a:solidFill>
                  <a:schemeClr val="tx1">
                    <a:lumMod val="50000"/>
                  </a:schemeClr>
                </a:solidFill>
              </a:rPr>
              <a:t>DAMA Briefings</a:t>
            </a:r>
          </a:p>
          <a:p>
            <a:pPr lvl="1"/>
            <a:r>
              <a:rPr lang="en-US" sz="1200" dirty="0">
                <a:solidFill>
                  <a:schemeClr val="tx1">
                    <a:lumMod val="50000"/>
                  </a:schemeClr>
                </a:solidFill>
                <a:cs typeface="Arial"/>
              </a:rPr>
              <a:t>DAMA Chicago Chapter (1/4/22)</a:t>
            </a:r>
          </a:p>
          <a:p>
            <a:pPr lvl="1"/>
            <a:r>
              <a:rPr lang="en-US" sz="1200" dirty="0">
                <a:solidFill>
                  <a:schemeClr val="tx1">
                    <a:lumMod val="50000"/>
                  </a:schemeClr>
                </a:solidFill>
                <a:cs typeface="Arial"/>
              </a:rPr>
              <a:t>DAMA Michigan Chapter (2/16/22)</a:t>
            </a:r>
          </a:p>
          <a:p>
            <a:pPr lvl="1"/>
            <a:r>
              <a:rPr lang="en-US" sz="1200" dirty="0">
                <a:solidFill>
                  <a:schemeClr val="tx1">
                    <a:lumMod val="50000"/>
                  </a:schemeClr>
                </a:solidFill>
                <a:cs typeface="Arial"/>
              </a:rPr>
              <a:t>DAMA Calgary (3/17/22)</a:t>
            </a:r>
          </a:p>
          <a:p>
            <a:pPr lvl="1"/>
            <a:r>
              <a:rPr lang="en-US" sz="1200" dirty="0">
                <a:solidFill>
                  <a:schemeClr val="tx1">
                    <a:lumMod val="50000"/>
                  </a:schemeClr>
                </a:solidFill>
                <a:cs typeface="Arial"/>
              </a:rPr>
              <a:t>DAMA Portland Chapter (5/19/22)</a:t>
            </a:r>
          </a:p>
          <a:p>
            <a:pPr marL="457200" lvl="1" indent="0">
              <a:buNone/>
            </a:pPr>
            <a:endParaRPr lang="en-US" sz="1200" u="sng" dirty="0">
              <a:solidFill>
                <a:schemeClr val="tx1">
                  <a:lumMod val="50000"/>
                </a:schemeClr>
              </a:solidFill>
              <a:cs typeface="Arial"/>
            </a:endParaRPr>
          </a:p>
          <a:p>
            <a:r>
              <a:rPr lang="en-US" sz="1700" b="1" u="sng" dirty="0">
                <a:solidFill>
                  <a:schemeClr val="tx1">
                    <a:lumMod val="50000"/>
                  </a:schemeClr>
                </a:solidFill>
              </a:rPr>
              <a:t>DAMA – DMBOK (Data Management Body of Knowledge)</a:t>
            </a:r>
          </a:p>
          <a:p>
            <a:pPr lvl="1"/>
            <a:r>
              <a:rPr lang="en-US" sz="1200" dirty="0">
                <a:solidFill>
                  <a:schemeClr val="tx1">
                    <a:lumMod val="50000"/>
                  </a:schemeClr>
                </a:solidFill>
                <a:cs typeface="Arial"/>
              </a:rPr>
              <a:t>Working with DAMA International</a:t>
            </a:r>
          </a:p>
          <a:p>
            <a:pPr marL="457200" lvl="1" indent="0">
              <a:buNone/>
            </a:pPr>
            <a:r>
              <a:rPr lang="en-US" sz="1200" dirty="0">
                <a:solidFill>
                  <a:schemeClr val="tx1">
                    <a:lumMod val="50000"/>
                  </a:schemeClr>
                </a:solidFill>
                <a:cs typeface="Arial"/>
              </a:rPr>
              <a:t> to incorporate a section addressing</a:t>
            </a:r>
          </a:p>
          <a:p>
            <a:pPr marL="457200" lvl="1" indent="0">
              <a:buNone/>
            </a:pPr>
            <a:r>
              <a:rPr lang="en-US" sz="1200" dirty="0">
                <a:solidFill>
                  <a:schemeClr val="tx1">
                    <a:lumMod val="50000"/>
                  </a:schemeClr>
                </a:solidFill>
                <a:cs typeface="Arial"/>
              </a:rPr>
              <a:t>NIEM</a:t>
            </a:r>
            <a:endParaRPr lang="en-US" sz="1700" b="1" u="sng" dirty="0">
              <a:solidFill>
                <a:schemeClr val="tx1">
                  <a:lumMod val="50000"/>
                </a:schemeClr>
              </a:solidFill>
            </a:endParaRPr>
          </a:p>
          <a:p>
            <a:endParaRPr lang="en-US" sz="1700" b="1" u="sng" dirty="0">
              <a:solidFill>
                <a:schemeClr val="tx1">
                  <a:lumMod val="50000"/>
                </a:schemeClr>
              </a:solidFill>
            </a:endParaRPr>
          </a:p>
          <a:p>
            <a:r>
              <a:rPr lang="en-US" sz="1700" b="1" u="sng" dirty="0">
                <a:solidFill>
                  <a:schemeClr val="tx1">
                    <a:lumMod val="50000"/>
                  </a:schemeClr>
                </a:solidFill>
              </a:rPr>
              <a:t>Arizona Criminal Justice Commission Presentation (4/18/22)</a:t>
            </a:r>
          </a:p>
          <a:p>
            <a:pPr marL="0" indent="0">
              <a:buNone/>
            </a:pPr>
            <a:endParaRPr lang="en-US" sz="1700" b="1" u="sng" dirty="0">
              <a:solidFill>
                <a:schemeClr val="tx1">
                  <a:lumMod val="50000"/>
                </a:schemeClr>
              </a:solidFill>
            </a:endParaRPr>
          </a:p>
          <a:p>
            <a:endParaRPr lang="en-US" sz="1700" b="1" u="sng" dirty="0">
              <a:solidFill>
                <a:schemeClr val="tx1">
                  <a:lumMod val="50000"/>
                </a:schemeClr>
              </a:solidFill>
            </a:endParaRPr>
          </a:p>
          <a:p>
            <a:r>
              <a:rPr lang="en-US" sz="1700" b="1" u="sng" dirty="0">
                <a:solidFill>
                  <a:schemeClr val="tx1">
                    <a:lumMod val="50000"/>
                  </a:schemeClr>
                </a:solidFill>
              </a:rPr>
              <a:t>Utility Analytics Institute (UAI)  Presentation (4/21/22)</a:t>
            </a:r>
          </a:p>
          <a:p>
            <a:endParaRPr lang="en-US" sz="1700" b="1" u="sng" dirty="0">
              <a:solidFill>
                <a:schemeClr val="tx1">
                  <a:lumMod val="50000"/>
                </a:schemeClr>
              </a:solidFill>
            </a:endParaRPr>
          </a:p>
          <a:p>
            <a:endParaRPr lang="en-US" sz="1700" dirty="0">
              <a:solidFill>
                <a:schemeClr val="tx1">
                  <a:lumMod val="50000"/>
                </a:schemeClr>
              </a:solidFill>
            </a:endParaRPr>
          </a:p>
          <a:p>
            <a:pPr lvl="1"/>
            <a:endParaRPr lang="en-US" sz="1000" dirty="0">
              <a:solidFill>
                <a:srgbClr val="00506F"/>
              </a:solidFill>
            </a:endParaRPr>
          </a:p>
          <a:p>
            <a:pPr marL="0" indent="0">
              <a:buNone/>
            </a:pPr>
            <a:endParaRPr lang="en-US" dirty="0"/>
          </a:p>
        </p:txBody>
      </p:sp>
      <p:pic>
        <p:nvPicPr>
          <p:cNvPr id="11" name="Picture 10"/>
          <p:cNvPicPr>
            <a:picLocks noChangeAspect="1"/>
          </p:cNvPicPr>
          <p:nvPr/>
        </p:nvPicPr>
        <p:blipFill>
          <a:blip r:embed="rId2"/>
          <a:stretch>
            <a:fillRect/>
          </a:stretch>
        </p:blipFill>
        <p:spPr>
          <a:xfrm>
            <a:off x="5227913" y="2078824"/>
            <a:ext cx="655849" cy="474497"/>
          </a:xfrm>
          <a:prstGeom prst="rect">
            <a:avLst/>
          </a:prstGeom>
        </p:spPr>
      </p:pic>
      <p:pic>
        <p:nvPicPr>
          <p:cNvPr id="16" name="Picture 15"/>
          <p:cNvPicPr>
            <a:picLocks noChangeAspect="1"/>
          </p:cNvPicPr>
          <p:nvPr/>
        </p:nvPicPr>
        <p:blipFill>
          <a:blip r:embed="rId3"/>
          <a:stretch>
            <a:fillRect/>
          </a:stretch>
        </p:blipFill>
        <p:spPr>
          <a:xfrm>
            <a:off x="5185428" y="3016897"/>
            <a:ext cx="740816" cy="958985"/>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7164" y="5025260"/>
            <a:ext cx="761564" cy="761564"/>
          </a:xfrm>
          <a:prstGeom prst="rect">
            <a:avLst/>
          </a:prstGeom>
        </p:spPr>
      </p:pic>
      <p:sp>
        <p:nvSpPr>
          <p:cNvPr id="18" name="Content Placeholder 2"/>
          <p:cNvSpPr>
            <a:spLocks noGrp="1"/>
          </p:cNvSpPr>
          <p:nvPr>
            <p:ph sz="half" idx="1"/>
          </p:nvPr>
        </p:nvSpPr>
        <p:spPr>
          <a:xfrm>
            <a:off x="6478782" y="1046672"/>
            <a:ext cx="4038600" cy="4524637"/>
          </a:xfrm>
        </p:spPr>
        <p:txBody>
          <a:bodyPr>
            <a:normAutofit/>
          </a:bodyPr>
          <a:lstStyle/>
          <a:p>
            <a:pPr marL="0" indent="0">
              <a:buNone/>
            </a:pPr>
            <a:r>
              <a:rPr lang="en-US" sz="2000" dirty="0">
                <a:solidFill>
                  <a:schemeClr val="tx2">
                    <a:lumMod val="75000"/>
                  </a:schemeClr>
                </a:solidFill>
              </a:rPr>
              <a:t>2022 Accomplishments (cont.):</a:t>
            </a:r>
          </a:p>
          <a:p>
            <a:pPr marL="0" indent="0">
              <a:buNone/>
            </a:pPr>
            <a:endParaRPr lang="en-US" sz="1700" dirty="0">
              <a:solidFill>
                <a:schemeClr val="tx1">
                  <a:lumMod val="50000"/>
                </a:schemeClr>
              </a:solidFill>
            </a:endParaRPr>
          </a:p>
          <a:p>
            <a:r>
              <a:rPr lang="en-US" sz="1700" b="1" u="sng" dirty="0">
                <a:solidFill>
                  <a:schemeClr val="tx1">
                    <a:lumMod val="50000"/>
                  </a:schemeClr>
                </a:solidFill>
              </a:rPr>
              <a:t>Nation Science Foundation Open Knowledge Network (OKN)</a:t>
            </a:r>
          </a:p>
          <a:p>
            <a:pPr lvl="1"/>
            <a:r>
              <a:rPr lang="en-US" sz="1200" dirty="0">
                <a:solidFill>
                  <a:schemeClr val="tx1">
                    <a:lumMod val="50000"/>
                  </a:schemeClr>
                </a:solidFill>
                <a:cs typeface="Arial"/>
              </a:rPr>
              <a:t>Developed Use Cases</a:t>
            </a:r>
          </a:p>
          <a:p>
            <a:pPr lvl="2"/>
            <a:r>
              <a:rPr lang="en-US" sz="800" dirty="0">
                <a:solidFill>
                  <a:schemeClr val="tx1">
                    <a:lumMod val="50000"/>
                  </a:schemeClr>
                </a:solidFill>
                <a:cs typeface="Arial"/>
              </a:rPr>
              <a:t>NIEM Ontology</a:t>
            </a:r>
          </a:p>
          <a:p>
            <a:pPr lvl="2"/>
            <a:r>
              <a:rPr lang="en-US" sz="800" dirty="0">
                <a:solidFill>
                  <a:schemeClr val="tx1">
                    <a:lumMod val="50000"/>
                  </a:schemeClr>
                </a:solidFill>
                <a:cs typeface="Arial"/>
              </a:rPr>
              <a:t>Decarceration</a:t>
            </a:r>
          </a:p>
          <a:p>
            <a:pPr lvl="2"/>
            <a:r>
              <a:rPr lang="en-US" sz="800" dirty="0">
                <a:solidFill>
                  <a:schemeClr val="tx1">
                    <a:lumMod val="50000"/>
                  </a:schemeClr>
                </a:solidFill>
                <a:cs typeface="Arial"/>
              </a:rPr>
              <a:t>Mutual Aid</a:t>
            </a:r>
          </a:p>
          <a:p>
            <a:pPr lvl="2"/>
            <a:r>
              <a:rPr lang="en-US" sz="800" dirty="0">
                <a:solidFill>
                  <a:schemeClr val="tx1">
                    <a:lumMod val="50000"/>
                  </a:schemeClr>
                </a:solidFill>
                <a:cs typeface="Arial"/>
              </a:rPr>
              <a:t>Family Unification</a:t>
            </a:r>
          </a:p>
          <a:p>
            <a:pPr lvl="2"/>
            <a:r>
              <a:rPr lang="en-US" sz="800" dirty="0">
                <a:solidFill>
                  <a:schemeClr val="tx1">
                    <a:lumMod val="50000"/>
                  </a:schemeClr>
                </a:solidFill>
                <a:cs typeface="Arial"/>
              </a:rPr>
              <a:t>Criminal Justice Enterprise Tracking</a:t>
            </a:r>
          </a:p>
          <a:p>
            <a:pPr lvl="1"/>
            <a:r>
              <a:rPr lang="en-US" sz="1200" dirty="0">
                <a:solidFill>
                  <a:schemeClr val="tx1">
                    <a:lumMod val="50000"/>
                  </a:schemeClr>
                </a:solidFill>
                <a:cs typeface="Arial"/>
              </a:rPr>
              <a:t>Continue OKN Sprint (MAR-JUN 22)</a:t>
            </a:r>
          </a:p>
          <a:p>
            <a:pPr lvl="1"/>
            <a:r>
              <a:rPr lang="en-US" sz="1200" dirty="0">
                <a:solidFill>
                  <a:schemeClr val="tx1">
                    <a:lumMod val="50000"/>
                  </a:schemeClr>
                </a:solidFill>
                <a:cs typeface="Arial"/>
              </a:rPr>
              <a:t>Prep for NSF Solicitation</a:t>
            </a:r>
          </a:p>
          <a:p>
            <a:r>
              <a:rPr lang="en-US" sz="1700" b="1" u="sng" dirty="0">
                <a:solidFill>
                  <a:schemeClr val="tx1">
                    <a:lumMod val="50000"/>
                  </a:schemeClr>
                </a:solidFill>
              </a:rPr>
              <a:t>Other Outreach</a:t>
            </a:r>
          </a:p>
          <a:p>
            <a:pPr lvl="1"/>
            <a:r>
              <a:rPr lang="en-US" sz="1200" dirty="0">
                <a:solidFill>
                  <a:schemeClr val="tx1">
                    <a:lumMod val="50000"/>
                  </a:schemeClr>
                </a:solidFill>
                <a:cs typeface="Arial"/>
              </a:rPr>
              <a:t>SIEMENS Calgary</a:t>
            </a:r>
          </a:p>
          <a:p>
            <a:pPr lvl="1"/>
            <a:r>
              <a:rPr lang="en-US" sz="1200" dirty="0">
                <a:solidFill>
                  <a:schemeClr val="tx1">
                    <a:lumMod val="50000"/>
                  </a:schemeClr>
                </a:solidFill>
                <a:cs typeface="Arial"/>
              </a:rPr>
              <a:t>Kantara (Identity Assurance)</a:t>
            </a:r>
          </a:p>
          <a:p>
            <a:pPr marL="457200" lvl="1" indent="0">
              <a:buNone/>
            </a:pPr>
            <a:endParaRPr lang="en-US" sz="1200" dirty="0">
              <a:solidFill>
                <a:schemeClr val="tx1">
                  <a:lumMod val="50000"/>
                </a:schemeClr>
              </a:solidFill>
              <a:cs typeface="Arial"/>
            </a:endParaRPr>
          </a:p>
          <a:p>
            <a:r>
              <a:rPr lang="en-US" sz="1700" b="1" u="sng" dirty="0">
                <a:solidFill>
                  <a:schemeClr val="tx1">
                    <a:lumMod val="50000"/>
                  </a:schemeClr>
                </a:solidFill>
              </a:rPr>
              <a:t>NIEM Open Sponsorship</a:t>
            </a:r>
          </a:p>
          <a:p>
            <a:pPr lvl="1"/>
            <a:r>
              <a:rPr lang="en-US" sz="1200" dirty="0">
                <a:solidFill>
                  <a:schemeClr val="tx1">
                    <a:lumMod val="50000"/>
                  </a:schemeClr>
                </a:solidFill>
                <a:cs typeface="Arial"/>
              </a:rPr>
              <a:t>SLTT collaboration with OASIS to</a:t>
            </a:r>
          </a:p>
          <a:p>
            <a:pPr marL="457200" lvl="1" indent="0">
              <a:buNone/>
            </a:pPr>
            <a:r>
              <a:rPr lang="en-US" sz="1200" dirty="0">
                <a:solidFill>
                  <a:schemeClr val="tx1">
                    <a:lumMod val="50000"/>
                  </a:schemeClr>
                </a:solidFill>
                <a:cs typeface="Arial"/>
              </a:rPr>
              <a:t>Identify and solicit NIEM Open sponsors</a:t>
            </a:r>
          </a:p>
          <a:p>
            <a:endParaRPr lang="en-US" sz="1600" dirty="0">
              <a:solidFill>
                <a:schemeClr val="tx1">
                  <a:lumMod val="50000"/>
                </a:schemeClr>
              </a:solidFill>
              <a:cs typeface="Arial"/>
            </a:endParaRPr>
          </a:p>
          <a:p>
            <a:pPr lvl="1"/>
            <a:endParaRPr lang="en-US" sz="1200" dirty="0">
              <a:solidFill>
                <a:schemeClr val="tx1">
                  <a:lumMod val="50000"/>
                </a:schemeClr>
              </a:solidFill>
              <a:cs typeface="Arial"/>
            </a:endParaRPr>
          </a:p>
          <a:p>
            <a:pPr marL="457200" lvl="1" indent="0">
              <a:buNone/>
            </a:pPr>
            <a:endParaRPr lang="en-US" sz="2100" dirty="0">
              <a:solidFill>
                <a:schemeClr val="tx2">
                  <a:lumMod val="75000"/>
                </a:schemeClr>
              </a:solidFill>
            </a:endParaRPr>
          </a:p>
          <a:p>
            <a:pPr marL="457200" lvl="1" indent="0">
              <a:buNone/>
            </a:pPr>
            <a:endParaRPr lang="en-US" sz="1200" u="sng" dirty="0">
              <a:solidFill>
                <a:schemeClr val="tx1">
                  <a:lumMod val="50000"/>
                </a:schemeClr>
              </a:solidFill>
              <a:cs typeface="Arial"/>
            </a:endParaRPr>
          </a:p>
          <a:p>
            <a:pPr marL="0" indent="0">
              <a:buNone/>
            </a:pPr>
            <a:endParaRPr lang="en-US" sz="1700" dirty="0">
              <a:solidFill>
                <a:schemeClr val="tx1">
                  <a:lumMod val="50000"/>
                </a:schemeClr>
              </a:solidFill>
            </a:endParaRPr>
          </a:p>
          <a:p>
            <a:pPr lvl="1"/>
            <a:endParaRPr lang="en-US" sz="1000" dirty="0">
              <a:solidFill>
                <a:srgbClr val="00506F"/>
              </a:solidFill>
            </a:endParaRPr>
          </a:p>
          <a:p>
            <a:pPr marL="0" indent="0">
              <a:buNone/>
            </a:pPr>
            <a:endParaRPr lang="en-US" i="1" dirty="0"/>
          </a:p>
        </p:txBody>
      </p:sp>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09473" y="2303279"/>
            <a:ext cx="854060" cy="854060"/>
          </a:xfrm>
          <a:prstGeom prst="rect">
            <a:avLst/>
          </a:prstGeom>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68306" y="4129533"/>
            <a:ext cx="1059356" cy="406854"/>
          </a:xfrm>
          <a:prstGeom prst="rect">
            <a:avLst/>
          </a:prstGeom>
        </p:spPr>
      </p:pic>
      <p:pic>
        <p:nvPicPr>
          <p:cNvPr id="21" name="Picture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09474" y="3849841"/>
            <a:ext cx="801327" cy="274830"/>
          </a:xfrm>
          <a:prstGeom prst="rect">
            <a:avLst/>
          </a:prstGeom>
        </p:spPr>
      </p:pic>
      <p:pic>
        <p:nvPicPr>
          <p:cNvPr id="4" name="Pictur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30883" y="4310452"/>
            <a:ext cx="637845" cy="637845"/>
          </a:xfrm>
          <a:prstGeom prst="rect">
            <a:avLst/>
          </a:prstGeom>
        </p:spPr>
      </p:pic>
    </p:spTree>
    <p:extLst>
      <p:ext uri="{BB962C8B-B14F-4D97-AF65-F5344CB8AC3E}">
        <p14:creationId xmlns:p14="http://schemas.microsoft.com/office/powerpoint/2010/main" val="2172994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5119D-83F7-4BF8-AC63-26D790822F9E}"/>
              </a:ext>
            </a:extLst>
          </p:cNvPr>
          <p:cNvSpPr>
            <a:spLocks noGrp="1"/>
          </p:cNvSpPr>
          <p:nvPr>
            <p:ph type="title"/>
          </p:nvPr>
        </p:nvSpPr>
        <p:spPr/>
        <p:txBody>
          <a:bodyPr>
            <a:normAutofit/>
          </a:bodyPr>
          <a:lstStyle/>
          <a:p>
            <a:r>
              <a:rPr lang="en-US" sz="3200" dirty="0"/>
              <a:t>NIEM TRAINING</a:t>
            </a:r>
          </a:p>
        </p:txBody>
      </p:sp>
      <p:sp>
        <p:nvSpPr>
          <p:cNvPr id="3" name="Text Placeholder 2">
            <a:extLst>
              <a:ext uri="{FF2B5EF4-FFF2-40B4-BE49-F238E27FC236}">
                <a16:creationId xmlns:a16="http://schemas.microsoft.com/office/drawing/2014/main" id="{04012786-A60B-4436-83A0-21F39C1A396D}"/>
              </a:ext>
            </a:extLst>
          </p:cNvPr>
          <p:cNvSpPr>
            <a:spLocks noGrp="1"/>
          </p:cNvSpPr>
          <p:nvPr>
            <p:ph type="body" sz="quarter" idx="13"/>
          </p:nvPr>
        </p:nvSpPr>
        <p:spPr>
          <a:xfrm>
            <a:off x="609600" y="793954"/>
            <a:ext cx="7745128" cy="5472092"/>
          </a:xfrm>
        </p:spPr>
        <p:txBody>
          <a:bodyPr>
            <a:noAutofit/>
          </a:bodyPr>
          <a:lstStyle/>
          <a:p>
            <a:r>
              <a:rPr lang="en-US" sz="1400" b="1" dirty="0">
                <a:solidFill>
                  <a:schemeClr val="bg2">
                    <a:lumMod val="10000"/>
                  </a:schemeClr>
                </a:solidFill>
              </a:rPr>
              <a:t>Entire Program Reorganized</a:t>
            </a:r>
          </a:p>
          <a:p>
            <a:pPr lvl="1"/>
            <a:r>
              <a:rPr lang="en-US" sz="1400" dirty="0">
                <a:solidFill>
                  <a:schemeClr val="bg2">
                    <a:lumMod val="10000"/>
                  </a:schemeClr>
                </a:solidFill>
              </a:rPr>
              <a:t>Follows the Message Specification (formerly IEPD) creation process</a:t>
            </a:r>
          </a:p>
          <a:p>
            <a:pPr lvl="1"/>
            <a:r>
              <a:rPr lang="en-US" sz="1400" dirty="0">
                <a:solidFill>
                  <a:schemeClr val="bg2">
                    <a:lumMod val="10000"/>
                  </a:schemeClr>
                </a:solidFill>
              </a:rPr>
              <a:t>Attendees learn technical concepts in the context where they apply</a:t>
            </a:r>
          </a:p>
          <a:p>
            <a:pPr lvl="1"/>
            <a:r>
              <a:rPr lang="en-US" sz="1400" dirty="0">
                <a:solidFill>
                  <a:schemeClr val="bg2">
                    <a:lumMod val="10000"/>
                  </a:schemeClr>
                </a:solidFill>
              </a:rPr>
              <a:t>Virtual Instructor Lead Sessions (SEP 21, NOV 21, JAN 22, FEB 22, MAR 22, APR 22, MAY 22, JUN 22)</a:t>
            </a:r>
          </a:p>
          <a:p>
            <a:pPr lvl="1"/>
            <a:r>
              <a:rPr lang="en-US" sz="1400" dirty="0">
                <a:solidFill>
                  <a:schemeClr val="bg2">
                    <a:lumMod val="10000"/>
                  </a:schemeClr>
                </a:solidFill>
              </a:rPr>
              <a:t>Ask-An-Expert” Live Q&amp;A  (May 22 Pilot)</a:t>
            </a:r>
          </a:p>
          <a:p>
            <a:pPr lvl="1"/>
            <a:r>
              <a:rPr lang="en-US" sz="1400" dirty="0">
                <a:solidFill>
                  <a:schemeClr val="bg2">
                    <a:lumMod val="10000"/>
                  </a:schemeClr>
                </a:solidFill>
              </a:rPr>
              <a:t>Hybrid Pilot (JUL 22)</a:t>
            </a:r>
          </a:p>
          <a:p>
            <a:pPr lvl="1"/>
            <a:endParaRPr lang="en-US" sz="1400" dirty="0">
              <a:solidFill>
                <a:schemeClr val="bg2">
                  <a:lumMod val="10000"/>
                </a:schemeClr>
              </a:solidFill>
            </a:endParaRPr>
          </a:p>
          <a:p>
            <a:r>
              <a:rPr lang="en-US" sz="1400" b="1" dirty="0">
                <a:solidFill>
                  <a:schemeClr val="bg2">
                    <a:lumMod val="10000"/>
                  </a:schemeClr>
                </a:solidFill>
              </a:rPr>
              <a:t>Development &amp; Pilot of Hybrid Sessions </a:t>
            </a:r>
            <a:r>
              <a:rPr lang="en-US" sz="1400" dirty="0">
                <a:solidFill>
                  <a:schemeClr val="bg2">
                    <a:lumMod val="10000"/>
                  </a:schemeClr>
                </a:solidFill>
              </a:rPr>
              <a:t>(Asynchronous Instructor Monitor) </a:t>
            </a:r>
          </a:p>
          <a:p>
            <a:pPr lvl="1"/>
            <a:r>
              <a:rPr lang="en-US" sz="1400" dirty="0">
                <a:solidFill>
                  <a:schemeClr val="bg2">
                    <a:lumMod val="10000"/>
                  </a:schemeClr>
                </a:solidFill>
              </a:rPr>
              <a:t>DVIDS – Defense Visual Information Distribution Service Video Recordings</a:t>
            </a:r>
          </a:p>
          <a:p>
            <a:pPr lvl="1"/>
            <a:r>
              <a:rPr lang="en-US" sz="1400" dirty="0">
                <a:solidFill>
                  <a:schemeClr val="bg2">
                    <a:lumMod val="10000"/>
                  </a:schemeClr>
                </a:solidFill>
              </a:rPr>
              <a:t>Combined with trainer availability to answer questions</a:t>
            </a:r>
          </a:p>
          <a:p>
            <a:pPr lvl="1"/>
            <a:r>
              <a:rPr lang="en-US" sz="1400" dirty="0">
                <a:solidFill>
                  <a:schemeClr val="bg2">
                    <a:lumMod val="10000"/>
                  </a:schemeClr>
                </a:solidFill>
              </a:rPr>
              <a:t>JULY/AUG 22  Pilots</a:t>
            </a:r>
          </a:p>
          <a:p>
            <a:pPr lvl="1"/>
            <a:endParaRPr lang="en-US" sz="1400" dirty="0">
              <a:solidFill>
                <a:schemeClr val="bg2">
                  <a:lumMod val="10000"/>
                </a:schemeClr>
              </a:solidFill>
            </a:endParaRPr>
          </a:p>
          <a:p>
            <a:r>
              <a:rPr lang="en-US" sz="1400" b="1" dirty="0">
                <a:solidFill>
                  <a:schemeClr val="bg2">
                    <a:lumMod val="10000"/>
                  </a:schemeClr>
                </a:solidFill>
              </a:rPr>
              <a:t>Future</a:t>
            </a:r>
          </a:p>
          <a:p>
            <a:pPr lvl="1"/>
            <a:r>
              <a:rPr lang="en-US" sz="1400" dirty="0">
                <a:solidFill>
                  <a:schemeClr val="bg2">
                    <a:lumMod val="10000"/>
                  </a:schemeClr>
                </a:solidFill>
              </a:rPr>
              <a:t>Host Commercially - online training providers</a:t>
            </a:r>
          </a:p>
          <a:p>
            <a:pPr lvl="2"/>
            <a:r>
              <a:rPr lang="en-US" sz="1400" dirty="0">
                <a:solidFill>
                  <a:schemeClr val="bg2">
                    <a:lumMod val="10000"/>
                  </a:schemeClr>
                </a:solidFill>
              </a:rPr>
              <a:t>LinkedIn</a:t>
            </a:r>
          </a:p>
          <a:p>
            <a:pPr lvl="2"/>
            <a:r>
              <a:rPr lang="en-US" sz="1400" dirty="0">
                <a:solidFill>
                  <a:schemeClr val="bg2">
                    <a:lumMod val="10000"/>
                  </a:schemeClr>
                </a:solidFill>
              </a:rPr>
              <a:t>Coursera</a:t>
            </a:r>
          </a:p>
          <a:p>
            <a:pPr lvl="2"/>
            <a:r>
              <a:rPr lang="en-US" sz="1400" dirty="0">
                <a:solidFill>
                  <a:schemeClr val="bg2">
                    <a:lumMod val="10000"/>
                  </a:schemeClr>
                </a:solidFill>
              </a:rPr>
              <a:t>Skillsoft</a:t>
            </a:r>
          </a:p>
          <a:p>
            <a:pPr lvl="1"/>
            <a:r>
              <a:rPr lang="en-US" sz="1400" dirty="0">
                <a:solidFill>
                  <a:schemeClr val="bg2">
                    <a:lumMod val="10000"/>
                  </a:schemeClr>
                </a:solidFill>
              </a:rPr>
              <a:t>Build Instructional Pool</a:t>
            </a:r>
          </a:p>
          <a:p>
            <a:pPr lvl="2"/>
            <a:r>
              <a:rPr lang="en-US" sz="1400" dirty="0">
                <a:solidFill>
                  <a:schemeClr val="bg2">
                    <a:lumMod val="10000"/>
                  </a:schemeClr>
                </a:solidFill>
              </a:rPr>
              <a:t>Formalize materials</a:t>
            </a:r>
          </a:p>
          <a:p>
            <a:pPr lvl="2"/>
            <a:r>
              <a:rPr lang="en-US" sz="1400" dirty="0">
                <a:solidFill>
                  <a:schemeClr val="bg2">
                    <a:lumMod val="10000"/>
                  </a:schemeClr>
                </a:solidFill>
              </a:rPr>
              <a:t>Train-the-Trainer sessions</a:t>
            </a:r>
          </a:p>
        </p:txBody>
      </p:sp>
      <p:sp>
        <p:nvSpPr>
          <p:cNvPr id="4" name="Slide Number Placeholder 3">
            <a:extLst>
              <a:ext uri="{FF2B5EF4-FFF2-40B4-BE49-F238E27FC236}">
                <a16:creationId xmlns:a16="http://schemas.microsoft.com/office/drawing/2014/main" id="{D0CB6B2A-C5D8-4659-B44D-D9F8751CA460}"/>
              </a:ext>
            </a:extLst>
          </p:cNvPr>
          <p:cNvSpPr>
            <a:spLocks noGrp="1"/>
          </p:cNvSpPr>
          <p:nvPr>
            <p:ph type="sldNum" sz="quarter" idx="4"/>
          </p:nvPr>
        </p:nvSpPr>
        <p:spPr/>
        <p:txBody>
          <a:bodyPr/>
          <a:lstStyle/>
          <a:p>
            <a:fld id="{6E6030FC-FB78-5E4D-92EA-5D9433591EA9}" type="slidenum">
              <a:rPr lang="en-US" smtClean="0"/>
              <a:pPr/>
              <a:t>16</a:t>
            </a:fld>
            <a:endParaRPr lang="en-US" dirty="0"/>
          </a:p>
        </p:txBody>
      </p:sp>
      <p:pic>
        <p:nvPicPr>
          <p:cNvPr id="5" name="Picture 4">
            <a:extLst>
              <a:ext uri="{FF2B5EF4-FFF2-40B4-BE49-F238E27FC236}">
                <a16:creationId xmlns:a16="http://schemas.microsoft.com/office/drawing/2014/main" id="{B0309BEC-293F-483E-BE44-964AA89AB644}"/>
              </a:ext>
            </a:extLst>
          </p:cNvPr>
          <p:cNvPicPr>
            <a:picLocks noChangeAspect="1"/>
          </p:cNvPicPr>
          <p:nvPr/>
        </p:nvPicPr>
        <p:blipFill>
          <a:blip r:embed="rId2"/>
          <a:stretch>
            <a:fillRect/>
          </a:stretch>
        </p:blipFill>
        <p:spPr>
          <a:xfrm>
            <a:off x="8487107" y="763522"/>
            <a:ext cx="2962913" cy="5523455"/>
          </a:xfrm>
          <a:prstGeom prst="rect">
            <a:avLst/>
          </a:prstGeom>
        </p:spPr>
      </p:pic>
    </p:spTree>
    <p:extLst>
      <p:ext uri="{BB962C8B-B14F-4D97-AF65-F5344CB8AC3E}">
        <p14:creationId xmlns:p14="http://schemas.microsoft.com/office/powerpoint/2010/main" val="2208342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86A93-8392-42E8-BBEA-5EAB9D14AA86}"/>
              </a:ext>
            </a:extLst>
          </p:cNvPr>
          <p:cNvSpPr>
            <a:spLocks noGrp="1"/>
          </p:cNvSpPr>
          <p:nvPr>
            <p:ph type="title"/>
          </p:nvPr>
        </p:nvSpPr>
        <p:spPr>
          <a:xfrm>
            <a:off x="609600" y="388275"/>
            <a:ext cx="10972800" cy="811358"/>
          </a:xfrm>
        </p:spPr>
        <p:txBody>
          <a:bodyPr>
            <a:normAutofit/>
          </a:bodyPr>
          <a:lstStyle/>
          <a:p>
            <a:r>
              <a:rPr lang="en-US" dirty="0">
                <a:solidFill>
                  <a:srgbClr val="004283"/>
                </a:solidFill>
              </a:rPr>
              <a:t>NIEM IEPD Registry &amp; repository status </a:t>
            </a:r>
          </a:p>
        </p:txBody>
      </p:sp>
      <p:sp>
        <p:nvSpPr>
          <p:cNvPr id="3" name="Content Placeholder 2">
            <a:extLst>
              <a:ext uri="{FF2B5EF4-FFF2-40B4-BE49-F238E27FC236}">
                <a16:creationId xmlns:a16="http://schemas.microsoft.com/office/drawing/2014/main" id="{6230BAF1-F6F9-45D6-AC86-DAAEAD5CFD85}"/>
              </a:ext>
            </a:extLst>
          </p:cNvPr>
          <p:cNvSpPr>
            <a:spLocks noGrp="1"/>
          </p:cNvSpPr>
          <p:nvPr>
            <p:ph sz="quarter" idx="11"/>
          </p:nvPr>
        </p:nvSpPr>
        <p:spPr>
          <a:xfrm>
            <a:off x="609600" y="1492250"/>
            <a:ext cx="5589069" cy="4445000"/>
          </a:xfrm>
        </p:spPr>
        <p:txBody>
          <a:bodyPr>
            <a:normAutofit fontScale="85000" lnSpcReduction="20000"/>
          </a:bodyPr>
          <a:lstStyle/>
          <a:p>
            <a:r>
              <a:rPr lang="en-US" sz="2000" b="1" spc="-50" dirty="0">
                <a:solidFill>
                  <a:schemeClr val="bg2">
                    <a:lumMod val="10000"/>
                  </a:schemeClr>
                </a:solidFill>
              </a:rPr>
              <a:t>Restricted R&amp;R </a:t>
            </a:r>
          </a:p>
          <a:p>
            <a:pPr lvl="1"/>
            <a:r>
              <a:rPr lang="en-US" sz="1500" dirty="0">
                <a:solidFill>
                  <a:schemeClr val="bg2">
                    <a:lumMod val="10000"/>
                  </a:schemeClr>
                </a:solidFill>
              </a:rPr>
              <a:t>WMA-AFIP selected for restricted R&amp;R, hosted by MS Azure Govt. </a:t>
            </a:r>
          </a:p>
          <a:p>
            <a:pPr lvl="2"/>
            <a:r>
              <a:rPr lang="en-US" sz="1500" dirty="0">
                <a:solidFill>
                  <a:schemeClr val="bg2">
                    <a:lumMod val="10000"/>
                  </a:schemeClr>
                </a:solidFill>
              </a:rPr>
              <a:t>IL5 – NIPRNET</a:t>
            </a:r>
          </a:p>
          <a:p>
            <a:pPr lvl="2"/>
            <a:r>
              <a:rPr lang="en-US" sz="1500" dirty="0">
                <a:solidFill>
                  <a:schemeClr val="bg2">
                    <a:lumMod val="10000"/>
                  </a:schemeClr>
                </a:solidFill>
              </a:rPr>
              <a:t>IL6 – SIPRNET</a:t>
            </a:r>
          </a:p>
          <a:p>
            <a:pPr lvl="1"/>
            <a:r>
              <a:rPr lang="en-US" sz="1600" dirty="0">
                <a:solidFill>
                  <a:schemeClr val="bg2">
                    <a:lumMod val="10000"/>
                  </a:schemeClr>
                </a:solidFill>
              </a:rPr>
              <a:t>Launched:  May 2022</a:t>
            </a:r>
          </a:p>
          <a:p>
            <a:pPr lvl="1"/>
            <a:r>
              <a:rPr lang="en-US" sz="1600" dirty="0">
                <a:solidFill>
                  <a:schemeClr val="bg2">
                    <a:lumMod val="10000"/>
                  </a:schemeClr>
                </a:solidFill>
              </a:rPr>
              <a:t>Populating with IEPDs/Message Specification and MOMS releases</a:t>
            </a:r>
          </a:p>
          <a:p>
            <a:pPr lvl="2"/>
            <a:r>
              <a:rPr lang="en-US" sz="1600" dirty="0">
                <a:solidFill>
                  <a:schemeClr val="bg2">
                    <a:lumMod val="10000"/>
                  </a:schemeClr>
                </a:solidFill>
              </a:rPr>
              <a:t>Joint Non-Kinetic Effectiveness (JNKE) IEPD</a:t>
            </a:r>
          </a:p>
          <a:p>
            <a:pPr lvl="2"/>
            <a:r>
              <a:rPr lang="en-US" sz="1600" dirty="0">
                <a:solidFill>
                  <a:schemeClr val="bg2">
                    <a:lumMod val="10000"/>
                  </a:schemeClr>
                </a:solidFill>
              </a:rPr>
              <a:t>Warfighting Mission Area Architecture Federation and Integration Portal (WMAAFIP) IEPD</a:t>
            </a:r>
          </a:p>
          <a:p>
            <a:pPr lvl="2"/>
            <a:r>
              <a:rPr lang="en-US" sz="1600" dirty="0">
                <a:solidFill>
                  <a:schemeClr val="bg2">
                    <a:lumMod val="10000"/>
                  </a:schemeClr>
                </a:solidFill>
              </a:rPr>
              <a:t>Maritime IEPD (In Progress)</a:t>
            </a:r>
          </a:p>
          <a:p>
            <a:pPr lvl="2"/>
            <a:r>
              <a:rPr lang="en-US" sz="1600" dirty="0">
                <a:solidFill>
                  <a:schemeClr val="bg2">
                    <a:lumMod val="10000"/>
                  </a:schemeClr>
                </a:solidFill>
              </a:rPr>
              <a:t>Restricted content releases (MilOps Mission Specific (MOMS)) 5.1 Distribution Statement C and D releases</a:t>
            </a:r>
          </a:p>
          <a:p>
            <a:pPr lvl="1"/>
            <a:r>
              <a:rPr lang="en-US" sz="1600" dirty="0">
                <a:solidFill>
                  <a:schemeClr val="bg2">
                    <a:lumMod val="10000"/>
                  </a:schemeClr>
                </a:solidFill>
              </a:rPr>
              <a:t>Migrate from milCloud to Amazon Web Services GovCloud CY 22</a:t>
            </a:r>
          </a:p>
          <a:p>
            <a:pPr lvl="2"/>
            <a:r>
              <a:rPr lang="en-US" sz="1600" dirty="0">
                <a:solidFill>
                  <a:schemeClr val="bg2">
                    <a:lumMod val="10000"/>
                  </a:schemeClr>
                </a:solidFill>
              </a:rPr>
              <a:t>Enables all PIV holder access</a:t>
            </a:r>
          </a:p>
          <a:p>
            <a:pPr lvl="2"/>
            <a:r>
              <a:rPr lang="en-US" sz="1600" dirty="0">
                <a:solidFill>
                  <a:schemeClr val="bg2">
                    <a:lumMod val="10000"/>
                  </a:schemeClr>
                </a:solidFill>
                <a:hlinkClick r:id="rId2"/>
              </a:rPr>
              <a:t>https://wmaafip.js.mil/</a:t>
            </a:r>
            <a:endParaRPr lang="en-US" sz="1600" dirty="0">
              <a:solidFill>
                <a:schemeClr val="bg2">
                  <a:lumMod val="10000"/>
                </a:schemeClr>
              </a:solidFill>
            </a:endParaRPr>
          </a:p>
          <a:p>
            <a:pPr marL="914400" lvl="2" indent="0">
              <a:buNone/>
            </a:pPr>
            <a:endParaRPr lang="en-US" sz="1200" dirty="0">
              <a:solidFill>
                <a:schemeClr val="bg2">
                  <a:lumMod val="10000"/>
                </a:schemeClr>
              </a:solidFill>
            </a:endParaRPr>
          </a:p>
          <a:p>
            <a:pPr lvl="2"/>
            <a:endParaRPr lang="en-US" sz="1200" dirty="0">
              <a:solidFill>
                <a:schemeClr val="bg2">
                  <a:lumMod val="10000"/>
                </a:schemeClr>
              </a:solidFill>
            </a:endParaRPr>
          </a:p>
          <a:p>
            <a:r>
              <a:rPr lang="en-US" sz="1800" b="1" dirty="0">
                <a:solidFill>
                  <a:schemeClr val="bg2">
                    <a:lumMod val="10000"/>
                  </a:schemeClr>
                </a:solidFill>
              </a:rPr>
              <a:t>Public R&amp;R</a:t>
            </a:r>
          </a:p>
          <a:p>
            <a:pPr lvl="1"/>
            <a:r>
              <a:rPr lang="en-US" sz="1600" dirty="0">
                <a:solidFill>
                  <a:schemeClr val="bg2">
                    <a:lumMod val="10000"/>
                  </a:schemeClr>
                </a:solidFill>
              </a:rPr>
              <a:t>DHS will host Public IEPD R &amp; R using niem.gov website</a:t>
            </a:r>
          </a:p>
          <a:p>
            <a:endParaRPr lang="en-US" sz="2400" dirty="0">
              <a:solidFill>
                <a:schemeClr val="bg2">
                  <a:lumMod val="10000"/>
                </a:schemeClr>
              </a:solidFill>
            </a:endParaRPr>
          </a:p>
        </p:txBody>
      </p:sp>
      <p:pic>
        <p:nvPicPr>
          <p:cNvPr id="4" name="Picture 3">
            <a:extLst>
              <a:ext uri="{FF2B5EF4-FFF2-40B4-BE49-F238E27FC236}">
                <a16:creationId xmlns:a16="http://schemas.microsoft.com/office/drawing/2014/main" id="{417A8DD4-F15A-4490-A2E8-A86365A543AE}"/>
              </a:ext>
            </a:extLst>
          </p:cNvPr>
          <p:cNvPicPr>
            <a:picLocks noChangeAspect="1"/>
          </p:cNvPicPr>
          <p:nvPr/>
        </p:nvPicPr>
        <p:blipFill>
          <a:blip r:embed="rId3"/>
          <a:stretch>
            <a:fillRect/>
          </a:stretch>
        </p:blipFill>
        <p:spPr>
          <a:xfrm>
            <a:off x="7183796" y="1199633"/>
            <a:ext cx="4157832" cy="5395428"/>
          </a:xfrm>
          <a:prstGeom prst="rect">
            <a:avLst/>
          </a:prstGeom>
        </p:spPr>
      </p:pic>
    </p:spTree>
    <p:extLst>
      <p:ext uri="{BB962C8B-B14F-4D97-AF65-F5344CB8AC3E}">
        <p14:creationId xmlns:p14="http://schemas.microsoft.com/office/powerpoint/2010/main" val="18003786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132250-C6BC-4EEC-9E14-0B86D3A1BB45}"/>
              </a:ext>
            </a:extLst>
          </p:cNvPr>
          <p:cNvSpPr>
            <a:spLocks noGrp="1"/>
          </p:cNvSpPr>
          <p:nvPr>
            <p:ph type="body" sz="quarter" idx="10"/>
          </p:nvPr>
        </p:nvSpPr>
        <p:spPr>
          <a:xfrm>
            <a:off x="541867" y="1386706"/>
            <a:ext cx="5554133" cy="4330700"/>
          </a:xfrm>
        </p:spPr>
        <p:txBody>
          <a:bodyPr>
            <a:normAutofit lnSpcReduction="10000"/>
          </a:bodyPr>
          <a:lstStyle/>
          <a:p>
            <a:pPr marL="457200" lvl="2" indent="-457200">
              <a:buFont typeface="Arial" panose="020B0604020202020204" pitchFamily="34" charset="0"/>
              <a:buChar char="•"/>
              <a:defRPr/>
            </a:pPr>
            <a:r>
              <a:rPr lang="en-US" sz="2200" spc="-50" dirty="0">
                <a:solidFill>
                  <a:schemeClr val="bg2">
                    <a:lumMod val="10000"/>
                  </a:schemeClr>
                </a:solidFill>
                <a:latin typeface="Arial"/>
              </a:rPr>
              <a:t>NIEM Tools v2.0 Development</a:t>
            </a:r>
          </a:p>
          <a:p>
            <a:pPr lvl="1">
              <a:tabLst>
                <a:tab pos="284163" algn="l"/>
              </a:tabLst>
              <a:defRPr/>
            </a:pPr>
            <a:r>
              <a:rPr lang="en-US" sz="1400" dirty="0">
                <a:solidFill>
                  <a:schemeClr val="bg2">
                    <a:lumMod val="10000"/>
                  </a:schemeClr>
                </a:solidFill>
              </a:rPr>
              <a:t>Continue enhancement of NIEM Lifecycle Tools Suite</a:t>
            </a:r>
          </a:p>
          <a:p>
            <a:pPr lvl="1">
              <a:defRPr/>
            </a:pPr>
            <a:r>
              <a:rPr lang="en-US" sz="1400" dirty="0">
                <a:solidFill>
                  <a:schemeClr val="bg2">
                    <a:lumMod val="10000"/>
                  </a:schemeClr>
                </a:solidFill>
              </a:rPr>
              <a:t>Build additional functionality in IEPD development steps started in v1.0</a:t>
            </a:r>
          </a:p>
          <a:p>
            <a:pPr lvl="1">
              <a:defRPr/>
            </a:pPr>
            <a:r>
              <a:rPr lang="en-US" sz="1400" dirty="0">
                <a:solidFill>
                  <a:schemeClr val="bg2">
                    <a:lumMod val="10000"/>
                  </a:schemeClr>
                </a:solidFill>
              </a:rPr>
              <a:t>Expand capability in Assemble &amp; Document &amp; Publish and Implement Lifecycle Phases</a:t>
            </a:r>
          </a:p>
          <a:p>
            <a:pPr marL="457200" lvl="2" indent="-457200">
              <a:buFont typeface="Arial" panose="020B0604020202020204" pitchFamily="34" charset="0"/>
              <a:buChar char="•"/>
              <a:defRPr/>
            </a:pPr>
            <a:r>
              <a:rPr lang="en-US" sz="2200" spc="-50" dirty="0">
                <a:solidFill>
                  <a:schemeClr val="bg2">
                    <a:lumMod val="10000"/>
                  </a:schemeClr>
                </a:solidFill>
                <a:latin typeface="Arial"/>
              </a:rPr>
              <a:t>Message Specification Lifecycle Tool Suite Available</a:t>
            </a:r>
          </a:p>
          <a:p>
            <a:pPr marL="457200" lvl="2" indent="-457200">
              <a:buFont typeface="Arial" panose="020B0604020202020204" pitchFamily="34" charset="0"/>
              <a:buChar char="•"/>
              <a:defRPr/>
            </a:pPr>
            <a:r>
              <a:rPr lang="en-US" sz="2200" spc="-50" dirty="0">
                <a:solidFill>
                  <a:schemeClr val="bg2">
                    <a:lumMod val="10000"/>
                  </a:schemeClr>
                </a:solidFill>
                <a:latin typeface="Arial"/>
              </a:rPr>
              <a:t>NIEM Tools v3.0 Considerations Pending Funding 2023</a:t>
            </a:r>
          </a:p>
          <a:p>
            <a:pPr lvl="1">
              <a:defRPr/>
            </a:pPr>
            <a:r>
              <a:rPr lang="en-US" sz="1400" dirty="0">
                <a:solidFill>
                  <a:schemeClr val="bg2">
                    <a:lumMod val="10000"/>
                  </a:schemeClr>
                </a:solidFill>
              </a:rPr>
              <a:t>Build functionality that replaces SSGT and ConTessA</a:t>
            </a:r>
          </a:p>
          <a:p>
            <a:pPr lvl="1">
              <a:defRPr/>
            </a:pPr>
            <a:r>
              <a:rPr lang="en-US" sz="1400" dirty="0">
                <a:solidFill>
                  <a:schemeClr val="bg2">
                    <a:lumMod val="10000"/>
                  </a:schemeClr>
                </a:solidFill>
              </a:rPr>
              <a:t>Complete requirements to develop Message Specification Lifecycle</a:t>
            </a:r>
          </a:p>
          <a:p>
            <a:pPr>
              <a:buFont typeface="Arial" panose="020B0604020202020204" pitchFamily="34" charset="0"/>
              <a:buChar char="•"/>
            </a:pPr>
            <a:r>
              <a:rPr lang="en-US" sz="2200" spc="-50" dirty="0">
                <a:solidFill>
                  <a:schemeClr val="bg2">
                    <a:lumMod val="10000"/>
                  </a:schemeClr>
                </a:solidFill>
                <a:latin typeface="Arial"/>
                <a:hlinkClick r:id="rId2"/>
              </a:rPr>
              <a:t>https://sourceforge.net/projects/niem-mep-builder/</a:t>
            </a:r>
            <a:endParaRPr lang="en-US" sz="2200" spc="-50" dirty="0">
              <a:solidFill>
                <a:schemeClr val="bg2">
                  <a:lumMod val="10000"/>
                </a:schemeClr>
              </a:solidFill>
              <a:latin typeface="Arial"/>
            </a:endParaRPr>
          </a:p>
          <a:p>
            <a:pPr>
              <a:buFont typeface="Arial" panose="020B0604020202020204" pitchFamily="34" charset="0"/>
              <a:buChar char="•"/>
            </a:pPr>
            <a:endParaRPr lang="en-US" sz="2200" spc="-50" dirty="0">
              <a:solidFill>
                <a:schemeClr val="bg2">
                  <a:lumMod val="10000"/>
                </a:schemeClr>
              </a:solidFill>
              <a:latin typeface="Arial"/>
            </a:endParaRPr>
          </a:p>
          <a:p>
            <a:pPr>
              <a:buFont typeface="Arial" panose="020B0604020202020204" pitchFamily="34" charset="0"/>
              <a:buChar char="—"/>
            </a:pPr>
            <a:endParaRPr lang="en-US" dirty="0"/>
          </a:p>
        </p:txBody>
      </p:sp>
      <p:sp>
        <p:nvSpPr>
          <p:cNvPr id="3" name="Title 2">
            <a:extLst>
              <a:ext uri="{FF2B5EF4-FFF2-40B4-BE49-F238E27FC236}">
                <a16:creationId xmlns:a16="http://schemas.microsoft.com/office/drawing/2014/main" id="{1B7F2A96-AB21-4E91-819B-FC819D4F190C}"/>
              </a:ext>
            </a:extLst>
          </p:cNvPr>
          <p:cNvSpPr>
            <a:spLocks noGrp="1"/>
          </p:cNvSpPr>
          <p:nvPr>
            <p:ph type="title"/>
          </p:nvPr>
        </p:nvSpPr>
        <p:spPr/>
        <p:txBody>
          <a:bodyPr>
            <a:normAutofit fontScale="90000"/>
          </a:bodyPr>
          <a:lstStyle/>
          <a:p>
            <a:r>
              <a:rPr lang="en-US" sz="3200" dirty="0">
                <a:solidFill>
                  <a:srgbClr val="004283"/>
                </a:solidFill>
              </a:rPr>
              <a:t>Message Exchange Package (MEP) Tools Buildout Update</a:t>
            </a:r>
            <a:endParaRPr lang="en-US" dirty="0"/>
          </a:p>
        </p:txBody>
      </p:sp>
      <p:pic>
        <p:nvPicPr>
          <p:cNvPr id="4" name="Picture 3">
            <a:extLst>
              <a:ext uri="{FF2B5EF4-FFF2-40B4-BE49-F238E27FC236}">
                <a16:creationId xmlns:a16="http://schemas.microsoft.com/office/drawing/2014/main" id="{D137DD4B-EAD7-4B2F-8933-47D3F4B67A00}"/>
              </a:ext>
            </a:extLst>
          </p:cNvPr>
          <p:cNvPicPr>
            <a:picLocks noChangeAspect="1"/>
          </p:cNvPicPr>
          <p:nvPr/>
        </p:nvPicPr>
        <p:blipFill>
          <a:blip r:embed="rId3"/>
          <a:stretch>
            <a:fillRect/>
          </a:stretch>
        </p:blipFill>
        <p:spPr>
          <a:xfrm>
            <a:off x="6638023" y="1336300"/>
            <a:ext cx="4633362" cy="3877392"/>
          </a:xfrm>
          <a:prstGeom prst="rect">
            <a:avLst/>
          </a:prstGeom>
        </p:spPr>
      </p:pic>
    </p:spTree>
    <p:extLst>
      <p:ext uri="{BB962C8B-B14F-4D97-AF65-F5344CB8AC3E}">
        <p14:creationId xmlns:p14="http://schemas.microsoft.com/office/powerpoint/2010/main" val="40659723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E2FC8B1-32D3-4543-A354-655558282768}"/>
              </a:ext>
            </a:extLst>
          </p:cNvPr>
          <p:cNvSpPr>
            <a:spLocks noGrp="1"/>
          </p:cNvSpPr>
          <p:nvPr>
            <p:ph type="body" sz="quarter" idx="10"/>
          </p:nvPr>
        </p:nvSpPr>
        <p:spPr>
          <a:xfrm>
            <a:off x="464865" y="1559961"/>
            <a:ext cx="6118815" cy="3570304"/>
          </a:xfrm>
        </p:spPr>
        <p:txBody>
          <a:bodyPr>
            <a:normAutofit fontScale="92500" lnSpcReduction="10000"/>
          </a:bodyPr>
          <a:lstStyle/>
          <a:p>
            <a:r>
              <a:rPr lang="en-US" sz="2400" dirty="0">
                <a:solidFill>
                  <a:schemeClr val="bg2">
                    <a:lumMod val="10000"/>
                  </a:schemeClr>
                </a:solidFill>
              </a:rPr>
              <a:t>Continue Transfer of NIEM Equities to OASIS</a:t>
            </a:r>
          </a:p>
          <a:p>
            <a:r>
              <a:rPr lang="en-US" sz="2400" dirty="0">
                <a:solidFill>
                  <a:schemeClr val="bg2">
                    <a:lumMod val="10000"/>
                  </a:schemeClr>
                </a:solidFill>
              </a:rPr>
              <a:t>Continue to Solicit Sponsors</a:t>
            </a:r>
          </a:p>
          <a:p>
            <a:r>
              <a:rPr lang="en-US" sz="2400" dirty="0">
                <a:solidFill>
                  <a:schemeClr val="bg2">
                    <a:lumMod val="10000"/>
                  </a:schemeClr>
                </a:solidFill>
              </a:rPr>
              <a:t>Transition ESC</a:t>
            </a:r>
          </a:p>
          <a:p>
            <a:r>
              <a:rPr lang="en-US" sz="2400" dirty="0">
                <a:solidFill>
                  <a:schemeClr val="bg2">
                    <a:lumMod val="10000"/>
                  </a:schemeClr>
                </a:solidFill>
              </a:rPr>
              <a:t>Conduct PGB Kickoff 20 OCT</a:t>
            </a:r>
          </a:p>
          <a:p>
            <a:r>
              <a:rPr lang="en-US" sz="2400" dirty="0">
                <a:solidFill>
                  <a:schemeClr val="bg2">
                    <a:lumMod val="10000"/>
                  </a:schemeClr>
                </a:solidFill>
              </a:rPr>
              <a:t>Stand-up Technical Steering Committees</a:t>
            </a:r>
          </a:p>
          <a:p>
            <a:r>
              <a:rPr lang="en-US" sz="2400" dirty="0">
                <a:solidFill>
                  <a:schemeClr val="bg2">
                    <a:lumMod val="10000"/>
                  </a:schemeClr>
                </a:solidFill>
              </a:rPr>
              <a:t>Stand-up Git Repository</a:t>
            </a:r>
          </a:p>
          <a:p>
            <a:r>
              <a:rPr lang="en-US" sz="2400" dirty="0">
                <a:solidFill>
                  <a:schemeClr val="bg2">
                    <a:lumMod val="10000"/>
                  </a:schemeClr>
                </a:solidFill>
              </a:rPr>
              <a:t>Migrate Domains</a:t>
            </a:r>
          </a:p>
          <a:p>
            <a:r>
              <a:rPr lang="en-US" sz="2400" dirty="0">
                <a:solidFill>
                  <a:schemeClr val="bg2">
                    <a:lumMod val="10000"/>
                  </a:schemeClr>
                </a:solidFill>
              </a:rPr>
              <a:t>Deliver 1</a:t>
            </a:r>
            <a:r>
              <a:rPr lang="en-US" sz="2400" baseline="30000" dirty="0">
                <a:solidFill>
                  <a:schemeClr val="bg2">
                    <a:lumMod val="10000"/>
                  </a:schemeClr>
                </a:solidFill>
              </a:rPr>
              <a:t>st</a:t>
            </a:r>
            <a:r>
              <a:rPr lang="en-US" sz="2400" dirty="0">
                <a:solidFill>
                  <a:schemeClr val="bg2">
                    <a:lumMod val="10000"/>
                  </a:schemeClr>
                </a:solidFill>
              </a:rPr>
              <a:t> Release Under NIEM OPEN</a:t>
            </a:r>
          </a:p>
        </p:txBody>
      </p:sp>
      <p:sp>
        <p:nvSpPr>
          <p:cNvPr id="3" name="Title 2">
            <a:extLst>
              <a:ext uri="{FF2B5EF4-FFF2-40B4-BE49-F238E27FC236}">
                <a16:creationId xmlns:a16="http://schemas.microsoft.com/office/drawing/2014/main" id="{A6B38061-C6CD-4613-8369-7839B80D52E3}"/>
              </a:ext>
            </a:extLst>
          </p:cNvPr>
          <p:cNvSpPr>
            <a:spLocks noGrp="1"/>
          </p:cNvSpPr>
          <p:nvPr>
            <p:ph type="title"/>
          </p:nvPr>
        </p:nvSpPr>
        <p:spPr/>
        <p:txBody>
          <a:bodyPr/>
          <a:lstStyle/>
          <a:p>
            <a:r>
              <a:rPr lang="en-US" dirty="0"/>
              <a:t>Next steps</a:t>
            </a:r>
          </a:p>
        </p:txBody>
      </p:sp>
      <p:pic>
        <p:nvPicPr>
          <p:cNvPr id="7" name="Picture 6" descr="A screenshot of a cell phone&#10;&#10;Description automatically generated">
            <a:extLst>
              <a:ext uri="{FF2B5EF4-FFF2-40B4-BE49-F238E27FC236}">
                <a16:creationId xmlns:a16="http://schemas.microsoft.com/office/drawing/2014/main" id="{CA6DE2B4-C6FF-498B-8EB8-04724FBEDD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4173" y="1742173"/>
            <a:ext cx="5233169" cy="2503522"/>
          </a:xfrm>
          <a:prstGeom prst="rect">
            <a:avLst/>
          </a:prstGeom>
        </p:spPr>
      </p:pic>
    </p:spTree>
    <p:extLst>
      <p:ext uri="{BB962C8B-B14F-4D97-AF65-F5344CB8AC3E}">
        <p14:creationId xmlns:p14="http://schemas.microsoft.com/office/powerpoint/2010/main" val="780772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Autofit/>
          </a:bodyPr>
          <a:lstStyle/>
          <a:p>
            <a:r>
              <a:rPr lang="en-US" sz="3200" spc="-100" dirty="0">
                <a:solidFill>
                  <a:srgbClr val="005170"/>
                </a:solidFill>
              </a:rPr>
              <a:t>Agenda</a:t>
            </a:r>
          </a:p>
        </p:txBody>
      </p:sp>
      <p:sp>
        <p:nvSpPr>
          <p:cNvPr id="6" name="Content Placeholder 5"/>
          <p:cNvSpPr>
            <a:spLocks noGrp="1"/>
          </p:cNvSpPr>
          <p:nvPr>
            <p:ph type="body" sz="quarter" idx="13"/>
          </p:nvPr>
        </p:nvSpPr>
        <p:spPr/>
        <p:txBody>
          <a:bodyPr>
            <a:normAutofit fontScale="77500" lnSpcReduction="20000"/>
          </a:bodyPr>
          <a:lstStyle/>
          <a:p>
            <a:pPr marL="457200" indent="-398463">
              <a:spcBef>
                <a:spcPts val="600"/>
              </a:spcBef>
              <a:spcAft>
                <a:spcPts val="1200"/>
              </a:spcAft>
            </a:pPr>
            <a:r>
              <a:rPr lang="en-US" sz="2400" dirty="0">
                <a:solidFill>
                  <a:schemeClr val="bg2">
                    <a:lumMod val="10000"/>
                  </a:schemeClr>
                </a:solidFill>
              </a:rPr>
              <a:t>Looking Back </a:t>
            </a:r>
          </a:p>
          <a:p>
            <a:pPr marL="857250" lvl="1" indent="-398463">
              <a:spcBef>
                <a:spcPts val="600"/>
              </a:spcBef>
              <a:spcAft>
                <a:spcPts val="1200"/>
              </a:spcAft>
            </a:pPr>
            <a:r>
              <a:rPr lang="en-US" dirty="0">
                <a:solidFill>
                  <a:schemeClr val="bg2">
                    <a:lumMod val="10000"/>
                  </a:schemeClr>
                </a:solidFill>
              </a:rPr>
              <a:t>2021 ESC: Transition NIEM to an OASIS OPEN Project Standard</a:t>
            </a:r>
          </a:p>
          <a:p>
            <a:pPr marL="857250" lvl="1" indent="-398463">
              <a:spcBef>
                <a:spcPts val="600"/>
              </a:spcBef>
              <a:spcAft>
                <a:spcPts val="1200"/>
              </a:spcAft>
            </a:pPr>
            <a:r>
              <a:rPr lang="en-US" dirty="0">
                <a:solidFill>
                  <a:schemeClr val="bg2">
                    <a:lumMod val="10000"/>
                  </a:schemeClr>
                </a:solidFill>
              </a:rPr>
              <a:t>Rationale</a:t>
            </a:r>
          </a:p>
          <a:p>
            <a:pPr marL="857250" lvl="1" indent="-398463">
              <a:spcBef>
                <a:spcPts val="600"/>
              </a:spcBef>
              <a:spcAft>
                <a:spcPts val="1200"/>
              </a:spcAft>
            </a:pPr>
            <a:r>
              <a:rPr lang="en-US" dirty="0">
                <a:solidFill>
                  <a:schemeClr val="bg2">
                    <a:lumMod val="10000"/>
                  </a:schemeClr>
                </a:solidFill>
              </a:rPr>
              <a:t>Timeline</a:t>
            </a:r>
          </a:p>
          <a:p>
            <a:pPr marL="457200" indent="-398463">
              <a:spcBef>
                <a:spcPts val="600"/>
              </a:spcBef>
              <a:spcAft>
                <a:spcPts val="1200"/>
              </a:spcAft>
            </a:pPr>
            <a:r>
              <a:rPr lang="en-US" sz="2400" dirty="0">
                <a:solidFill>
                  <a:schemeClr val="bg2">
                    <a:lumMod val="10000"/>
                  </a:schemeClr>
                </a:solidFill>
              </a:rPr>
              <a:t>NIEM OPEN</a:t>
            </a:r>
          </a:p>
          <a:p>
            <a:pPr marL="857250" lvl="1" indent="-398463">
              <a:spcBef>
                <a:spcPts val="600"/>
              </a:spcBef>
              <a:spcAft>
                <a:spcPts val="1200"/>
              </a:spcAft>
            </a:pPr>
            <a:r>
              <a:rPr lang="en-US" dirty="0">
                <a:solidFill>
                  <a:schemeClr val="bg2">
                    <a:lumMod val="10000"/>
                  </a:schemeClr>
                </a:solidFill>
              </a:rPr>
              <a:t>Migrate Governance to NIEM OPEN</a:t>
            </a:r>
          </a:p>
          <a:p>
            <a:pPr marL="857250" lvl="1" indent="-398463">
              <a:spcBef>
                <a:spcPts val="600"/>
              </a:spcBef>
              <a:spcAft>
                <a:spcPts val="1200"/>
              </a:spcAft>
            </a:pPr>
            <a:r>
              <a:rPr lang="en-US" dirty="0">
                <a:solidFill>
                  <a:schemeClr val="bg2">
                    <a:lumMod val="10000"/>
                  </a:schemeClr>
                </a:solidFill>
              </a:rPr>
              <a:t>Transition Progress</a:t>
            </a:r>
          </a:p>
          <a:p>
            <a:pPr marL="857250" lvl="1" indent="-398463">
              <a:spcBef>
                <a:spcPts val="600"/>
              </a:spcBef>
              <a:spcAft>
                <a:spcPts val="1200"/>
              </a:spcAft>
            </a:pPr>
            <a:r>
              <a:rPr lang="en-US" dirty="0">
                <a:solidFill>
                  <a:schemeClr val="bg2">
                    <a:lumMod val="10000"/>
                  </a:schemeClr>
                </a:solidFill>
              </a:rPr>
              <a:t>Founding Sponsors &amp; Potential Candidates</a:t>
            </a:r>
          </a:p>
          <a:p>
            <a:pPr marL="857250" lvl="1" indent="-398463">
              <a:spcBef>
                <a:spcPts val="600"/>
              </a:spcBef>
              <a:spcAft>
                <a:spcPts val="1200"/>
              </a:spcAft>
            </a:pPr>
            <a:r>
              <a:rPr lang="en-US" dirty="0">
                <a:solidFill>
                  <a:schemeClr val="bg2">
                    <a:lumMod val="10000"/>
                  </a:schemeClr>
                </a:solidFill>
              </a:rPr>
              <a:t>ESC Transition &amp; PGB Kickoff</a:t>
            </a:r>
          </a:p>
          <a:p>
            <a:pPr marL="457200" indent="-398463">
              <a:spcBef>
                <a:spcPts val="600"/>
              </a:spcBef>
              <a:spcAft>
                <a:spcPts val="1200"/>
              </a:spcAft>
            </a:pPr>
            <a:r>
              <a:rPr lang="en-US" dirty="0">
                <a:solidFill>
                  <a:schemeClr val="bg2">
                    <a:lumMod val="10000"/>
                  </a:schemeClr>
                </a:solidFill>
              </a:rPr>
              <a:t>2022 Successes</a:t>
            </a:r>
          </a:p>
          <a:p>
            <a:pPr marL="457200" indent="-398463">
              <a:spcBef>
                <a:spcPts val="600"/>
              </a:spcBef>
              <a:spcAft>
                <a:spcPts val="1200"/>
              </a:spcAft>
            </a:pPr>
            <a:r>
              <a:rPr lang="en-US" sz="2400" dirty="0">
                <a:solidFill>
                  <a:schemeClr val="bg2">
                    <a:lumMod val="10000"/>
                  </a:schemeClr>
                </a:solidFill>
              </a:rPr>
              <a:t>Next Steps</a:t>
            </a:r>
          </a:p>
        </p:txBody>
      </p:sp>
    </p:spTree>
    <p:extLst>
      <p:ext uri="{BB962C8B-B14F-4D97-AF65-F5344CB8AC3E}">
        <p14:creationId xmlns:p14="http://schemas.microsoft.com/office/powerpoint/2010/main" val="41238937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vert="horz" lIns="91440" tIns="45720" rIns="91440" bIns="45720" rtlCol="0" anchor="ctr">
            <a:normAutofit/>
          </a:bodyPr>
          <a:lstStyle/>
          <a:p>
            <a:r>
              <a:rPr lang="en-US" sz="3200" dirty="0">
                <a:solidFill>
                  <a:srgbClr val="005170"/>
                </a:solidFill>
              </a:rPr>
              <a:t>Reference Material</a:t>
            </a:r>
          </a:p>
        </p:txBody>
      </p:sp>
      <p:sp>
        <p:nvSpPr>
          <p:cNvPr id="5" name="Text Placeholder 4">
            <a:extLst>
              <a:ext uri="{FF2B5EF4-FFF2-40B4-BE49-F238E27FC236}">
                <a16:creationId xmlns:a16="http://schemas.microsoft.com/office/drawing/2014/main" id="{E746FDA5-D15B-4FAB-AAB3-2DC6551F3285}"/>
              </a:ext>
            </a:extLst>
          </p:cNvPr>
          <p:cNvSpPr>
            <a:spLocks noGrp="1"/>
          </p:cNvSpPr>
          <p:nvPr>
            <p:ph type="body" sz="quarter" idx="13"/>
          </p:nvPr>
        </p:nvSpPr>
        <p:spPr/>
        <p:txBody>
          <a:bodyPr>
            <a:normAutofit fontScale="85000" lnSpcReduction="20000"/>
          </a:bodyPr>
          <a:lstStyle/>
          <a:p>
            <a:pPr>
              <a:lnSpc>
                <a:spcPct val="150000"/>
              </a:lnSpc>
              <a:spcBef>
                <a:spcPts val="600"/>
              </a:spcBef>
            </a:pPr>
            <a:r>
              <a:rPr lang="en-US" dirty="0"/>
              <a:t>Starting Point:  </a:t>
            </a:r>
            <a:r>
              <a:rPr lang="en-US" dirty="0">
                <a:hlinkClick r:id="rId2"/>
              </a:rPr>
              <a:t>https://www.niem.gov/</a:t>
            </a:r>
            <a:r>
              <a:rPr lang="en-US" dirty="0"/>
              <a:t> </a:t>
            </a:r>
          </a:p>
          <a:p>
            <a:pPr>
              <a:lnSpc>
                <a:spcPct val="150000"/>
              </a:lnSpc>
              <a:spcBef>
                <a:spcPts val="600"/>
              </a:spcBef>
            </a:pPr>
            <a:r>
              <a:rPr lang="en-US" dirty="0"/>
              <a:t>OSIS OPEN: </a:t>
            </a:r>
            <a:r>
              <a:rPr lang="en-US" dirty="0">
                <a:hlinkClick r:id="rId3"/>
              </a:rPr>
              <a:t>https://www.oasis-open.org/</a:t>
            </a:r>
            <a:endParaRPr lang="en-US" dirty="0"/>
          </a:p>
          <a:p>
            <a:pPr>
              <a:lnSpc>
                <a:spcPct val="150000"/>
              </a:lnSpc>
              <a:spcBef>
                <a:spcPts val="600"/>
              </a:spcBef>
            </a:pPr>
            <a:r>
              <a:rPr lang="en-US" dirty="0"/>
              <a:t>NIEMOpen.org: </a:t>
            </a:r>
            <a:r>
              <a:rPr lang="en-US" dirty="0">
                <a:hlinkClick r:id="rId4"/>
              </a:rPr>
              <a:t>https://niemopen.org/</a:t>
            </a:r>
            <a:r>
              <a:rPr lang="en-US" dirty="0"/>
              <a:t> (Under Construction)</a:t>
            </a:r>
          </a:p>
          <a:p>
            <a:pPr>
              <a:lnSpc>
                <a:spcPct val="150000"/>
              </a:lnSpc>
              <a:spcBef>
                <a:spcPts val="600"/>
              </a:spcBef>
            </a:pPr>
            <a:r>
              <a:rPr lang="en-US" dirty="0"/>
              <a:t>Training: </a:t>
            </a:r>
            <a:r>
              <a:rPr lang="en-US" dirty="0">
                <a:hlinkClick r:id="rId5"/>
              </a:rPr>
              <a:t>https://niem.github.io/training/</a:t>
            </a:r>
            <a:r>
              <a:rPr lang="en-US" dirty="0"/>
              <a:t> </a:t>
            </a:r>
          </a:p>
          <a:p>
            <a:pPr>
              <a:lnSpc>
                <a:spcPct val="150000"/>
              </a:lnSpc>
              <a:spcBef>
                <a:spcPts val="600"/>
              </a:spcBef>
            </a:pPr>
            <a:r>
              <a:rPr lang="en-US" dirty="0"/>
              <a:t>Technical Resources: </a:t>
            </a:r>
            <a:r>
              <a:rPr lang="en-US" dirty="0">
                <a:hlinkClick r:id="rId6"/>
              </a:rPr>
              <a:t>https://www.niem.gov/techhub</a:t>
            </a:r>
            <a:r>
              <a:rPr lang="en-US" dirty="0"/>
              <a:t>   </a:t>
            </a:r>
          </a:p>
          <a:p>
            <a:pPr>
              <a:lnSpc>
                <a:spcPct val="150000"/>
              </a:lnSpc>
              <a:spcBef>
                <a:spcPts val="600"/>
              </a:spcBef>
            </a:pPr>
            <a:r>
              <a:rPr lang="en-US" dirty="0"/>
              <a:t>Current Release: </a:t>
            </a:r>
            <a:r>
              <a:rPr lang="en-US" dirty="0">
                <a:hlinkClick r:id="rId7"/>
              </a:rPr>
              <a:t>https://niem.github.io/niem-releases</a:t>
            </a:r>
            <a:r>
              <a:rPr lang="en-US" dirty="0"/>
              <a:t> </a:t>
            </a:r>
          </a:p>
          <a:p>
            <a:pPr>
              <a:lnSpc>
                <a:spcPct val="150000"/>
              </a:lnSpc>
              <a:spcBef>
                <a:spcPts val="600"/>
              </a:spcBef>
            </a:pPr>
            <a:r>
              <a:rPr lang="en-US" dirty="0"/>
              <a:t>IEPD Developer Resources:  </a:t>
            </a:r>
            <a:r>
              <a:rPr lang="en-US" dirty="0">
                <a:hlinkClick r:id="rId8"/>
              </a:rPr>
              <a:t>https://www.niem.gov/techhub/iepd-resources</a:t>
            </a:r>
            <a:r>
              <a:rPr lang="en-US" dirty="0"/>
              <a:t>  </a:t>
            </a:r>
          </a:p>
          <a:p>
            <a:pPr>
              <a:lnSpc>
                <a:spcPct val="150000"/>
              </a:lnSpc>
              <a:spcBef>
                <a:spcPts val="600"/>
              </a:spcBef>
            </a:pPr>
            <a:r>
              <a:rPr lang="en-US" dirty="0"/>
              <a:t>Implementation Support: </a:t>
            </a:r>
            <a:r>
              <a:rPr lang="en-US" dirty="0">
                <a:hlinkClick r:id="rId9"/>
              </a:rPr>
              <a:t>https://niem.github.io/</a:t>
            </a:r>
            <a:r>
              <a:rPr lang="en-US" dirty="0"/>
              <a:t> </a:t>
            </a:r>
          </a:p>
          <a:p>
            <a:pPr>
              <a:lnSpc>
                <a:spcPct val="150000"/>
              </a:lnSpc>
              <a:spcBef>
                <a:spcPts val="600"/>
              </a:spcBef>
            </a:pPr>
            <a:r>
              <a:rPr lang="en-US" dirty="0"/>
              <a:t>Tools:  </a:t>
            </a:r>
            <a:r>
              <a:rPr lang="en-US" dirty="0">
                <a:hlinkClick r:id="rId10"/>
              </a:rPr>
              <a:t>https://www.niem.gov/tools-catalog</a:t>
            </a:r>
            <a:r>
              <a:rPr lang="en-US" dirty="0"/>
              <a:t>   </a:t>
            </a:r>
          </a:p>
          <a:p>
            <a:pPr>
              <a:lnSpc>
                <a:spcPct val="150000"/>
              </a:lnSpc>
              <a:spcBef>
                <a:spcPts val="600"/>
              </a:spcBef>
            </a:pPr>
            <a:r>
              <a:rPr lang="en-US" dirty="0"/>
              <a:t>SLTT Tiger Team:  </a:t>
            </a:r>
            <a:r>
              <a:rPr lang="en-US" dirty="0">
                <a:hlinkClick r:id="rId11"/>
              </a:rPr>
              <a:t>http://niem.github.io/community/sltt/</a:t>
            </a:r>
            <a:r>
              <a:rPr lang="en-US" dirty="0"/>
              <a:t>   </a:t>
            </a:r>
          </a:p>
          <a:p>
            <a:endParaRPr lang="en-US" dirty="0"/>
          </a:p>
        </p:txBody>
      </p:sp>
    </p:spTree>
    <p:extLst>
      <p:ext uri="{BB962C8B-B14F-4D97-AF65-F5344CB8AC3E}">
        <p14:creationId xmlns:p14="http://schemas.microsoft.com/office/powerpoint/2010/main" val="36408692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01562-F1F5-442B-8F73-FF6E49D2BCA9}"/>
              </a:ext>
            </a:extLst>
          </p:cNvPr>
          <p:cNvSpPr>
            <a:spLocks noGrp="1"/>
          </p:cNvSpPr>
          <p:nvPr>
            <p:ph type="title"/>
          </p:nvPr>
        </p:nvSpPr>
        <p:spPr/>
        <p:txBody>
          <a:bodyPr vert="horz" lIns="91440" tIns="45720" rIns="91440" bIns="45720" rtlCol="0" anchor="t" anchorCtr="0">
            <a:noAutofit/>
          </a:bodyPr>
          <a:lstStyle/>
          <a:p>
            <a:pPr algn="l"/>
            <a:r>
              <a:rPr lang="en-US" sz="3200" dirty="0">
                <a:solidFill>
                  <a:srgbClr val="005170"/>
                </a:solidFill>
                <a:latin typeface="+mj-lt"/>
                <a:cs typeface="+mj-cs"/>
              </a:rPr>
              <a:t>Contact Us</a:t>
            </a:r>
          </a:p>
        </p:txBody>
      </p:sp>
      <p:sp>
        <p:nvSpPr>
          <p:cNvPr id="7" name="Text Placeholder 6">
            <a:extLst>
              <a:ext uri="{FF2B5EF4-FFF2-40B4-BE49-F238E27FC236}">
                <a16:creationId xmlns:a16="http://schemas.microsoft.com/office/drawing/2014/main" id="{868EFED6-C1C1-42C5-B186-7437D45D9C42}"/>
              </a:ext>
            </a:extLst>
          </p:cNvPr>
          <p:cNvSpPr>
            <a:spLocks noGrp="1"/>
          </p:cNvSpPr>
          <p:nvPr>
            <p:ph type="body" sz="quarter" idx="13"/>
          </p:nvPr>
        </p:nvSpPr>
        <p:spPr>
          <a:xfrm>
            <a:off x="609600" y="963845"/>
            <a:ext cx="11079192" cy="4777956"/>
          </a:xfrm>
        </p:spPr>
        <p:txBody>
          <a:bodyPr>
            <a:normAutofit/>
          </a:bodyPr>
          <a:lstStyle/>
          <a:p>
            <a:endParaRPr lang="en-US" sz="1800" dirty="0"/>
          </a:p>
          <a:p>
            <a:r>
              <a:rPr lang="en-US" sz="1800" dirty="0"/>
              <a:t>NMO Katherine Escobar (</a:t>
            </a:r>
            <a:r>
              <a:rPr lang="en-US" sz="1800" dirty="0">
                <a:hlinkClick r:id="rId3"/>
              </a:rPr>
              <a:t>Katherine.b.escobar.civ@mail.mil</a:t>
            </a:r>
            <a:r>
              <a:rPr lang="en-US" sz="1800" dirty="0"/>
              <a:t>), 757-203-8631</a:t>
            </a:r>
          </a:p>
          <a:p>
            <a:endParaRPr lang="en-US" sz="1800" dirty="0"/>
          </a:p>
          <a:p>
            <a:r>
              <a:rPr lang="en-US" sz="1800" dirty="0"/>
              <a:t>NMO Steve Sullivan (</a:t>
            </a:r>
            <a:r>
              <a:rPr lang="en-US" sz="1800" dirty="0">
                <a:hlinkClick r:id="rId4"/>
              </a:rPr>
              <a:t>stephen.m.sullivan14.ctr@mail.mil</a:t>
            </a:r>
            <a:r>
              <a:rPr lang="en-US" sz="1800" dirty="0"/>
              <a:t>), 757-203-8619</a:t>
            </a:r>
          </a:p>
          <a:p>
            <a:endParaRPr lang="en-US" sz="1800" dirty="0"/>
          </a:p>
          <a:p>
            <a:r>
              <a:rPr lang="en-US" sz="1800" dirty="0"/>
              <a:t>NBAC TSC Kamran Atri (</a:t>
            </a:r>
            <a:r>
              <a:rPr lang="en-US" sz="1800" dirty="0">
                <a:hlinkClick r:id="rId5"/>
              </a:rPr>
              <a:t>katri@a4safe.com</a:t>
            </a:r>
            <a:r>
              <a:rPr lang="en-US" sz="1800" dirty="0"/>
              <a:t>), 703-930-6057</a:t>
            </a:r>
          </a:p>
          <a:p>
            <a:endParaRPr lang="en-US" sz="1800" dirty="0"/>
          </a:p>
          <a:p>
            <a:r>
              <a:rPr lang="en-US" sz="1800" dirty="0"/>
              <a:t>NBAC TSC Thomas Krul (</a:t>
            </a:r>
            <a:r>
              <a:rPr lang="en-US" sz="1800" dirty="0">
                <a:hlinkClick r:id="rId6"/>
              </a:rPr>
              <a:t>Thomas.krul@Canada.ca</a:t>
            </a:r>
            <a:r>
              <a:rPr lang="en-US" sz="1800" dirty="0"/>
              <a:t>), 613-949-6513</a:t>
            </a:r>
          </a:p>
          <a:p>
            <a:endParaRPr lang="en-US" sz="1800" dirty="0"/>
          </a:p>
          <a:p>
            <a:endParaRPr lang="en-US" sz="1800" dirty="0"/>
          </a:p>
        </p:txBody>
      </p:sp>
      <p:pic>
        <p:nvPicPr>
          <p:cNvPr id="5" name="Picture 4" descr="A screenshot of a cell phone&#10;&#10;Description automatically generated">
            <a:extLst>
              <a:ext uri="{FF2B5EF4-FFF2-40B4-BE49-F238E27FC236}">
                <a16:creationId xmlns:a16="http://schemas.microsoft.com/office/drawing/2014/main" id="{E1A4FFC1-0047-4AC2-B191-79BCA2D86EE3}"/>
              </a:ext>
            </a:extLst>
          </p:cNvPr>
          <p:cNvPicPr>
            <a:picLocks noChangeAspect="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562173" y="4208319"/>
            <a:ext cx="3951679" cy="2089680"/>
          </a:xfrm>
          <a:prstGeom prst="rect">
            <a:avLst/>
          </a:prstGeom>
        </p:spPr>
      </p:pic>
    </p:spTree>
    <p:extLst>
      <p:ext uri="{BB962C8B-B14F-4D97-AF65-F5344CB8AC3E}">
        <p14:creationId xmlns:p14="http://schemas.microsoft.com/office/powerpoint/2010/main" val="27158163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A10C0-F0F3-4B89-8A2E-65054C64DBA3}"/>
              </a:ext>
            </a:extLst>
          </p:cNvPr>
          <p:cNvSpPr>
            <a:spLocks noGrp="1"/>
          </p:cNvSpPr>
          <p:nvPr>
            <p:ph type="title"/>
          </p:nvPr>
        </p:nvSpPr>
        <p:spPr/>
        <p:txBody>
          <a:bodyPr/>
          <a:lstStyle/>
          <a:p>
            <a:r>
              <a:rPr lang="en-US" dirty="0"/>
              <a:t>Questions &amp; Answers</a:t>
            </a:r>
          </a:p>
        </p:txBody>
      </p:sp>
      <p:sp>
        <p:nvSpPr>
          <p:cNvPr id="3" name="Text Placeholder 2">
            <a:extLst>
              <a:ext uri="{FF2B5EF4-FFF2-40B4-BE49-F238E27FC236}">
                <a16:creationId xmlns:a16="http://schemas.microsoft.com/office/drawing/2014/main" id="{0B1729CB-618F-4468-9650-51DC6467003A}"/>
              </a:ext>
            </a:extLst>
          </p:cNvPr>
          <p:cNvSpPr>
            <a:spLocks noGrp="1"/>
          </p:cNvSpPr>
          <p:nvPr>
            <p:ph type="body" sz="quarter" idx="13"/>
          </p:nvPr>
        </p:nvSpPr>
        <p:spPr/>
        <p:txBody>
          <a:bodyPr/>
          <a:lstStyle/>
          <a:p>
            <a:r>
              <a:rPr lang="en-US" dirty="0"/>
              <a:t>Mr. Kamran Atri &amp; Mr. Thomas Krul Facilitators</a:t>
            </a:r>
          </a:p>
          <a:p>
            <a:endParaRPr lang="en-US" dirty="0"/>
          </a:p>
        </p:txBody>
      </p:sp>
      <p:sp>
        <p:nvSpPr>
          <p:cNvPr id="4" name="Slide Number Placeholder 3">
            <a:extLst>
              <a:ext uri="{FF2B5EF4-FFF2-40B4-BE49-F238E27FC236}">
                <a16:creationId xmlns:a16="http://schemas.microsoft.com/office/drawing/2014/main" id="{32283CF2-107F-4ED1-8C31-03FFCECF02FB}"/>
              </a:ext>
            </a:extLst>
          </p:cNvPr>
          <p:cNvSpPr>
            <a:spLocks noGrp="1"/>
          </p:cNvSpPr>
          <p:nvPr>
            <p:ph type="sldNum" sz="quarter" idx="4"/>
          </p:nvPr>
        </p:nvSpPr>
        <p:spPr/>
        <p:txBody>
          <a:bodyPr/>
          <a:lstStyle/>
          <a:p>
            <a:fld id="{6E6030FC-FB78-5E4D-92EA-5D9433591EA9}" type="slidenum">
              <a:rPr lang="en-US" smtClean="0"/>
              <a:pPr/>
              <a:t>22</a:t>
            </a:fld>
            <a:endParaRPr lang="en-US" dirty="0"/>
          </a:p>
        </p:txBody>
      </p:sp>
      <p:pic>
        <p:nvPicPr>
          <p:cNvPr id="5" name="Picture 4">
            <a:extLst>
              <a:ext uri="{FF2B5EF4-FFF2-40B4-BE49-F238E27FC236}">
                <a16:creationId xmlns:a16="http://schemas.microsoft.com/office/drawing/2014/main" id="{3CA592FA-C9B1-4550-B3D1-65AC688B6057}"/>
              </a:ext>
            </a:extLst>
          </p:cNvPr>
          <p:cNvPicPr>
            <a:picLocks noChangeAspect="1"/>
          </p:cNvPicPr>
          <p:nvPr/>
        </p:nvPicPr>
        <p:blipFill>
          <a:blip r:embed="rId2"/>
          <a:stretch>
            <a:fillRect/>
          </a:stretch>
        </p:blipFill>
        <p:spPr>
          <a:xfrm>
            <a:off x="4435812" y="2705595"/>
            <a:ext cx="7756187" cy="3379655"/>
          </a:xfrm>
          <a:prstGeom prst="rect">
            <a:avLst/>
          </a:prstGeom>
        </p:spPr>
      </p:pic>
      <p:pic>
        <p:nvPicPr>
          <p:cNvPr id="2050" name="Picture 2" descr="See the source image">
            <a:extLst>
              <a:ext uri="{FF2B5EF4-FFF2-40B4-BE49-F238E27FC236}">
                <a16:creationId xmlns:a16="http://schemas.microsoft.com/office/drawing/2014/main" id="{ABDF70DD-9DE2-4866-8F5E-977161870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73113"/>
            <a:ext cx="12192000" cy="5311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4221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2FD89-FFD2-4549-A945-E6DA5AE88560}"/>
              </a:ext>
            </a:extLst>
          </p:cNvPr>
          <p:cNvSpPr>
            <a:spLocks noGrp="1"/>
          </p:cNvSpPr>
          <p:nvPr>
            <p:ph type="title"/>
          </p:nvPr>
        </p:nvSpPr>
        <p:spPr/>
        <p:txBody>
          <a:bodyPr>
            <a:normAutofit/>
          </a:bodyPr>
          <a:lstStyle/>
          <a:p>
            <a:r>
              <a:rPr lang="en-US" sz="3200" dirty="0"/>
              <a:t>Looking back</a:t>
            </a:r>
          </a:p>
        </p:txBody>
      </p:sp>
      <p:sp>
        <p:nvSpPr>
          <p:cNvPr id="3" name="Text Placeholder 2">
            <a:extLst>
              <a:ext uri="{FF2B5EF4-FFF2-40B4-BE49-F238E27FC236}">
                <a16:creationId xmlns:a16="http://schemas.microsoft.com/office/drawing/2014/main" id="{DF000047-A627-4A9D-97C5-A7A62A503F39}"/>
              </a:ext>
            </a:extLst>
          </p:cNvPr>
          <p:cNvSpPr>
            <a:spLocks noGrp="1"/>
          </p:cNvSpPr>
          <p:nvPr>
            <p:ph type="body" sz="quarter" idx="13"/>
          </p:nvPr>
        </p:nvSpPr>
        <p:spPr>
          <a:xfrm>
            <a:off x="609600" y="1200150"/>
            <a:ext cx="11079192" cy="3169719"/>
          </a:xfrm>
        </p:spPr>
        <p:txBody>
          <a:bodyPr/>
          <a:lstStyle/>
          <a:p>
            <a:r>
              <a:rPr lang="en-US" dirty="0"/>
              <a:t>September 2021 the NMO briefed the ESC on alternatives for NIEM sustainability</a:t>
            </a:r>
          </a:p>
          <a:p>
            <a:r>
              <a:rPr lang="en-US" dirty="0"/>
              <a:t>Reviewed results of NMO 2020-2021 study focused on NIEM becoming a formal standard</a:t>
            </a:r>
          </a:p>
          <a:p>
            <a:r>
              <a:rPr lang="en-US" dirty="0"/>
              <a:t>Presented trade-offs associated with joining various standards organizations</a:t>
            </a:r>
          </a:p>
          <a:p>
            <a:r>
              <a:rPr lang="en-US" dirty="0"/>
              <a:t>Recommended transition to an Open Standard</a:t>
            </a:r>
          </a:p>
          <a:p>
            <a:r>
              <a:rPr lang="en-US" dirty="0"/>
              <a:t>Recommended joining OASIS OPEN</a:t>
            </a:r>
          </a:p>
        </p:txBody>
      </p:sp>
      <p:sp>
        <p:nvSpPr>
          <p:cNvPr id="4" name="Slide Number Placeholder 3">
            <a:extLst>
              <a:ext uri="{FF2B5EF4-FFF2-40B4-BE49-F238E27FC236}">
                <a16:creationId xmlns:a16="http://schemas.microsoft.com/office/drawing/2014/main" id="{690B455A-C5CA-4082-B10D-91BEA3D349CB}"/>
              </a:ext>
            </a:extLst>
          </p:cNvPr>
          <p:cNvSpPr>
            <a:spLocks noGrp="1"/>
          </p:cNvSpPr>
          <p:nvPr>
            <p:ph type="sldNum" sz="quarter" idx="4"/>
          </p:nvPr>
        </p:nvSpPr>
        <p:spPr/>
        <p:txBody>
          <a:bodyPr/>
          <a:lstStyle/>
          <a:p>
            <a:fld id="{6E6030FC-FB78-5E4D-92EA-5D9433591EA9}" type="slidenum">
              <a:rPr lang="en-US" smtClean="0"/>
              <a:pPr/>
              <a:t>3</a:t>
            </a:fld>
            <a:endParaRPr lang="en-US" dirty="0"/>
          </a:p>
        </p:txBody>
      </p:sp>
      <p:sp>
        <p:nvSpPr>
          <p:cNvPr id="5" name="TextBox 4">
            <a:extLst>
              <a:ext uri="{FF2B5EF4-FFF2-40B4-BE49-F238E27FC236}">
                <a16:creationId xmlns:a16="http://schemas.microsoft.com/office/drawing/2014/main" id="{EF91BF02-626C-437C-A0A2-14BC1CB78F82}"/>
              </a:ext>
            </a:extLst>
          </p:cNvPr>
          <p:cNvSpPr txBox="1"/>
          <p:nvPr/>
        </p:nvSpPr>
        <p:spPr>
          <a:xfrm>
            <a:off x="1053951" y="4982212"/>
            <a:ext cx="9726189" cy="523220"/>
          </a:xfrm>
          <a:prstGeom prst="rect">
            <a:avLst/>
          </a:prstGeom>
          <a:solidFill>
            <a:srgbClr val="FFFF00"/>
          </a:solidFill>
          <a:ln>
            <a:solidFill>
              <a:schemeClr val="tx2">
                <a:lumMod val="50000"/>
              </a:schemeClr>
            </a:solidFill>
          </a:ln>
        </p:spPr>
        <p:txBody>
          <a:bodyPr wrap="none" rtlCol="0">
            <a:spAutoFit/>
          </a:bodyPr>
          <a:lstStyle/>
          <a:p>
            <a:r>
              <a:rPr lang="en-US" sz="2800" dirty="0">
                <a:solidFill>
                  <a:srgbClr val="FF0000"/>
                </a:solidFill>
              </a:rPr>
              <a:t>ESC Approved NIEM Transition to an OASIS OPEN Project </a:t>
            </a:r>
          </a:p>
        </p:txBody>
      </p:sp>
    </p:spTree>
    <p:extLst>
      <p:ext uri="{BB962C8B-B14F-4D97-AF65-F5344CB8AC3E}">
        <p14:creationId xmlns:p14="http://schemas.microsoft.com/office/powerpoint/2010/main" val="214753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A1BF5-A664-42B5-9AB9-085DFF7F92A4}"/>
              </a:ext>
            </a:extLst>
          </p:cNvPr>
          <p:cNvSpPr>
            <a:spLocks noGrp="1"/>
          </p:cNvSpPr>
          <p:nvPr>
            <p:ph type="title"/>
          </p:nvPr>
        </p:nvSpPr>
        <p:spPr/>
        <p:txBody>
          <a:bodyPr>
            <a:normAutofit/>
          </a:bodyPr>
          <a:lstStyle/>
          <a:p>
            <a:r>
              <a:rPr lang="en-US" sz="3200" dirty="0"/>
              <a:t>Reasons for NIEM an Open-Source standard</a:t>
            </a:r>
          </a:p>
        </p:txBody>
      </p:sp>
      <p:sp>
        <p:nvSpPr>
          <p:cNvPr id="3" name="Content Placeholder 2">
            <a:extLst>
              <a:ext uri="{FF2B5EF4-FFF2-40B4-BE49-F238E27FC236}">
                <a16:creationId xmlns:a16="http://schemas.microsoft.com/office/drawing/2014/main" id="{2E63E2B6-20BA-4564-8539-CF10B205C876}"/>
              </a:ext>
            </a:extLst>
          </p:cNvPr>
          <p:cNvSpPr>
            <a:spLocks noGrp="1"/>
          </p:cNvSpPr>
          <p:nvPr>
            <p:ph type="body" sz="quarter" idx="13"/>
          </p:nvPr>
        </p:nvSpPr>
        <p:spPr/>
        <p:txBody>
          <a:bodyPr>
            <a:normAutofit fontScale="92500"/>
          </a:bodyPr>
          <a:lstStyle/>
          <a:p>
            <a:pPr>
              <a:lnSpc>
                <a:spcPct val="100000"/>
              </a:lnSpc>
            </a:pPr>
            <a:r>
              <a:rPr lang="en-US" dirty="0"/>
              <a:t>Aligns with the Law mandating the use of voluntary consensus standards over government developed standards:</a:t>
            </a:r>
          </a:p>
          <a:p>
            <a:pPr marL="514350" lvl="2">
              <a:spcBef>
                <a:spcPts val="750"/>
              </a:spcBef>
            </a:pPr>
            <a:r>
              <a:rPr lang="en-US" sz="2100" dirty="0"/>
              <a:t>National Technology Transfer and Advancement Act of 1995 (NTTAA), Public Law 104-113 </a:t>
            </a:r>
          </a:p>
          <a:p>
            <a:pPr marL="514350" lvl="2">
              <a:spcBef>
                <a:spcPts val="750"/>
              </a:spcBef>
            </a:pPr>
            <a:r>
              <a:rPr lang="en-US" sz="2100" dirty="0"/>
              <a:t>Government at every level favors standards  - OMB 119</a:t>
            </a:r>
          </a:p>
          <a:p>
            <a:r>
              <a:rPr lang="en-US" dirty="0"/>
              <a:t>Align with NIST the government cited assessment body for compliance of systems</a:t>
            </a:r>
          </a:p>
          <a:p>
            <a:r>
              <a:rPr lang="en-US" dirty="0"/>
              <a:t>Government and Industry favors formal standards</a:t>
            </a:r>
          </a:p>
          <a:p>
            <a:r>
              <a:rPr lang="en-US" dirty="0"/>
              <a:t>Inherent Interoperability due to rigor in vetting standards</a:t>
            </a:r>
          </a:p>
          <a:p>
            <a:r>
              <a:rPr lang="en-US" dirty="0"/>
              <a:t>Increases awareness of NIEM to larger audience</a:t>
            </a:r>
          </a:p>
          <a:p>
            <a:r>
              <a:rPr lang="en-US" dirty="0"/>
              <a:t>NIEM already meets most of the criteria for becoming a standard</a:t>
            </a:r>
          </a:p>
          <a:p>
            <a:r>
              <a:rPr lang="en-US" dirty="0"/>
              <a:t>Increased visibility, contribution, and use by open-source tool developers</a:t>
            </a:r>
          </a:p>
          <a:p>
            <a:r>
              <a:rPr lang="en-US" dirty="0"/>
              <a:t>Compliance argument over competing government developed standards</a:t>
            </a:r>
          </a:p>
        </p:txBody>
      </p:sp>
    </p:spTree>
    <p:extLst>
      <p:ext uri="{BB962C8B-B14F-4D97-AF65-F5344CB8AC3E}">
        <p14:creationId xmlns:p14="http://schemas.microsoft.com/office/powerpoint/2010/main" val="3671110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70339-5584-4D23-A3EA-88FEE908B410}"/>
              </a:ext>
            </a:extLst>
          </p:cNvPr>
          <p:cNvSpPr>
            <a:spLocks noGrp="1"/>
          </p:cNvSpPr>
          <p:nvPr>
            <p:ph type="title"/>
          </p:nvPr>
        </p:nvSpPr>
        <p:spPr/>
        <p:txBody>
          <a:bodyPr>
            <a:noAutofit/>
          </a:bodyPr>
          <a:lstStyle/>
          <a:p>
            <a:r>
              <a:rPr lang="en-US" sz="3200" dirty="0">
                <a:solidFill>
                  <a:srgbClr val="005170"/>
                </a:solidFill>
              </a:rPr>
              <a:t>Standards that include NIEM</a:t>
            </a:r>
          </a:p>
        </p:txBody>
      </p:sp>
      <p:sp>
        <p:nvSpPr>
          <p:cNvPr id="3" name="Content Placeholder 2">
            <a:extLst>
              <a:ext uri="{FF2B5EF4-FFF2-40B4-BE49-F238E27FC236}">
                <a16:creationId xmlns:a16="http://schemas.microsoft.com/office/drawing/2014/main" id="{BC54153F-07E1-42A8-8ADE-3BC21DEF8305}"/>
              </a:ext>
            </a:extLst>
          </p:cNvPr>
          <p:cNvSpPr>
            <a:spLocks noGrp="1"/>
          </p:cNvSpPr>
          <p:nvPr>
            <p:ph type="body" sz="quarter" idx="13"/>
          </p:nvPr>
        </p:nvSpPr>
        <p:spPr/>
        <p:txBody>
          <a:bodyPr>
            <a:noAutofit/>
          </a:bodyPr>
          <a:lstStyle/>
          <a:p>
            <a:pPr marL="800100">
              <a:lnSpc>
                <a:spcPct val="110000"/>
              </a:lnSpc>
              <a:spcBef>
                <a:spcPts val="0"/>
              </a:spcBef>
              <a:spcAft>
                <a:spcPts val="600"/>
              </a:spcAft>
              <a:tabLst>
                <a:tab pos="800100" algn="l"/>
              </a:tabLst>
            </a:pPr>
            <a:r>
              <a:rPr lang="en-US" sz="1600" dirty="0">
                <a:solidFill>
                  <a:schemeClr val="bg2">
                    <a:lumMod val="10000"/>
                  </a:schemeClr>
                </a:solidFill>
              </a:rPr>
              <a:t>ANSI APCO Alarm Monitoring Company to Public Safety Answering Point (PSAP)</a:t>
            </a:r>
          </a:p>
          <a:p>
            <a:pPr marL="800100">
              <a:lnSpc>
                <a:spcPct val="110000"/>
              </a:lnSpc>
              <a:spcBef>
                <a:spcPts val="0"/>
              </a:spcBef>
              <a:spcAft>
                <a:spcPts val="600"/>
              </a:spcAft>
              <a:tabLst>
                <a:tab pos="800100" algn="l"/>
              </a:tabLst>
            </a:pPr>
            <a:r>
              <a:rPr lang="en-US" sz="1600" dirty="0">
                <a:solidFill>
                  <a:schemeClr val="bg2">
                    <a:lumMod val="10000"/>
                  </a:schemeClr>
                </a:solidFill>
              </a:rPr>
              <a:t>OASIS EXDL, </a:t>
            </a:r>
            <a:r>
              <a:rPr lang="en-US" sz="1600" dirty="0">
                <a:solidFill>
                  <a:schemeClr val="bg2">
                    <a:lumMod val="10000"/>
                  </a:schemeClr>
                </a:solidFill>
                <a:ea typeface="Calibri" panose="020F0502020204030204" pitchFamily="34" charset="0"/>
                <a:cs typeface="Times New Roman" panose="02020603050405020304" pitchFamily="18" charset="0"/>
              </a:rPr>
              <a:t>Emergency Data Exchange Language FEMA (Emergency Management Domain)</a:t>
            </a:r>
            <a:endParaRPr lang="en-US" sz="1600" dirty="0">
              <a:solidFill>
                <a:schemeClr val="bg2">
                  <a:lumMod val="10000"/>
                </a:schemeClr>
              </a:solidFill>
            </a:endParaRPr>
          </a:p>
          <a:p>
            <a:pPr marL="800100">
              <a:lnSpc>
                <a:spcPct val="110000"/>
              </a:lnSpc>
              <a:spcBef>
                <a:spcPts val="0"/>
              </a:spcBef>
              <a:spcAft>
                <a:spcPts val="600"/>
              </a:spcAft>
              <a:tabLst>
                <a:tab pos="800100" algn="l"/>
              </a:tabLst>
            </a:pPr>
            <a:r>
              <a:rPr lang="en-US" sz="1600" dirty="0">
                <a:solidFill>
                  <a:schemeClr val="bg2">
                    <a:lumMod val="10000"/>
                  </a:schemeClr>
                </a:solidFill>
              </a:rPr>
              <a:t>Nation Fire Protection NFPA 950 calls for compliance with NIEM. Emergency Incident Data Document (EIDD) – NISTIR 8255</a:t>
            </a:r>
          </a:p>
          <a:p>
            <a:pPr marL="800100">
              <a:lnSpc>
                <a:spcPct val="110000"/>
              </a:lnSpc>
              <a:spcBef>
                <a:spcPts val="0"/>
              </a:spcBef>
              <a:spcAft>
                <a:spcPts val="600"/>
              </a:spcAft>
              <a:tabLst>
                <a:tab pos="800100" algn="l"/>
              </a:tabLst>
            </a:pPr>
            <a:r>
              <a:rPr lang="en-US" sz="1600" dirty="0">
                <a:solidFill>
                  <a:schemeClr val="bg2">
                    <a:lumMod val="10000"/>
                  </a:schemeClr>
                </a:solidFill>
              </a:rPr>
              <a:t>Model Minimum Uniform Crash Criteria Guideline (MMUCC) – Department of Transportation</a:t>
            </a:r>
          </a:p>
          <a:p>
            <a:pPr marL="800100">
              <a:lnSpc>
                <a:spcPct val="110000"/>
              </a:lnSpc>
              <a:spcBef>
                <a:spcPts val="0"/>
              </a:spcBef>
              <a:spcAft>
                <a:spcPts val="600"/>
              </a:spcAft>
              <a:tabLst>
                <a:tab pos="800100" algn="l"/>
              </a:tabLst>
            </a:pPr>
            <a:r>
              <a:rPr lang="en-US" sz="1600" dirty="0">
                <a:solidFill>
                  <a:schemeClr val="bg2">
                    <a:lumMod val="10000"/>
                  </a:schemeClr>
                </a:solidFill>
              </a:rPr>
              <a:t>ANSI 42.42 Radiological Nuclear detectors – CBRN Domain</a:t>
            </a:r>
          </a:p>
          <a:p>
            <a:pPr marL="800100">
              <a:lnSpc>
                <a:spcPct val="110000"/>
              </a:lnSpc>
              <a:spcBef>
                <a:spcPts val="0"/>
              </a:spcBef>
              <a:spcAft>
                <a:spcPts val="600"/>
              </a:spcAft>
              <a:tabLst>
                <a:tab pos="800100" algn="l"/>
              </a:tabLst>
            </a:pPr>
            <a:r>
              <a:rPr lang="en-US" sz="1600" dirty="0">
                <a:solidFill>
                  <a:schemeClr val="bg2">
                    <a:lumMod val="10000"/>
                  </a:schemeClr>
                </a:solidFill>
              </a:rPr>
              <a:t>NIST Big Data Framework Vol 7 </a:t>
            </a:r>
          </a:p>
          <a:p>
            <a:pPr marL="800100">
              <a:lnSpc>
                <a:spcPct val="110000"/>
              </a:lnSpc>
              <a:spcBef>
                <a:spcPts val="0"/>
              </a:spcBef>
              <a:spcAft>
                <a:spcPts val="600"/>
              </a:spcAft>
              <a:tabLst>
                <a:tab pos="800100" algn="l"/>
              </a:tabLst>
            </a:pPr>
            <a:r>
              <a:rPr lang="en-US" sz="1600" dirty="0">
                <a:solidFill>
                  <a:schemeClr val="bg2">
                    <a:lumMod val="10000"/>
                  </a:schemeClr>
                </a:solidFill>
              </a:rPr>
              <a:t>Biometrics ANSI/NIST ITL Standard – Biometrics Domain</a:t>
            </a:r>
          </a:p>
          <a:p>
            <a:pPr marL="800100">
              <a:lnSpc>
                <a:spcPct val="110000"/>
              </a:lnSpc>
              <a:spcBef>
                <a:spcPts val="0"/>
              </a:spcBef>
              <a:spcAft>
                <a:spcPts val="600"/>
              </a:spcAft>
              <a:tabLst>
                <a:tab pos="800100" algn="l"/>
              </a:tabLst>
            </a:pPr>
            <a:r>
              <a:rPr lang="en-US" sz="1600" dirty="0">
                <a:solidFill>
                  <a:schemeClr val="bg2">
                    <a:lumMod val="10000"/>
                  </a:schemeClr>
                </a:solidFill>
              </a:rPr>
              <a:t>Biometric Conformance Test Software (BioCTS)</a:t>
            </a:r>
          </a:p>
          <a:p>
            <a:pPr marL="800100">
              <a:lnSpc>
                <a:spcPct val="110000"/>
              </a:lnSpc>
              <a:spcBef>
                <a:spcPts val="0"/>
              </a:spcBef>
              <a:spcAft>
                <a:spcPts val="600"/>
              </a:spcAft>
              <a:tabLst>
                <a:tab pos="800100" algn="l"/>
              </a:tabLst>
            </a:pPr>
            <a:r>
              <a:rPr lang="en-US" sz="1600" dirty="0">
                <a:solidFill>
                  <a:schemeClr val="bg2">
                    <a:lumMod val="10000"/>
                  </a:schemeClr>
                </a:solidFill>
              </a:rPr>
              <a:t>BioCTS for AN-ITL v2 is a desktop application which tests electronic biometric data files, known as transactions, for conformance to NIST Special Publication (SP) 500-290</a:t>
            </a:r>
          </a:p>
          <a:p>
            <a:pPr marL="800100">
              <a:lnSpc>
                <a:spcPct val="110000"/>
              </a:lnSpc>
              <a:spcBef>
                <a:spcPts val="0"/>
              </a:spcBef>
              <a:spcAft>
                <a:spcPts val="600"/>
              </a:spcAft>
              <a:tabLst>
                <a:tab pos="800100" algn="l"/>
              </a:tabLst>
            </a:pPr>
            <a:r>
              <a:rPr lang="en-US" sz="1600" dirty="0">
                <a:solidFill>
                  <a:schemeClr val="bg2">
                    <a:lumMod val="10000"/>
                  </a:schemeClr>
                </a:solidFill>
              </a:rPr>
              <a:t>Conformance Test Architecture (CTA) and Test Suite (CTS) called "BioCTS for AN-2011 NIEM XML" designed to test implementations of AN-2011 NIEM XML encoded transactions. </a:t>
            </a:r>
          </a:p>
          <a:p>
            <a:pPr marL="800100">
              <a:lnSpc>
                <a:spcPct val="110000"/>
              </a:lnSpc>
              <a:spcBef>
                <a:spcPts val="0"/>
              </a:spcBef>
              <a:spcAft>
                <a:spcPts val="600"/>
              </a:spcAft>
              <a:tabLst>
                <a:tab pos="800100" algn="l"/>
              </a:tabLst>
            </a:pPr>
            <a:r>
              <a:rPr lang="en-US" sz="1600" dirty="0">
                <a:solidFill>
                  <a:schemeClr val="bg2">
                    <a:lumMod val="10000"/>
                  </a:schemeClr>
                </a:solidFill>
              </a:rPr>
              <a:t>NIEM cited in patent – Integrated Environment for Developing Information Exchanges patent No: US 8,769,480 B1 Dated July 1, 2014</a:t>
            </a:r>
          </a:p>
        </p:txBody>
      </p:sp>
    </p:spTree>
    <p:extLst>
      <p:ext uri="{BB962C8B-B14F-4D97-AF65-F5344CB8AC3E}">
        <p14:creationId xmlns:p14="http://schemas.microsoft.com/office/powerpoint/2010/main" val="2268775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E0FB79B-490C-4EA4-B5EA-EBE0A7CE36A5}"/>
              </a:ext>
            </a:extLst>
          </p:cNvPr>
          <p:cNvSpPr>
            <a:spLocks noGrp="1"/>
          </p:cNvSpPr>
          <p:nvPr>
            <p:ph type="sldNum" sz="quarter" idx="4"/>
          </p:nvPr>
        </p:nvSpPr>
        <p:spPr/>
        <p:txBody>
          <a:bodyPr/>
          <a:lstStyle/>
          <a:p>
            <a:fld id="{6E6030FC-FB78-5E4D-92EA-5D9433591EA9}" type="slidenum">
              <a:rPr lang="en-US" smtClean="0"/>
              <a:pPr/>
              <a:t>6</a:t>
            </a:fld>
            <a:endParaRPr lang="en-US" dirty="0"/>
          </a:p>
        </p:txBody>
      </p:sp>
      <p:pic>
        <p:nvPicPr>
          <p:cNvPr id="6" name="Picture 5" descr="A close up of a sign&#10;&#10;Description automatically generated">
            <a:extLst>
              <a:ext uri="{FF2B5EF4-FFF2-40B4-BE49-F238E27FC236}">
                <a16:creationId xmlns:a16="http://schemas.microsoft.com/office/drawing/2014/main" id="{2E5FCDD5-C32C-48F2-9A0E-4E1FC3C2BD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16748"/>
            <a:ext cx="12192000" cy="3624504"/>
          </a:xfrm>
          <a:prstGeom prst="rect">
            <a:avLst/>
          </a:prstGeom>
        </p:spPr>
      </p:pic>
    </p:spTree>
    <p:extLst>
      <p:ext uri="{BB962C8B-B14F-4D97-AF65-F5344CB8AC3E}">
        <p14:creationId xmlns:p14="http://schemas.microsoft.com/office/powerpoint/2010/main" val="3794416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65125"/>
            <a:ext cx="10515600" cy="1325563"/>
          </a:xfrm>
        </p:spPr>
        <p:txBody>
          <a:bodyPr lIns="0" tIns="0" rIns="0" bIns="0" anchor="t" anchorCtr="0"/>
          <a:lstStyle/>
          <a:p>
            <a:pPr algn="ctr"/>
            <a:r>
              <a:rPr lang="en-US" spc="-80" dirty="0">
                <a:solidFill>
                  <a:srgbClr val="00506F"/>
                </a:solidFill>
                <a:cs typeface="Tw Cen MT"/>
              </a:rPr>
              <a:t>NIEM Transition and Timeline</a:t>
            </a:r>
          </a:p>
        </p:txBody>
      </p:sp>
      <p:sp>
        <p:nvSpPr>
          <p:cNvPr id="3" name="Content Placeholder 2"/>
          <p:cNvSpPr>
            <a:spLocks noGrp="1"/>
          </p:cNvSpPr>
          <p:nvPr>
            <p:ph idx="4294967295"/>
          </p:nvPr>
        </p:nvSpPr>
        <p:spPr>
          <a:xfrm>
            <a:off x="0" y="568992"/>
            <a:ext cx="8313738" cy="1311275"/>
          </a:xfrm>
        </p:spPr>
        <p:txBody>
          <a:bodyPr/>
          <a:lstStyle/>
          <a:p>
            <a:r>
              <a:rPr lang="en-US" sz="1800" dirty="0">
                <a:solidFill>
                  <a:srgbClr val="000000"/>
                </a:solidFill>
              </a:rPr>
              <a:t>Phased approach Open Standard – 24 months</a:t>
            </a:r>
          </a:p>
          <a:p>
            <a:pPr lvl="1"/>
            <a:r>
              <a:rPr lang="en-US" sz="1400" dirty="0">
                <a:solidFill>
                  <a:srgbClr val="000000"/>
                </a:solidFill>
              </a:rPr>
              <a:t>Phase 1 (12 months): Preparation (Governing Documentation and Sponsor Commitments)</a:t>
            </a:r>
          </a:p>
          <a:p>
            <a:pPr lvl="1"/>
            <a:r>
              <a:rPr lang="en-US" sz="1400" dirty="0">
                <a:solidFill>
                  <a:srgbClr val="000000"/>
                </a:solidFill>
              </a:rPr>
              <a:t>Phase 2 (12 month): Formal Transition to OASIS (NMO)</a:t>
            </a:r>
          </a:p>
        </p:txBody>
      </p:sp>
      <p:graphicFrame>
        <p:nvGraphicFramePr>
          <p:cNvPr id="5" name="Diagram 4"/>
          <p:cNvGraphicFramePr/>
          <p:nvPr>
            <p:extLst>
              <p:ext uri="{D42A27DB-BD31-4B8C-83A1-F6EECF244321}">
                <p14:modId xmlns:p14="http://schemas.microsoft.com/office/powerpoint/2010/main" val="2438855867"/>
              </p:ext>
            </p:extLst>
          </p:nvPr>
        </p:nvGraphicFramePr>
        <p:xfrm>
          <a:off x="2284507" y="811583"/>
          <a:ext cx="7285231" cy="19501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Box 10"/>
          <p:cNvSpPr txBox="1"/>
          <p:nvPr/>
        </p:nvSpPr>
        <p:spPr>
          <a:xfrm>
            <a:off x="9513829" y="4262013"/>
            <a:ext cx="2505088" cy="2129668"/>
          </a:xfrm>
          <a:prstGeom prst="rect">
            <a:avLst/>
          </a:prstGeom>
          <a:solidFill>
            <a:schemeClr val="accent2">
              <a:lumMod val="20000"/>
              <a:lumOff val="80000"/>
            </a:schemeClr>
          </a:solidFill>
          <a:ln>
            <a:solidFill>
              <a:schemeClr val="tx1"/>
            </a:solidFill>
          </a:ln>
        </p:spPr>
        <p:txBody>
          <a:bodyPr wrap="square" rtlCol="0">
            <a:noAutofit/>
          </a:bodyPr>
          <a:lstStyle/>
          <a:p>
            <a:pPr lvl="1" defTabSz="457200"/>
            <a:r>
              <a:rPr lang="en-US" sz="1000" b="1" dirty="0">
                <a:solidFill>
                  <a:srgbClr val="000000"/>
                </a:solidFill>
                <a:latin typeface="Arial"/>
              </a:rPr>
              <a:t>NIEM Major Projects Transition</a:t>
            </a:r>
          </a:p>
          <a:p>
            <a:pPr marL="171450" indent="-171450" defTabSz="457200">
              <a:buFont typeface="Wingdings" panose="05000000000000000000" pitchFamily="2" charset="2"/>
              <a:buChar char="v"/>
            </a:pPr>
            <a:r>
              <a:rPr lang="en-US" sz="900" dirty="0">
                <a:solidFill>
                  <a:srgbClr val="000000"/>
                </a:solidFill>
                <a:latin typeface="Arial"/>
              </a:rPr>
              <a:t>NIEM OASIS</a:t>
            </a:r>
          </a:p>
          <a:p>
            <a:pPr marL="628650" lvl="1" indent="-171450" defTabSz="457200">
              <a:buFont typeface="Arial" panose="020B0604020202020204" pitchFamily="34" charset="0"/>
              <a:buChar char="•"/>
            </a:pPr>
            <a:r>
              <a:rPr lang="en-US" sz="900" dirty="0">
                <a:solidFill>
                  <a:srgbClr val="000000"/>
                </a:solidFill>
                <a:latin typeface="Arial"/>
              </a:rPr>
              <a:t>NIEM Management Office</a:t>
            </a:r>
          </a:p>
          <a:p>
            <a:pPr marL="628650" lvl="1" indent="-171450" defTabSz="457200">
              <a:buFont typeface="Arial" panose="020B0604020202020204" pitchFamily="34" charset="0"/>
              <a:buChar char="•"/>
            </a:pPr>
            <a:r>
              <a:rPr lang="en-US" sz="900" dirty="0">
                <a:solidFill>
                  <a:srgbClr val="000000"/>
                </a:solidFill>
                <a:latin typeface="Arial"/>
              </a:rPr>
              <a:t>Annual Model update</a:t>
            </a:r>
          </a:p>
          <a:p>
            <a:pPr marL="628650" lvl="1" indent="-171450" defTabSz="457200">
              <a:buFont typeface="Arial" panose="020B0604020202020204" pitchFamily="34" charset="0"/>
              <a:buChar char="•"/>
            </a:pPr>
            <a:r>
              <a:rPr lang="en-US" sz="900" dirty="0">
                <a:solidFill>
                  <a:srgbClr val="000000"/>
                </a:solidFill>
                <a:latin typeface="Arial"/>
              </a:rPr>
              <a:t>Meeting Management </a:t>
            </a:r>
          </a:p>
          <a:p>
            <a:pPr marL="628650" lvl="1" indent="-171450" defTabSz="457200">
              <a:buFont typeface="Arial" panose="020B0604020202020204" pitchFamily="34" charset="0"/>
              <a:buChar char="•"/>
            </a:pPr>
            <a:r>
              <a:rPr lang="en-US" sz="900" dirty="0">
                <a:solidFill>
                  <a:srgbClr val="000000"/>
                </a:solidFill>
                <a:latin typeface="Arial"/>
              </a:rPr>
              <a:t>Training</a:t>
            </a:r>
          </a:p>
          <a:p>
            <a:pPr marL="628650" lvl="1" indent="-171450" defTabSz="457200">
              <a:buFont typeface="Arial" panose="020B0604020202020204" pitchFamily="34" charset="0"/>
              <a:buChar char="•"/>
            </a:pPr>
            <a:r>
              <a:rPr lang="en-US" sz="900" dirty="0">
                <a:solidFill>
                  <a:srgbClr val="000000"/>
                </a:solidFill>
                <a:latin typeface="Arial"/>
              </a:rPr>
              <a:t>Marketing</a:t>
            </a:r>
          </a:p>
          <a:p>
            <a:pPr marL="628650" lvl="1" indent="-171450" defTabSz="457200">
              <a:buFont typeface="Arial" panose="020B0604020202020204" pitchFamily="34" charset="0"/>
              <a:buChar char="•"/>
            </a:pPr>
            <a:r>
              <a:rPr lang="en-US" sz="900" dirty="0">
                <a:solidFill>
                  <a:srgbClr val="000000"/>
                </a:solidFill>
                <a:latin typeface="Arial"/>
              </a:rPr>
              <a:t>Enterprise Tools</a:t>
            </a:r>
          </a:p>
          <a:p>
            <a:pPr marL="171450" indent="-171450" defTabSz="457200">
              <a:buFont typeface="Wingdings" panose="05000000000000000000" pitchFamily="2" charset="2"/>
              <a:buChar char="v"/>
            </a:pPr>
            <a:r>
              <a:rPr lang="en-US" sz="900" dirty="0">
                <a:solidFill>
                  <a:srgbClr val="000000"/>
                </a:solidFill>
                <a:latin typeface="Arial"/>
              </a:rPr>
              <a:t>MilOps and JS J6</a:t>
            </a:r>
          </a:p>
          <a:p>
            <a:pPr marL="628650" lvl="1" indent="-171450" defTabSz="457200">
              <a:buFont typeface="Arial" panose="020B0604020202020204" pitchFamily="34" charset="0"/>
              <a:buChar char="•"/>
            </a:pPr>
            <a:r>
              <a:rPr lang="en-US" sz="900" dirty="0">
                <a:solidFill>
                  <a:srgbClr val="000000"/>
                </a:solidFill>
                <a:latin typeface="Arial"/>
              </a:rPr>
              <a:t>Restricted (CUI) Repository</a:t>
            </a:r>
          </a:p>
          <a:p>
            <a:pPr marL="628650" lvl="1" indent="-171450" defTabSz="457200">
              <a:buFont typeface="Arial" panose="020B0604020202020204" pitchFamily="34" charset="0"/>
              <a:buChar char="•"/>
            </a:pPr>
            <a:r>
              <a:rPr lang="en-US" sz="900" dirty="0">
                <a:solidFill>
                  <a:srgbClr val="000000"/>
                </a:solidFill>
                <a:latin typeface="Arial"/>
              </a:rPr>
              <a:t>NIEM.gov website</a:t>
            </a:r>
          </a:p>
          <a:p>
            <a:pPr marL="171450" indent="-171450" defTabSz="457200">
              <a:buFont typeface="Arial" panose="020B0604020202020204" pitchFamily="34" charset="0"/>
              <a:buChar char="•"/>
            </a:pPr>
            <a:endParaRPr lang="en-US" sz="1000" dirty="0">
              <a:solidFill>
                <a:srgbClr val="000000"/>
              </a:solidFill>
              <a:latin typeface="Arial"/>
            </a:endParaRPr>
          </a:p>
          <a:p>
            <a:pPr defTabSz="457200"/>
            <a:endParaRPr lang="en-US" sz="1000" dirty="0">
              <a:solidFill>
                <a:srgbClr val="000000"/>
              </a:solidFill>
              <a:latin typeface="Arial"/>
            </a:endParaRPr>
          </a:p>
        </p:txBody>
      </p:sp>
      <p:grpSp>
        <p:nvGrpSpPr>
          <p:cNvPr id="7" name="Group 6">
            <a:extLst>
              <a:ext uri="{FF2B5EF4-FFF2-40B4-BE49-F238E27FC236}">
                <a16:creationId xmlns:a16="http://schemas.microsoft.com/office/drawing/2014/main" id="{22947A0A-5D2C-4451-AD76-D7E775E2EC4B}"/>
              </a:ext>
            </a:extLst>
          </p:cNvPr>
          <p:cNvGrpSpPr/>
          <p:nvPr/>
        </p:nvGrpSpPr>
        <p:grpSpPr>
          <a:xfrm>
            <a:off x="2259709" y="2128505"/>
            <a:ext cx="7281833" cy="4399959"/>
            <a:chOff x="735708" y="2369127"/>
            <a:chExt cx="6093157" cy="4125171"/>
          </a:xfrm>
        </p:grpSpPr>
        <p:sp>
          <p:nvSpPr>
            <p:cNvPr id="8" name="Freeform: Shape 7">
              <a:extLst>
                <a:ext uri="{FF2B5EF4-FFF2-40B4-BE49-F238E27FC236}">
                  <a16:creationId xmlns:a16="http://schemas.microsoft.com/office/drawing/2014/main" id="{DF9CA03F-3F93-4386-871D-B8EE9AA1A011}"/>
                </a:ext>
              </a:extLst>
            </p:cNvPr>
            <p:cNvSpPr/>
            <p:nvPr/>
          </p:nvSpPr>
          <p:spPr>
            <a:xfrm>
              <a:off x="735708" y="2369127"/>
              <a:ext cx="1489769" cy="3898669"/>
            </a:xfrm>
            <a:custGeom>
              <a:avLst/>
              <a:gdLst>
                <a:gd name="connsiteX0" fmla="*/ 0 w 1489769"/>
                <a:gd name="connsiteY0" fmla="*/ 148977 h 3898669"/>
                <a:gd name="connsiteX1" fmla="*/ 148977 w 1489769"/>
                <a:gd name="connsiteY1" fmla="*/ 0 h 3898669"/>
                <a:gd name="connsiteX2" fmla="*/ 1340792 w 1489769"/>
                <a:gd name="connsiteY2" fmla="*/ 0 h 3898669"/>
                <a:gd name="connsiteX3" fmla="*/ 1489769 w 1489769"/>
                <a:gd name="connsiteY3" fmla="*/ 148977 h 3898669"/>
                <a:gd name="connsiteX4" fmla="*/ 1489769 w 1489769"/>
                <a:gd name="connsiteY4" fmla="*/ 3749692 h 3898669"/>
                <a:gd name="connsiteX5" fmla="*/ 1340792 w 1489769"/>
                <a:gd name="connsiteY5" fmla="*/ 3898669 h 3898669"/>
                <a:gd name="connsiteX6" fmla="*/ 148977 w 1489769"/>
                <a:gd name="connsiteY6" fmla="*/ 3898669 h 3898669"/>
                <a:gd name="connsiteX7" fmla="*/ 0 w 1489769"/>
                <a:gd name="connsiteY7" fmla="*/ 3749692 h 3898669"/>
                <a:gd name="connsiteX8" fmla="*/ 0 w 1489769"/>
                <a:gd name="connsiteY8" fmla="*/ 148977 h 3898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89769" h="3898669">
                  <a:moveTo>
                    <a:pt x="0" y="148977"/>
                  </a:moveTo>
                  <a:cubicBezTo>
                    <a:pt x="0" y="66699"/>
                    <a:pt x="66699" y="0"/>
                    <a:pt x="148977" y="0"/>
                  </a:cubicBezTo>
                  <a:lnTo>
                    <a:pt x="1340792" y="0"/>
                  </a:lnTo>
                  <a:cubicBezTo>
                    <a:pt x="1423070" y="0"/>
                    <a:pt x="1489769" y="66699"/>
                    <a:pt x="1489769" y="148977"/>
                  </a:cubicBezTo>
                  <a:lnTo>
                    <a:pt x="1489769" y="3749692"/>
                  </a:lnTo>
                  <a:cubicBezTo>
                    <a:pt x="1489769" y="3831970"/>
                    <a:pt x="1423070" y="3898669"/>
                    <a:pt x="1340792" y="3898669"/>
                  </a:cubicBezTo>
                  <a:lnTo>
                    <a:pt x="148977" y="3898669"/>
                  </a:lnTo>
                  <a:cubicBezTo>
                    <a:pt x="66699" y="3898669"/>
                    <a:pt x="0" y="3831970"/>
                    <a:pt x="0" y="3749692"/>
                  </a:cubicBezTo>
                  <a:lnTo>
                    <a:pt x="0" y="14897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8232" tIns="1637699" rIns="78232" bIns="857967" numCol="1" spcCol="1270" anchor="t" anchorCtr="1">
              <a:noAutofit/>
            </a:bodyPr>
            <a:lstStyle/>
            <a:p>
              <a:pPr defTabSz="488950">
                <a:lnSpc>
                  <a:spcPct val="90000"/>
                </a:lnSpc>
                <a:spcBef>
                  <a:spcPct val="0"/>
                </a:spcBef>
                <a:spcAft>
                  <a:spcPct val="35000"/>
                </a:spcAft>
              </a:pPr>
              <a:r>
                <a:rPr lang="en-US" sz="1100" dirty="0">
                  <a:solidFill>
                    <a:prstClr val="white"/>
                  </a:solidFill>
                  <a:latin typeface="Arial"/>
                </a:rPr>
                <a:t>Scope Definition and Analysis</a:t>
              </a:r>
            </a:p>
            <a:p>
              <a:pPr marL="57150" lvl="1" indent="-57150" defTabSz="444500">
                <a:lnSpc>
                  <a:spcPct val="90000"/>
                </a:lnSpc>
                <a:spcBef>
                  <a:spcPct val="0"/>
                </a:spcBef>
                <a:spcAft>
                  <a:spcPct val="15000"/>
                </a:spcAft>
                <a:buFontTx/>
                <a:buChar char="•"/>
              </a:pPr>
              <a:r>
                <a:rPr lang="en-US" sz="1000" dirty="0">
                  <a:solidFill>
                    <a:prstClr val="white"/>
                  </a:solidFill>
                  <a:latin typeface="Arial"/>
                </a:rPr>
                <a:t>NBAC/NTAC Endorsement</a:t>
              </a:r>
            </a:p>
            <a:p>
              <a:pPr marL="57150" lvl="1" indent="-57150" defTabSz="444500">
                <a:lnSpc>
                  <a:spcPct val="90000"/>
                </a:lnSpc>
                <a:spcBef>
                  <a:spcPct val="0"/>
                </a:spcBef>
                <a:spcAft>
                  <a:spcPct val="15000"/>
                </a:spcAft>
                <a:buFontTx/>
                <a:buChar char="•"/>
              </a:pPr>
              <a:r>
                <a:rPr lang="en-US" sz="1000" dirty="0">
                  <a:solidFill>
                    <a:prstClr val="white"/>
                  </a:solidFill>
                  <a:latin typeface="Arial"/>
                </a:rPr>
                <a:t>ESC Approval</a:t>
              </a:r>
            </a:p>
            <a:p>
              <a:pPr marL="57150" lvl="1" indent="-57150" defTabSz="444500">
                <a:lnSpc>
                  <a:spcPct val="90000"/>
                </a:lnSpc>
                <a:spcBef>
                  <a:spcPct val="0"/>
                </a:spcBef>
                <a:spcAft>
                  <a:spcPct val="15000"/>
                </a:spcAft>
                <a:buFontTx/>
                <a:buChar char="•"/>
              </a:pPr>
              <a:r>
                <a:rPr lang="en-US" sz="1000" dirty="0">
                  <a:solidFill>
                    <a:prstClr val="white"/>
                  </a:solidFill>
                  <a:latin typeface="Arial"/>
                </a:rPr>
                <a:t>Transition Team Standup</a:t>
              </a:r>
            </a:p>
            <a:p>
              <a:pPr marL="57150" lvl="1" indent="-57150" defTabSz="444500">
                <a:lnSpc>
                  <a:spcPct val="90000"/>
                </a:lnSpc>
                <a:spcBef>
                  <a:spcPct val="0"/>
                </a:spcBef>
                <a:spcAft>
                  <a:spcPct val="15000"/>
                </a:spcAft>
                <a:buFontTx/>
                <a:buChar char="•"/>
              </a:pPr>
              <a:r>
                <a:rPr lang="en-US" sz="1000" dirty="0">
                  <a:solidFill>
                    <a:prstClr val="white"/>
                  </a:solidFill>
                  <a:latin typeface="Arial"/>
                </a:rPr>
                <a:t>Transition Kickoff (JS J6 $25K commitment) </a:t>
              </a:r>
            </a:p>
          </p:txBody>
        </p:sp>
        <p:sp>
          <p:nvSpPr>
            <p:cNvPr id="10" name="Oval 9">
              <a:extLst>
                <a:ext uri="{FF2B5EF4-FFF2-40B4-BE49-F238E27FC236}">
                  <a16:creationId xmlns:a16="http://schemas.microsoft.com/office/drawing/2014/main" id="{DC1206FA-C4D5-44DE-A7AB-D312E49B3D3B}"/>
                </a:ext>
              </a:extLst>
            </p:cNvPr>
            <p:cNvSpPr/>
            <p:nvPr/>
          </p:nvSpPr>
          <p:spPr>
            <a:xfrm>
              <a:off x="1043801" y="2523204"/>
              <a:ext cx="873584" cy="934848"/>
            </a:xfrm>
            <a:prstGeom prst="ellipse">
              <a:avLst/>
            </a:prstGeom>
            <a:blipFill rotWithShape="1">
              <a:blip r:embed="rId7"/>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2" name="Freeform: Shape 11">
              <a:extLst>
                <a:ext uri="{FF2B5EF4-FFF2-40B4-BE49-F238E27FC236}">
                  <a16:creationId xmlns:a16="http://schemas.microsoft.com/office/drawing/2014/main" id="{965A9FBF-8C35-4F2C-81B4-EE0BE20AD725}"/>
                </a:ext>
              </a:extLst>
            </p:cNvPr>
            <p:cNvSpPr/>
            <p:nvPr/>
          </p:nvSpPr>
          <p:spPr>
            <a:xfrm>
              <a:off x="2270170" y="2369127"/>
              <a:ext cx="1489769" cy="3898669"/>
            </a:xfrm>
            <a:custGeom>
              <a:avLst/>
              <a:gdLst>
                <a:gd name="connsiteX0" fmla="*/ 0 w 1489769"/>
                <a:gd name="connsiteY0" fmla="*/ 148977 h 3898669"/>
                <a:gd name="connsiteX1" fmla="*/ 148977 w 1489769"/>
                <a:gd name="connsiteY1" fmla="*/ 0 h 3898669"/>
                <a:gd name="connsiteX2" fmla="*/ 1340792 w 1489769"/>
                <a:gd name="connsiteY2" fmla="*/ 0 h 3898669"/>
                <a:gd name="connsiteX3" fmla="*/ 1489769 w 1489769"/>
                <a:gd name="connsiteY3" fmla="*/ 148977 h 3898669"/>
                <a:gd name="connsiteX4" fmla="*/ 1489769 w 1489769"/>
                <a:gd name="connsiteY4" fmla="*/ 3749692 h 3898669"/>
                <a:gd name="connsiteX5" fmla="*/ 1340792 w 1489769"/>
                <a:gd name="connsiteY5" fmla="*/ 3898669 h 3898669"/>
                <a:gd name="connsiteX6" fmla="*/ 148977 w 1489769"/>
                <a:gd name="connsiteY6" fmla="*/ 3898669 h 3898669"/>
                <a:gd name="connsiteX7" fmla="*/ 0 w 1489769"/>
                <a:gd name="connsiteY7" fmla="*/ 3749692 h 3898669"/>
                <a:gd name="connsiteX8" fmla="*/ 0 w 1489769"/>
                <a:gd name="connsiteY8" fmla="*/ 148977 h 3898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89769" h="3898669">
                  <a:moveTo>
                    <a:pt x="0" y="148977"/>
                  </a:moveTo>
                  <a:cubicBezTo>
                    <a:pt x="0" y="66699"/>
                    <a:pt x="66699" y="0"/>
                    <a:pt x="148977" y="0"/>
                  </a:cubicBezTo>
                  <a:lnTo>
                    <a:pt x="1340792" y="0"/>
                  </a:lnTo>
                  <a:cubicBezTo>
                    <a:pt x="1423070" y="0"/>
                    <a:pt x="1489769" y="66699"/>
                    <a:pt x="1489769" y="148977"/>
                  </a:cubicBezTo>
                  <a:lnTo>
                    <a:pt x="1489769" y="3749692"/>
                  </a:lnTo>
                  <a:cubicBezTo>
                    <a:pt x="1489769" y="3831970"/>
                    <a:pt x="1423070" y="3898669"/>
                    <a:pt x="1340792" y="3898669"/>
                  </a:cubicBezTo>
                  <a:lnTo>
                    <a:pt x="148977" y="3898669"/>
                  </a:lnTo>
                  <a:cubicBezTo>
                    <a:pt x="66699" y="3898669"/>
                    <a:pt x="0" y="3831970"/>
                    <a:pt x="0" y="3749692"/>
                  </a:cubicBezTo>
                  <a:lnTo>
                    <a:pt x="0" y="14897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8232" tIns="1637699" rIns="78232" bIns="857967" numCol="1" spcCol="1270" anchor="t" anchorCtr="1">
              <a:noAutofit/>
            </a:bodyPr>
            <a:lstStyle/>
            <a:p>
              <a:pPr defTabSz="488950">
                <a:lnSpc>
                  <a:spcPct val="90000"/>
                </a:lnSpc>
                <a:spcBef>
                  <a:spcPct val="0"/>
                </a:spcBef>
                <a:spcAft>
                  <a:spcPct val="35000"/>
                </a:spcAft>
              </a:pPr>
              <a:r>
                <a:rPr lang="en-US" sz="1100" dirty="0">
                  <a:solidFill>
                    <a:prstClr val="white"/>
                  </a:solidFill>
                  <a:latin typeface="Arial"/>
                </a:rPr>
                <a:t>Governance, Marketing &amp; Development</a:t>
              </a:r>
            </a:p>
            <a:p>
              <a:pPr marL="57150" lvl="1" indent="-57150" defTabSz="444500">
                <a:lnSpc>
                  <a:spcPct val="90000"/>
                </a:lnSpc>
                <a:spcBef>
                  <a:spcPct val="0"/>
                </a:spcBef>
                <a:spcAft>
                  <a:spcPct val="15000"/>
                </a:spcAft>
                <a:buFontTx/>
                <a:buChar char="•"/>
              </a:pPr>
              <a:r>
                <a:rPr lang="en-US" sz="1000" dirty="0">
                  <a:solidFill>
                    <a:prstClr val="white"/>
                  </a:solidFill>
                  <a:latin typeface="Arial"/>
                </a:rPr>
                <a:t>Charter &amp; Governance development</a:t>
              </a:r>
            </a:p>
            <a:p>
              <a:pPr marL="57150" lvl="1" indent="-57150" defTabSz="444500">
                <a:lnSpc>
                  <a:spcPct val="90000"/>
                </a:lnSpc>
                <a:spcBef>
                  <a:spcPct val="0"/>
                </a:spcBef>
                <a:spcAft>
                  <a:spcPct val="15000"/>
                </a:spcAft>
                <a:buFontTx/>
                <a:buChar char="•"/>
              </a:pPr>
              <a:r>
                <a:rPr lang="en-US" sz="1000" dirty="0">
                  <a:solidFill>
                    <a:prstClr val="white"/>
                  </a:solidFill>
                  <a:latin typeface="Arial"/>
                </a:rPr>
                <a:t>Awareness Campaign</a:t>
              </a:r>
            </a:p>
            <a:p>
              <a:pPr marL="57150" lvl="1" indent="-57150" defTabSz="444500">
                <a:lnSpc>
                  <a:spcPct val="90000"/>
                </a:lnSpc>
                <a:spcBef>
                  <a:spcPct val="0"/>
                </a:spcBef>
                <a:spcAft>
                  <a:spcPct val="15000"/>
                </a:spcAft>
                <a:buFontTx/>
                <a:buChar char="•"/>
              </a:pPr>
              <a:r>
                <a:rPr lang="en-US" sz="1000" dirty="0">
                  <a:solidFill>
                    <a:prstClr val="white"/>
                  </a:solidFill>
                  <a:latin typeface="Arial"/>
                </a:rPr>
                <a:t>Domain Steward Transition Workshop</a:t>
              </a:r>
            </a:p>
            <a:p>
              <a:pPr marL="57150" lvl="1" indent="-57150" defTabSz="444500">
                <a:lnSpc>
                  <a:spcPct val="90000"/>
                </a:lnSpc>
                <a:spcBef>
                  <a:spcPct val="0"/>
                </a:spcBef>
                <a:spcAft>
                  <a:spcPct val="15000"/>
                </a:spcAft>
                <a:buFontTx/>
                <a:buChar char="•"/>
              </a:pPr>
              <a:r>
                <a:rPr lang="en-US" sz="1000" dirty="0">
                  <a:solidFill>
                    <a:prstClr val="white"/>
                  </a:solidFill>
                  <a:latin typeface="Arial"/>
                </a:rPr>
                <a:t>Project Governance Board Sponsorship Drive</a:t>
              </a:r>
            </a:p>
            <a:p>
              <a:pPr marL="57150" lvl="1" indent="-57150" defTabSz="444500">
                <a:lnSpc>
                  <a:spcPct val="90000"/>
                </a:lnSpc>
                <a:spcBef>
                  <a:spcPct val="0"/>
                </a:spcBef>
                <a:spcAft>
                  <a:spcPct val="15000"/>
                </a:spcAft>
                <a:buFontTx/>
                <a:buChar char="•"/>
              </a:pPr>
              <a:r>
                <a:rPr lang="en-US" sz="1000" dirty="0">
                  <a:solidFill>
                    <a:prstClr val="white"/>
                  </a:solidFill>
                  <a:latin typeface="Arial"/>
                </a:rPr>
                <a:t>Marketing &amp; Development</a:t>
              </a:r>
            </a:p>
          </p:txBody>
        </p:sp>
        <p:sp>
          <p:nvSpPr>
            <p:cNvPr id="13" name="Oval 12">
              <a:extLst>
                <a:ext uri="{FF2B5EF4-FFF2-40B4-BE49-F238E27FC236}">
                  <a16:creationId xmlns:a16="http://schemas.microsoft.com/office/drawing/2014/main" id="{DA79C6C1-F16E-40E2-9F11-014A6A5604A4}"/>
                </a:ext>
              </a:extLst>
            </p:cNvPr>
            <p:cNvSpPr/>
            <p:nvPr/>
          </p:nvSpPr>
          <p:spPr>
            <a:xfrm>
              <a:off x="2548942" y="2547118"/>
              <a:ext cx="932226" cy="887020"/>
            </a:xfrm>
            <a:prstGeom prst="ellipse">
              <a:avLst/>
            </a:prstGeom>
            <a:blipFill rotWithShape="1">
              <a:blip r:embed="rId8"/>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4" name="Freeform: Shape 13">
              <a:extLst>
                <a:ext uri="{FF2B5EF4-FFF2-40B4-BE49-F238E27FC236}">
                  <a16:creationId xmlns:a16="http://schemas.microsoft.com/office/drawing/2014/main" id="{8F33F033-ED28-4716-87DB-720317C96EA9}"/>
                </a:ext>
              </a:extLst>
            </p:cNvPr>
            <p:cNvSpPr/>
            <p:nvPr/>
          </p:nvSpPr>
          <p:spPr>
            <a:xfrm>
              <a:off x="3804633" y="2369127"/>
              <a:ext cx="1489769" cy="3898669"/>
            </a:xfrm>
            <a:custGeom>
              <a:avLst/>
              <a:gdLst>
                <a:gd name="connsiteX0" fmla="*/ 0 w 1489769"/>
                <a:gd name="connsiteY0" fmla="*/ 148977 h 3898669"/>
                <a:gd name="connsiteX1" fmla="*/ 148977 w 1489769"/>
                <a:gd name="connsiteY1" fmla="*/ 0 h 3898669"/>
                <a:gd name="connsiteX2" fmla="*/ 1340792 w 1489769"/>
                <a:gd name="connsiteY2" fmla="*/ 0 h 3898669"/>
                <a:gd name="connsiteX3" fmla="*/ 1489769 w 1489769"/>
                <a:gd name="connsiteY3" fmla="*/ 148977 h 3898669"/>
                <a:gd name="connsiteX4" fmla="*/ 1489769 w 1489769"/>
                <a:gd name="connsiteY4" fmla="*/ 3749692 h 3898669"/>
                <a:gd name="connsiteX5" fmla="*/ 1340792 w 1489769"/>
                <a:gd name="connsiteY5" fmla="*/ 3898669 h 3898669"/>
                <a:gd name="connsiteX6" fmla="*/ 148977 w 1489769"/>
                <a:gd name="connsiteY6" fmla="*/ 3898669 h 3898669"/>
                <a:gd name="connsiteX7" fmla="*/ 0 w 1489769"/>
                <a:gd name="connsiteY7" fmla="*/ 3749692 h 3898669"/>
                <a:gd name="connsiteX8" fmla="*/ 0 w 1489769"/>
                <a:gd name="connsiteY8" fmla="*/ 148977 h 3898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89769" h="3898669">
                  <a:moveTo>
                    <a:pt x="0" y="148977"/>
                  </a:moveTo>
                  <a:cubicBezTo>
                    <a:pt x="0" y="66699"/>
                    <a:pt x="66699" y="0"/>
                    <a:pt x="148977" y="0"/>
                  </a:cubicBezTo>
                  <a:lnTo>
                    <a:pt x="1340792" y="0"/>
                  </a:lnTo>
                  <a:cubicBezTo>
                    <a:pt x="1423070" y="0"/>
                    <a:pt x="1489769" y="66699"/>
                    <a:pt x="1489769" y="148977"/>
                  </a:cubicBezTo>
                  <a:lnTo>
                    <a:pt x="1489769" y="3749692"/>
                  </a:lnTo>
                  <a:cubicBezTo>
                    <a:pt x="1489769" y="3831970"/>
                    <a:pt x="1423070" y="3898669"/>
                    <a:pt x="1340792" y="3898669"/>
                  </a:cubicBezTo>
                  <a:lnTo>
                    <a:pt x="148977" y="3898669"/>
                  </a:lnTo>
                  <a:cubicBezTo>
                    <a:pt x="66699" y="3898669"/>
                    <a:pt x="0" y="3831970"/>
                    <a:pt x="0" y="3749692"/>
                  </a:cubicBezTo>
                  <a:lnTo>
                    <a:pt x="0" y="14897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8232" tIns="1637699" rIns="78232" bIns="857967" numCol="1" spcCol="1270" anchor="t" anchorCtr="1">
              <a:noAutofit/>
            </a:bodyPr>
            <a:lstStyle/>
            <a:p>
              <a:pPr defTabSz="488950">
                <a:lnSpc>
                  <a:spcPct val="90000"/>
                </a:lnSpc>
                <a:spcBef>
                  <a:spcPct val="0"/>
                </a:spcBef>
                <a:spcAft>
                  <a:spcPct val="35000"/>
                </a:spcAft>
              </a:pPr>
              <a:r>
                <a:rPr lang="en-US" sz="1100" dirty="0">
                  <a:solidFill>
                    <a:prstClr val="white"/>
                  </a:solidFill>
                  <a:latin typeface="Arial"/>
                </a:rPr>
                <a:t>Shadow and Reverse Shadow</a:t>
              </a:r>
            </a:p>
            <a:p>
              <a:pPr marL="57150" lvl="1" indent="-57150" defTabSz="444500">
                <a:lnSpc>
                  <a:spcPct val="90000"/>
                </a:lnSpc>
                <a:spcBef>
                  <a:spcPct val="0"/>
                </a:spcBef>
                <a:spcAft>
                  <a:spcPct val="15000"/>
                </a:spcAft>
                <a:buFontTx/>
                <a:buChar char="•"/>
              </a:pPr>
              <a:r>
                <a:rPr lang="en-US" sz="1000" dirty="0">
                  <a:solidFill>
                    <a:prstClr val="white"/>
                  </a:solidFill>
                  <a:latin typeface="Arial"/>
                </a:rPr>
                <a:t>OASIS NIEM Committee Membership </a:t>
              </a:r>
            </a:p>
            <a:p>
              <a:pPr marL="57150" lvl="1" indent="-57150" defTabSz="444500">
                <a:lnSpc>
                  <a:spcPct val="90000"/>
                </a:lnSpc>
                <a:spcBef>
                  <a:spcPct val="0"/>
                </a:spcBef>
                <a:spcAft>
                  <a:spcPct val="15000"/>
                </a:spcAft>
                <a:buFontTx/>
                <a:buChar char="•"/>
              </a:pPr>
              <a:r>
                <a:rPr lang="en-US" sz="1000" dirty="0">
                  <a:solidFill>
                    <a:prstClr val="white"/>
                  </a:solidFill>
                  <a:latin typeface="Arial"/>
                </a:rPr>
                <a:t>Shadow NIEM OASIS PGB</a:t>
              </a:r>
            </a:p>
            <a:p>
              <a:pPr marL="57150" lvl="1" indent="-57150" defTabSz="444500">
                <a:lnSpc>
                  <a:spcPct val="90000"/>
                </a:lnSpc>
                <a:spcBef>
                  <a:spcPct val="0"/>
                </a:spcBef>
                <a:spcAft>
                  <a:spcPct val="15000"/>
                </a:spcAft>
                <a:buFontTx/>
                <a:buChar char="•"/>
              </a:pPr>
              <a:r>
                <a:rPr lang="en-US" sz="1000" dirty="0">
                  <a:solidFill>
                    <a:prstClr val="white"/>
                  </a:solidFill>
                  <a:latin typeface="Arial"/>
                </a:rPr>
                <a:t>Selected projects transferred</a:t>
              </a:r>
            </a:p>
            <a:p>
              <a:pPr marL="57150" lvl="1" indent="-57150" defTabSz="444500">
                <a:lnSpc>
                  <a:spcPct val="90000"/>
                </a:lnSpc>
                <a:spcBef>
                  <a:spcPct val="0"/>
                </a:spcBef>
                <a:spcAft>
                  <a:spcPct val="15000"/>
                </a:spcAft>
                <a:buFontTx/>
                <a:buChar char="•"/>
              </a:pPr>
              <a:r>
                <a:rPr lang="en-US" sz="1000" dirty="0">
                  <a:solidFill>
                    <a:prstClr val="white"/>
                  </a:solidFill>
                  <a:latin typeface="Arial"/>
                </a:rPr>
                <a:t>Intellectual capital transferred</a:t>
              </a:r>
            </a:p>
            <a:p>
              <a:pPr marL="57150" lvl="1" indent="-57150" defTabSz="444500">
                <a:lnSpc>
                  <a:spcPct val="90000"/>
                </a:lnSpc>
                <a:spcBef>
                  <a:spcPct val="0"/>
                </a:spcBef>
                <a:spcAft>
                  <a:spcPct val="15000"/>
                </a:spcAft>
                <a:buFontTx/>
                <a:buChar char="•"/>
              </a:pPr>
              <a:r>
                <a:rPr lang="en-US" sz="1000" dirty="0">
                  <a:solidFill>
                    <a:prstClr val="white"/>
                  </a:solidFill>
                  <a:latin typeface="Arial"/>
                </a:rPr>
                <a:t>Final ESC Turnover</a:t>
              </a:r>
            </a:p>
            <a:p>
              <a:pPr marL="57150" lvl="1" indent="-57150" defTabSz="444500">
                <a:lnSpc>
                  <a:spcPct val="90000"/>
                </a:lnSpc>
                <a:spcBef>
                  <a:spcPct val="0"/>
                </a:spcBef>
                <a:spcAft>
                  <a:spcPct val="15000"/>
                </a:spcAft>
                <a:buFontTx/>
                <a:buChar char="•"/>
              </a:pPr>
              <a:endParaRPr lang="en-US" sz="1000" dirty="0">
                <a:solidFill>
                  <a:prstClr val="white"/>
                </a:solidFill>
                <a:latin typeface="Arial"/>
              </a:endParaRPr>
            </a:p>
          </p:txBody>
        </p:sp>
        <p:sp>
          <p:nvSpPr>
            <p:cNvPr id="15" name="Oval 14">
              <a:extLst>
                <a:ext uri="{FF2B5EF4-FFF2-40B4-BE49-F238E27FC236}">
                  <a16:creationId xmlns:a16="http://schemas.microsoft.com/office/drawing/2014/main" id="{FE7A4A08-5AC6-4107-89FC-00045EACF8FE}"/>
                </a:ext>
              </a:extLst>
            </p:cNvPr>
            <p:cNvSpPr/>
            <p:nvPr/>
          </p:nvSpPr>
          <p:spPr>
            <a:xfrm>
              <a:off x="4096251" y="2538679"/>
              <a:ext cx="906533" cy="903898"/>
            </a:xfrm>
            <a:prstGeom prst="ellipse">
              <a:avLst/>
            </a:prstGeom>
            <a:blipFill rotWithShape="1">
              <a:blip r:embed="rId9"/>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6" name="Freeform: Shape 15">
              <a:extLst>
                <a:ext uri="{FF2B5EF4-FFF2-40B4-BE49-F238E27FC236}">
                  <a16:creationId xmlns:a16="http://schemas.microsoft.com/office/drawing/2014/main" id="{D8043E89-F843-4EF0-B6C1-DD11078E776D}"/>
                </a:ext>
              </a:extLst>
            </p:cNvPr>
            <p:cNvSpPr/>
            <p:nvPr/>
          </p:nvSpPr>
          <p:spPr>
            <a:xfrm>
              <a:off x="5339096" y="2369127"/>
              <a:ext cx="1489769" cy="3898669"/>
            </a:xfrm>
            <a:custGeom>
              <a:avLst/>
              <a:gdLst>
                <a:gd name="connsiteX0" fmla="*/ 0 w 1489769"/>
                <a:gd name="connsiteY0" fmla="*/ 148977 h 3898669"/>
                <a:gd name="connsiteX1" fmla="*/ 148977 w 1489769"/>
                <a:gd name="connsiteY1" fmla="*/ 0 h 3898669"/>
                <a:gd name="connsiteX2" fmla="*/ 1340792 w 1489769"/>
                <a:gd name="connsiteY2" fmla="*/ 0 h 3898669"/>
                <a:gd name="connsiteX3" fmla="*/ 1489769 w 1489769"/>
                <a:gd name="connsiteY3" fmla="*/ 148977 h 3898669"/>
                <a:gd name="connsiteX4" fmla="*/ 1489769 w 1489769"/>
                <a:gd name="connsiteY4" fmla="*/ 3749692 h 3898669"/>
                <a:gd name="connsiteX5" fmla="*/ 1340792 w 1489769"/>
                <a:gd name="connsiteY5" fmla="*/ 3898669 h 3898669"/>
                <a:gd name="connsiteX6" fmla="*/ 148977 w 1489769"/>
                <a:gd name="connsiteY6" fmla="*/ 3898669 h 3898669"/>
                <a:gd name="connsiteX7" fmla="*/ 0 w 1489769"/>
                <a:gd name="connsiteY7" fmla="*/ 3749692 h 3898669"/>
                <a:gd name="connsiteX8" fmla="*/ 0 w 1489769"/>
                <a:gd name="connsiteY8" fmla="*/ 148977 h 3898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89769" h="3898669">
                  <a:moveTo>
                    <a:pt x="0" y="148977"/>
                  </a:moveTo>
                  <a:cubicBezTo>
                    <a:pt x="0" y="66699"/>
                    <a:pt x="66699" y="0"/>
                    <a:pt x="148977" y="0"/>
                  </a:cubicBezTo>
                  <a:lnTo>
                    <a:pt x="1340792" y="0"/>
                  </a:lnTo>
                  <a:cubicBezTo>
                    <a:pt x="1423070" y="0"/>
                    <a:pt x="1489769" y="66699"/>
                    <a:pt x="1489769" y="148977"/>
                  </a:cubicBezTo>
                  <a:lnTo>
                    <a:pt x="1489769" y="3749692"/>
                  </a:lnTo>
                  <a:cubicBezTo>
                    <a:pt x="1489769" y="3831970"/>
                    <a:pt x="1423070" y="3898669"/>
                    <a:pt x="1340792" y="3898669"/>
                  </a:cubicBezTo>
                  <a:lnTo>
                    <a:pt x="148977" y="3898669"/>
                  </a:lnTo>
                  <a:cubicBezTo>
                    <a:pt x="66699" y="3898669"/>
                    <a:pt x="0" y="3831970"/>
                    <a:pt x="0" y="3749692"/>
                  </a:cubicBezTo>
                  <a:lnTo>
                    <a:pt x="0" y="14897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8232" tIns="1637699" rIns="78232" bIns="857967" numCol="1" spcCol="1270" anchor="ctr" anchorCtr="0">
              <a:noAutofit/>
            </a:bodyPr>
            <a:lstStyle/>
            <a:p>
              <a:pPr algn="ctr" defTabSz="488950">
                <a:lnSpc>
                  <a:spcPct val="90000"/>
                </a:lnSpc>
                <a:spcBef>
                  <a:spcPct val="0"/>
                </a:spcBef>
                <a:spcAft>
                  <a:spcPct val="35000"/>
                </a:spcAft>
              </a:pPr>
              <a:r>
                <a:rPr lang="en-US" sz="1100" dirty="0">
                  <a:solidFill>
                    <a:prstClr val="white"/>
                  </a:solidFill>
                  <a:latin typeface="Arial"/>
                </a:rPr>
                <a:t>NIEM OASIS Open Standard</a:t>
              </a:r>
            </a:p>
          </p:txBody>
        </p:sp>
        <p:sp>
          <p:nvSpPr>
            <p:cNvPr id="17" name="Oval 16">
              <a:extLst>
                <a:ext uri="{FF2B5EF4-FFF2-40B4-BE49-F238E27FC236}">
                  <a16:creationId xmlns:a16="http://schemas.microsoft.com/office/drawing/2014/main" id="{76305FE3-BFFC-442F-81BF-C54D518BF4AF}"/>
                </a:ext>
              </a:extLst>
            </p:cNvPr>
            <p:cNvSpPr/>
            <p:nvPr/>
          </p:nvSpPr>
          <p:spPr>
            <a:xfrm>
              <a:off x="5621892" y="2514765"/>
              <a:ext cx="924177" cy="951726"/>
            </a:xfrm>
            <a:prstGeom prst="ellipse">
              <a:avLst/>
            </a:prstGeom>
            <a:blipFill rotWithShape="1">
              <a:blip r:embed="rId10"/>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8" name="Arrow: Left-Right 17">
              <a:extLst>
                <a:ext uri="{FF2B5EF4-FFF2-40B4-BE49-F238E27FC236}">
                  <a16:creationId xmlns:a16="http://schemas.microsoft.com/office/drawing/2014/main" id="{7FB503BD-D061-46CD-A2C2-1B64AC6D1FA9}"/>
                </a:ext>
              </a:extLst>
            </p:cNvPr>
            <p:cNvSpPr/>
            <p:nvPr/>
          </p:nvSpPr>
          <p:spPr>
            <a:xfrm>
              <a:off x="1197356" y="5909498"/>
              <a:ext cx="5608320" cy="584800"/>
            </a:xfrm>
            <a:prstGeom prst="leftRightArrow">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grpSp>
      <p:sp>
        <p:nvSpPr>
          <p:cNvPr id="9" name="Rectangle 8"/>
          <p:cNvSpPr/>
          <p:nvPr/>
        </p:nvSpPr>
        <p:spPr>
          <a:xfrm>
            <a:off x="2973395" y="6016529"/>
            <a:ext cx="5380892" cy="307777"/>
          </a:xfrm>
          <a:prstGeom prst="rect">
            <a:avLst/>
          </a:prstGeom>
        </p:spPr>
        <p:txBody>
          <a:bodyPr wrap="square">
            <a:spAutoFit/>
          </a:bodyPr>
          <a:lstStyle/>
          <a:p>
            <a:pPr defTabSz="457200">
              <a:buFont typeface="Wingdings" panose="05000000000000000000" pitchFamily="2" charset="2"/>
              <a:buChar char="v"/>
            </a:pPr>
            <a:r>
              <a:rPr lang="en-US" sz="1400" dirty="0">
                <a:solidFill>
                  <a:srgbClr val="000000"/>
                </a:solidFill>
                <a:latin typeface="Arial"/>
              </a:rPr>
              <a:t>Sponsors hold 1 vote on the Project Governing Board (PGB)</a:t>
            </a:r>
          </a:p>
        </p:txBody>
      </p:sp>
    </p:spTree>
    <p:extLst>
      <p:ext uri="{BB962C8B-B14F-4D97-AF65-F5344CB8AC3E}">
        <p14:creationId xmlns:p14="http://schemas.microsoft.com/office/powerpoint/2010/main" val="4116528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0" y="996744"/>
            <a:ext cx="12192000" cy="707886"/>
          </a:xfrm>
          <a:prstGeom prst="rect">
            <a:avLst/>
          </a:prstGeom>
          <a:noFill/>
          <a:ln>
            <a:noFill/>
          </a:ln>
        </p:spPr>
        <p:txBody>
          <a:bodyPr wrap="square" rtlCol="0">
            <a:spAutoFit/>
          </a:bodyPr>
          <a:lstStyle/>
          <a:p>
            <a:pPr marL="0" marR="0" lvl="0" indent="0" algn="ctr" defTabSz="685739"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334052"/>
                </a:solidFill>
                <a:effectLst/>
                <a:uLnTx/>
                <a:uFillTx/>
                <a:latin typeface="Arial"/>
                <a:ea typeface="+mn-ea"/>
                <a:cs typeface="+mn-cs"/>
              </a:rPr>
              <a:t>NIEM provides standardized enterprise-level information exchange </a:t>
            </a:r>
            <a:br>
              <a:rPr kumimoji="0" lang="en-US" sz="2000" b="0" i="0" u="none" strike="noStrike" kern="1200" cap="none" spc="0" normalizeH="0" baseline="0" noProof="0" dirty="0">
                <a:ln>
                  <a:noFill/>
                </a:ln>
                <a:solidFill>
                  <a:srgbClr val="334052"/>
                </a:solidFill>
                <a:effectLst/>
                <a:uLnTx/>
                <a:uFillTx/>
                <a:latin typeface="Arial"/>
                <a:ea typeface="+mn-ea"/>
                <a:cs typeface="+mn-cs"/>
              </a:rPr>
            </a:br>
            <a:r>
              <a:rPr kumimoji="0" lang="en-US" sz="2000" b="0" i="0" u="none" strike="noStrike" kern="1200" cap="none" spc="0" normalizeH="0" baseline="0" noProof="0" dirty="0">
                <a:ln>
                  <a:noFill/>
                </a:ln>
                <a:solidFill>
                  <a:srgbClr val="334052"/>
                </a:solidFill>
                <a:effectLst/>
                <a:uLnTx/>
                <a:uFillTx/>
                <a:latin typeface="Arial"/>
                <a:ea typeface="+mn-ea"/>
                <a:cs typeface="+mn-cs"/>
              </a:rPr>
              <a:t>across Joint, Coalition and Interagency domains</a:t>
            </a:r>
          </a:p>
        </p:txBody>
      </p:sp>
      <p:grpSp>
        <p:nvGrpSpPr>
          <p:cNvPr id="4" name="Group 3">
            <a:extLst>
              <a:ext uri="{FF2B5EF4-FFF2-40B4-BE49-F238E27FC236}">
                <a16:creationId xmlns:a16="http://schemas.microsoft.com/office/drawing/2014/main" id="{F548C3AF-6290-46A3-BB2E-E36DBC64436B}"/>
              </a:ext>
            </a:extLst>
          </p:cNvPr>
          <p:cNvGrpSpPr/>
          <p:nvPr/>
        </p:nvGrpSpPr>
        <p:grpSpPr>
          <a:xfrm>
            <a:off x="1285875" y="1747986"/>
            <a:ext cx="9667875" cy="4221908"/>
            <a:chOff x="1285875" y="1300311"/>
            <a:chExt cx="9667875" cy="4221908"/>
          </a:xfrm>
        </p:grpSpPr>
        <p:sp>
          <p:nvSpPr>
            <p:cNvPr id="10" name="TextBox 9"/>
            <p:cNvSpPr txBox="1"/>
            <p:nvPr/>
          </p:nvSpPr>
          <p:spPr>
            <a:xfrm>
              <a:off x="7105047" y="1300311"/>
              <a:ext cx="3258152" cy="646331"/>
            </a:xfrm>
            <a:prstGeom prst="rect">
              <a:avLst/>
            </a:prstGeom>
            <a:noFill/>
            <a:ln>
              <a:noFill/>
            </a:ln>
          </p:spPr>
          <p:txBody>
            <a:bodyPr wrap="square" rtlCol="0">
              <a:spAutoFit/>
            </a:bodyPr>
            <a:lstStyle/>
            <a:p>
              <a:pPr marL="0" marR="0" lvl="0" indent="0" algn="l" defTabSz="685739"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alibri"/>
                <a:ea typeface="+mn-ea"/>
                <a:cs typeface="+mn-cs"/>
              </a:endParaRPr>
            </a:p>
            <a:p>
              <a:pPr marL="128588" marR="0" lvl="0" indent="-128588" algn="l" defTabSz="68573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Calibri"/>
                  <a:ea typeface="+mn-ea"/>
                  <a:cs typeface="+mn-cs"/>
                </a:rPr>
                <a:t>Chaired by DOD CDAO</a:t>
              </a:r>
            </a:p>
            <a:p>
              <a:pPr marL="128588" marR="0" lvl="0" indent="-128588" algn="l" defTabSz="68573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Calibri"/>
                  <a:ea typeface="+mn-ea"/>
                  <a:cs typeface="+mn-cs"/>
                </a:rPr>
                <a:t>Quarterly or every 6 months </a:t>
              </a:r>
            </a:p>
          </p:txBody>
        </p:sp>
        <p:grpSp>
          <p:nvGrpSpPr>
            <p:cNvPr id="2" name="Group 1">
              <a:extLst>
                <a:ext uri="{FF2B5EF4-FFF2-40B4-BE49-F238E27FC236}">
                  <a16:creationId xmlns:a16="http://schemas.microsoft.com/office/drawing/2014/main" id="{EFD252F6-8BF8-4EFC-A1AE-ACB80698E089}"/>
                </a:ext>
              </a:extLst>
            </p:cNvPr>
            <p:cNvGrpSpPr/>
            <p:nvPr/>
          </p:nvGrpSpPr>
          <p:grpSpPr>
            <a:xfrm>
              <a:off x="1285875" y="1548081"/>
              <a:ext cx="9667875" cy="3974138"/>
              <a:chOff x="2244407" y="1548081"/>
              <a:chExt cx="8125273" cy="3974138"/>
            </a:xfrm>
          </p:grpSpPr>
          <p:sp>
            <p:nvSpPr>
              <p:cNvPr id="7" name="TextBox 6"/>
              <p:cNvSpPr txBox="1"/>
              <p:nvPr/>
            </p:nvSpPr>
            <p:spPr>
              <a:xfrm>
                <a:off x="7181850" y="2382858"/>
                <a:ext cx="3187830" cy="830997"/>
              </a:xfrm>
              <a:prstGeom prst="rect">
                <a:avLst/>
              </a:prstGeom>
              <a:noFill/>
              <a:ln>
                <a:noFill/>
              </a:ln>
            </p:spPr>
            <p:txBody>
              <a:bodyPr wrap="square" rtlCol="0">
                <a:spAutoFit/>
              </a:bodyPr>
              <a:lstStyle/>
              <a:p>
                <a:pPr marL="128588" marR="0" lvl="0" indent="-128588" algn="l" defTabSz="68573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Calibri"/>
                    <a:ea typeface="+mn-ea"/>
                    <a:cs typeface="+mn-cs"/>
                  </a:rPr>
                  <a:t>Led by JS J6 SES Mr. Whitehead</a:t>
                </a:r>
              </a:p>
              <a:p>
                <a:pPr marL="128588" marR="0" lvl="0" indent="-128588" algn="l" defTabSz="68573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Calibri"/>
                    <a:ea typeface="+mn-ea"/>
                    <a:cs typeface="+mn-cs"/>
                  </a:rPr>
                  <a:t>Conducts day-to-day management</a:t>
                </a:r>
              </a:p>
              <a:p>
                <a:pPr marL="128588" marR="0" lvl="0" indent="-128588" algn="l" defTabSz="68573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Calibri"/>
                    <a:ea typeface="+mn-ea"/>
                    <a:cs typeface="+mn-cs"/>
                  </a:rPr>
                  <a:t>JS6 provides NTAC and NBAC LNO</a:t>
                </a:r>
              </a:p>
              <a:p>
                <a:pPr marL="128588" marR="0" lvl="0" indent="-128588" algn="l" defTabSz="68573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Calibri"/>
                    <a:ea typeface="+mn-ea"/>
                    <a:cs typeface="+mn-cs"/>
                  </a:rPr>
                  <a:t>Oversees face-to-face stakeholder sessions</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4407" y="2100042"/>
                <a:ext cx="4363985" cy="2191188"/>
              </a:xfrm>
              <a:prstGeom prst="rect">
                <a:avLst/>
              </a:prstGeom>
            </p:spPr>
          </p:pic>
          <p:sp>
            <p:nvSpPr>
              <p:cNvPr id="9" name="TextBox 8"/>
              <p:cNvSpPr txBox="1"/>
              <p:nvPr/>
            </p:nvSpPr>
            <p:spPr>
              <a:xfrm>
                <a:off x="6562300" y="2429024"/>
                <a:ext cx="607859" cy="369332"/>
              </a:xfrm>
              <a:prstGeom prst="rect">
                <a:avLst/>
              </a:prstGeom>
              <a:solidFill>
                <a:srgbClr val="FFC000"/>
              </a:solidFill>
              <a:ln>
                <a:solidFill>
                  <a:schemeClr val="tx1"/>
                </a:solidFill>
              </a:ln>
            </p:spPr>
            <p:txBody>
              <a:bodyPr wrap="none" rtlCol="0">
                <a:spAutoFit/>
              </a:bodyPr>
              <a:lstStyle/>
              <a:p>
                <a:pPr marL="0" marR="0" lvl="0" indent="0" algn="l" defTabSz="685739"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JS J6</a:t>
                </a:r>
              </a:p>
            </p:txBody>
          </p:sp>
          <p:sp>
            <p:nvSpPr>
              <p:cNvPr id="11" name="TextBox 10"/>
              <p:cNvSpPr txBox="1"/>
              <p:nvPr/>
            </p:nvSpPr>
            <p:spPr>
              <a:xfrm>
                <a:off x="6124965" y="1548081"/>
                <a:ext cx="1025888" cy="369332"/>
              </a:xfrm>
              <a:prstGeom prst="rect">
                <a:avLst/>
              </a:prstGeom>
              <a:solidFill>
                <a:srgbClr val="FFC000"/>
              </a:solidFill>
              <a:ln>
                <a:solidFill>
                  <a:schemeClr val="tx1"/>
                </a:solidFill>
              </a:ln>
            </p:spPr>
            <p:txBody>
              <a:bodyPr wrap="none" rtlCol="0">
                <a:spAutoFit/>
              </a:bodyPr>
              <a:lstStyle/>
              <a:p>
                <a:pPr marL="0" marR="0" lvl="0" indent="0" algn="l" defTabSz="685739"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DOD CDAO</a:t>
                </a:r>
              </a:p>
            </p:txBody>
          </p:sp>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46802" y="3503567"/>
                <a:ext cx="3246324" cy="2018652"/>
              </a:xfrm>
              <a:prstGeom prst="rect">
                <a:avLst/>
              </a:prstGeom>
            </p:spPr>
          </p:pic>
          <p:sp>
            <p:nvSpPr>
              <p:cNvPr id="14" name="TextBox 13"/>
              <p:cNvSpPr txBox="1"/>
              <p:nvPr/>
            </p:nvSpPr>
            <p:spPr>
              <a:xfrm>
                <a:off x="8685500" y="3513592"/>
                <a:ext cx="1612269" cy="461665"/>
              </a:xfrm>
              <a:prstGeom prst="rect">
                <a:avLst/>
              </a:prstGeom>
              <a:noFill/>
            </p:spPr>
            <p:txBody>
              <a:bodyPr wrap="square" rtlCol="0">
                <a:spAutoFit/>
              </a:bodyPr>
              <a:lstStyle/>
              <a:p>
                <a:pPr marL="0" marR="0" lvl="0" indent="0" algn="l" defTabSz="685739"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a:ea typeface="+mn-ea"/>
                    <a:cs typeface="+mn-cs"/>
                  </a:rPr>
                  <a:t>Internal NIEM MO structure manned by JS6 personnel</a:t>
                </a:r>
              </a:p>
            </p:txBody>
          </p:sp>
          <p:cxnSp>
            <p:nvCxnSpPr>
              <p:cNvPr id="15" name="Straight Arrow Connector 14"/>
              <p:cNvCxnSpPr/>
              <p:nvPr/>
            </p:nvCxnSpPr>
            <p:spPr bwMode="auto">
              <a:xfrm flipV="1">
                <a:off x="4611249" y="1749229"/>
                <a:ext cx="1475305" cy="448924"/>
              </a:xfrm>
              <a:prstGeom prst="straightConnector1">
                <a:avLst/>
              </a:prstGeom>
              <a:ln w="38100">
                <a:headEnd type="none" w="sm" len="sm"/>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bwMode="auto">
              <a:xfrm flipV="1">
                <a:off x="4649655" y="2597854"/>
                <a:ext cx="1874230" cy="229536"/>
              </a:xfrm>
              <a:prstGeom prst="straightConnector1">
                <a:avLst/>
              </a:prstGeom>
              <a:ln w="38100">
                <a:headEnd type="none" w="sm" len="sm"/>
                <a:tailEnd type="triangle"/>
              </a:ln>
            </p:spPr>
            <p:style>
              <a:lnRef idx="1">
                <a:schemeClr val="accent1"/>
              </a:lnRef>
              <a:fillRef idx="0">
                <a:schemeClr val="accent1"/>
              </a:fillRef>
              <a:effectRef idx="0">
                <a:schemeClr val="accent1"/>
              </a:effectRef>
              <a:fontRef idx="minor">
                <a:schemeClr val="tx1"/>
              </a:fontRef>
            </p:style>
          </p:cxnSp>
          <p:sp>
            <p:nvSpPr>
              <p:cNvPr id="17" name="Up Arrow 16"/>
              <p:cNvSpPr/>
              <p:nvPr/>
            </p:nvSpPr>
            <p:spPr bwMode="auto">
              <a:xfrm>
                <a:off x="8146461" y="3132831"/>
                <a:ext cx="246998" cy="350326"/>
              </a:xfrm>
              <a:prstGeom prst="upArrow">
                <a:avLst/>
              </a:prstGeom>
              <a:gradFill rotWithShape="0">
                <a:gsLst>
                  <a:gs pos="0">
                    <a:srgbClr val="000000"/>
                  </a:gs>
                  <a:gs pos="100000">
                    <a:srgbClr val="000000">
                      <a:gamma/>
                      <a:shade val="89804"/>
                      <a:invGamma/>
                    </a:srgbClr>
                  </a:gs>
                </a:gsLst>
                <a:lin ang="5400000" scaled="1"/>
              </a:gradFill>
              <a:ln w="12700" cap="flat" cmpd="sng" algn="ctr">
                <a:solidFill>
                  <a:schemeClr val="tx1"/>
                </a:solid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FFFFFF"/>
                  </a:solidFill>
                  <a:effectLst/>
                  <a:uLnTx/>
                  <a:uFillTx/>
                  <a:latin typeface="Arial" charset="0"/>
                  <a:ea typeface="+mn-ea"/>
                  <a:cs typeface="+mn-cs"/>
                </a:endParaRPr>
              </a:p>
            </p:txBody>
          </p:sp>
          <p:sp>
            <p:nvSpPr>
              <p:cNvPr id="18" name="TextBox 17"/>
              <p:cNvSpPr txBox="1"/>
              <p:nvPr/>
            </p:nvSpPr>
            <p:spPr>
              <a:xfrm>
                <a:off x="2324324" y="4044479"/>
                <a:ext cx="1593915" cy="1223412"/>
              </a:xfrm>
              <a:prstGeom prst="rect">
                <a:avLst/>
              </a:prstGeom>
              <a:ln>
                <a:noFill/>
              </a:ln>
            </p:spPr>
            <p:style>
              <a:lnRef idx="3">
                <a:schemeClr val="lt1"/>
              </a:lnRef>
              <a:fillRef idx="1">
                <a:schemeClr val="accent1"/>
              </a:fillRef>
              <a:effectRef idx="1">
                <a:schemeClr val="accent1"/>
              </a:effectRef>
              <a:fontRef idx="minor">
                <a:schemeClr val="lt1"/>
              </a:fontRef>
            </p:style>
            <p:txBody>
              <a:bodyPr wrap="square" rtlCol="0">
                <a:spAutoFit/>
              </a:bodyPr>
              <a:lstStyle/>
              <a:p>
                <a:pPr marL="0" marR="0" lvl="0" indent="0" algn="l" defTabSz="685739"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 co-chairs + 12 selected Subject Matter Experts from across Gov’t and industry</a:t>
                </a:r>
              </a:p>
              <a:p>
                <a:pPr marL="0" marR="0" lvl="0" indent="0" algn="l" defTabSz="685739"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 Focuses on technical specifications </a:t>
                </a:r>
              </a:p>
              <a:p>
                <a:pPr marL="0" marR="0" lvl="0" indent="0" algn="l" defTabSz="685739"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Implementing NBAC business requirements</a:t>
                </a:r>
              </a:p>
            </p:txBody>
          </p:sp>
          <p:sp>
            <p:nvSpPr>
              <p:cNvPr id="19" name="TextBox 18"/>
              <p:cNvSpPr txBox="1"/>
              <p:nvPr/>
            </p:nvSpPr>
            <p:spPr>
              <a:xfrm>
                <a:off x="4852210" y="4291231"/>
                <a:ext cx="1658112" cy="1061829"/>
              </a:xfrm>
              <a:prstGeom prst="rect">
                <a:avLst/>
              </a:prstGeom>
              <a:ln>
                <a:noFill/>
              </a:ln>
            </p:spPr>
            <p:style>
              <a:lnRef idx="3">
                <a:schemeClr val="lt1"/>
              </a:lnRef>
              <a:fillRef idx="1">
                <a:schemeClr val="accent1"/>
              </a:fillRef>
              <a:effectRef idx="1">
                <a:schemeClr val="accent1"/>
              </a:effectRef>
              <a:fontRef idx="minor">
                <a:schemeClr val="lt1"/>
              </a:fontRef>
            </p:style>
            <p:txBody>
              <a:bodyPr wrap="square" rtlCol="0">
                <a:spAutoFit/>
              </a:bodyPr>
              <a:lstStyle/>
              <a:p>
                <a:pPr marL="0" marR="0" lvl="0" indent="0" algn="l" defTabSz="685739"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 co-chairs + 40 members in 17 functional domains from across Federal / State / Local / Tribal / Territorial Gov’t plus international </a:t>
                </a:r>
              </a:p>
              <a:p>
                <a:pPr marL="0" marR="0" lvl="0" indent="0" algn="l" defTabSz="685739"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 Focuses on model content </a:t>
                </a:r>
              </a:p>
            </p:txBody>
          </p:sp>
        </p:grpSp>
      </p:grpSp>
      <p:sp>
        <p:nvSpPr>
          <p:cNvPr id="20" name="Title 3">
            <a:extLst>
              <a:ext uri="{FF2B5EF4-FFF2-40B4-BE49-F238E27FC236}">
                <a16:creationId xmlns:a16="http://schemas.microsoft.com/office/drawing/2014/main" id="{ED4FCE03-794B-4095-A0A8-0A322CEE950D}"/>
              </a:ext>
            </a:extLst>
          </p:cNvPr>
          <p:cNvSpPr>
            <a:spLocks noGrp="1"/>
          </p:cNvSpPr>
          <p:nvPr>
            <p:ph type="title"/>
          </p:nvPr>
        </p:nvSpPr>
        <p:spPr/>
        <p:txBody>
          <a:bodyPr>
            <a:normAutofit/>
          </a:bodyPr>
          <a:lstStyle/>
          <a:p>
            <a:pPr lvl="0"/>
            <a:r>
              <a:rPr lang="en-US" sz="3200" spc="-75" dirty="0">
                <a:solidFill>
                  <a:srgbClr val="005170"/>
                </a:solidFill>
              </a:rPr>
              <a:t>NIEM Organization Governance </a:t>
            </a:r>
          </a:p>
        </p:txBody>
      </p:sp>
    </p:spTree>
    <p:extLst>
      <p:ext uri="{BB962C8B-B14F-4D97-AF65-F5344CB8AC3E}">
        <p14:creationId xmlns:p14="http://schemas.microsoft.com/office/powerpoint/2010/main" val="3434362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NIEM Moves to OASIS </a:t>
            </a:r>
          </a:p>
        </p:txBody>
      </p:sp>
      <p:sp>
        <p:nvSpPr>
          <p:cNvPr id="5" name="Rectangle 4"/>
          <p:cNvSpPr/>
          <p:nvPr/>
        </p:nvSpPr>
        <p:spPr>
          <a:xfrm>
            <a:off x="2595081" y="766026"/>
            <a:ext cx="7296346" cy="1338828"/>
          </a:xfrm>
          <a:prstGeom prst="rect">
            <a:avLst/>
          </a:prstGeom>
        </p:spPr>
        <p:txBody>
          <a:bodyPr wrap="square">
            <a:spAutoFit/>
          </a:bodyPr>
          <a:lstStyle/>
          <a:p>
            <a:pPr defTabSz="457200"/>
            <a:r>
              <a:rPr lang="en-US" b="1" dirty="0">
                <a:solidFill>
                  <a:srgbClr val="000000"/>
                </a:solidFill>
                <a:latin typeface="Arial"/>
              </a:rPr>
              <a:t>Becomes:</a:t>
            </a:r>
            <a:r>
              <a:rPr lang="en-US" dirty="0">
                <a:solidFill>
                  <a:srgbClr val="000000"/>
                </a:solidFill>
                <a:latin typeface="Arial"/>
              </a:rPr>
              <a:t> an OASIS “Open Project”</a:t>
            </a:r>
          </a:p>
          <a:p>
            <a:pPr defTabSz="457200"/>
            <a:endParaRPr lang="en-US" sz="900" dirty="0">
              <a:solidFill>
                <a:srgbClr val="000000"/>
              </a:solidFill>
              <a:latin typeface="Arial"/>
            </a:endParaRPr>
          </a:p>
          <a:p>
            <a:pPr defTabSz="457200"/>
            <a:r>
              <a:rPr lang="en-US" b="1" dirty="0">
                <a:solidFill>
                  <a:srgbClr val="000000"/>
                </a:solidFill>
                <a:latin typeface="Arial"/>
              </a:rPr>
              <a:t>Why the Move:</a:t>
            </a:r>
            <a:r>
              <a:rPr lang="en-US" dirty="0">
                <a:solidFill>
                  <a:srgbClr val="000000"/>
                </a:solidFill>
                <a:latin typeface="Arial"/>
              </a:rPr>
              <a:t> it’s the next logical NIEM maturity step and allows NIEM to be designated a standard. This move shifts leadership and resourcing to the OASIS user community. </a:t>
            </a:r>
            <a:endParaRPr lang="en-US" dirty="0">
              <a:solidFill>
                <a:srgbClr val="8B8B8B"/>
              </a:solidFill>
              <a:latin typeface="Arial"/>
            </a:endParaRPr>
          </a:p>
        </p:txBody>
      </p:sp>
      <p:sp>
        <p:nvSpPr>
          <p:cNvPr id="6" name="Content Placeholder 5">
            <a:extLst>
              <a:ext uri="{FF2B5EF4-FFF2-40B4-BE49-F238E27FC236}">
                <a16:creationId xmlns:a16="http://schemas.microsoft.com/office/drawing/2014/main" id="{77D8AA25-201F-4C07-AE7D-61B361E7EA0D}"/>
              </a:ext>
            </a:extLst>
          </p:cNvPr>
          <p:cNvSpPr txBox="1">
            <a:spLocks/>
          </p:cNvSpPr>
          <p:nvPr/>
        </p:nvSpPr>
        <p:spPr>
          <a:xfrm>
            <a:off x="1820651" y="2909718"/>
            <a:ext cx="4595675" cy="1655856"/>
          </a:xfrm>
          <a:prstGeom prst="rect">
            <a:avLst/>
          </a:prstGeom>
          <a:solidFill>
            <a:schemeClr val="accent1">
              <a:lumMod val="20000"/>
              <a:lumOff val="80000"/>
            </a:schemeClr>
          </a:solidFill>
          <a:ln>
            <a:solidFill>
              <a:schemeClr val="tx1"/>
            </a:solidFill>
          </a:ln>
        </p:spPr>
        <p:txBody>
          <a:bodyPr vert="horz" lIns="91440" tIns="45720" rIns="91440" bIns="45720" rtlCol="0" anchor="t" anchorCtr="0">
            <a:noAutofit/>
          </a:bodyPr>
          <a:lstStyle>
            <a:defPPr>
              <a:defRPr lang="en-US"/>
            </a:defPPr>
            <a:lvl1pPr marL="0" algn="ctr" defTabSz="457200" rtl="0" eaLnBrk="1" latinLnBrk="0" hangingPunct="1">
              <a:defRPr sz="1200" b="0" i="0" kern="1200">
                <a:solidFill>
                  <a:srgbClr val="1F497D"/>
                </a:solidFill>
                <a:latin typeface="Tw Cen MT"/>
                <a:ea typeface="+mn-ea"/>
                <a:cs typeface="Tw Cen M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457200" indent="-457200" algn="l">
              <a:buFont typeface="+mj-lt"/>
              <a:buAutoNum type="arabicPeriod"/>
            </a:pPr>
            <a:r>
              <a:rPr lang="en-US" sz="1100" u="sng" dirty="0">
                <a:solidFill>
                  <a:srgbClr val="000000"/>
                </a:solidFill>
                <a:latin typeface="Arial" panose="020B0604020202020204" pitchFamily="34" charset="0"/>
                <a:cs typeface="Arial" panose="020B0604020202020204" pitchFamily="34" charset="0"/>
              </a:rPr>
              <a:t>NIEM ESC </a:t>
            </a:r>
            <a:r>
              <a:rPr lang="en-US" sz="1100" dirty="0">
                <a:solidFill>
                  <a:srgbClr val="000000"/>
                </a:solidFill>
                <a:latin typeface="Arial" panose="020B0604020202020204" pitchFamily="34" charset="0"/>
                <a:cs typeface="Arial" panose="020B0604020202020204" pitchFamily="34" charset="0"/>
              </a:rPr>
              <a:t>– becomes </a:t>
            </a:r>
            <a:r>
              <a:rPr lang="en-US" sz="1100" i="1" dirty="0">
                <a:solidFill>
                  <a:srgbClr val="000000"/>
                </a:solidFill>
                <a:latin typeface="Arial" panose="020B0604020202020204" pitchFamily="34" charset="0"/>
                <a:cs typeface="Arial" panose="020B0604020202020204" pitchFamily="34" charset="0"/>
              </a:rPr>
              <a:t>Executive Liaison Committee  </a:t>
            </a:r>
          </a:p>
          <a:p>
            <a:pPr marL="457200" indent="-457200" algn="l">
              <a:buFont typeface="+mj-lt"/>
              <a:buAutoNum type="arabicPeriod"/>
            </a:pPr>
            <a:r>
              <a:rPr lang="en-US" sz="1100" u="sng" dirty="0">
                <a:solidFill>
                  <a:srgbClr val="000000"/>
                </a:solidFill>
                <a:latin typeface="Arial" panose="020B0604020202020204" pitchFamily="34" charset="0"/>
                <a:cs typeface="Arial" panose="020B0604020202020204" pitchFamily="34" charset="0"/>
              </a:rPr>
              <a:t>NIEM Management Office </a:t>
            </a:r>
            <a:r>
              <a:rPr lang="en-US" sz="1100" dirty="0">
                <a:solidFill>
                  <a:srgbClr val="000000"/>
                </a:solidFill>
                <a:latin typeface="Arial" panose="020B0604020202020204" pitchFamily="34" charset="0"/>
                <a:cs typeface="Arial" panose="020B0604020202020204" pitchFamily="34" charset="0"/>
              </a:rPr>
              <a:t>– becomes </a:t>
            </a:r>
            <a:r>
              <a:rPr lang="en-US" sz="1100" i="1" dirty="0">
                <a:solidFill>
                  <a:srgbClr val="000000"/>
                </a:solidFill>
                <a:latin typeface="Arial" panose="020B0604020202020204" pitchFamily="34" charset="0"/>
                <a:cs typeface="Arial" panose="020B0604020202020204" pitchFamily="34" charset="0"/>
              </a:rPr>
              <a:t>Project Governing Board</a:t>
            </a:r>
          </a:p>
          <a:p>
            <a:pPr marL="457200" indent="-457200" algn="l">
              <a:buFont typeface="+mj-lt"/>
              <a:buAutoNum type="arabicPeriod"/>
            </a:pPr>
            <a:r>
              <a:rPr lang="en-US" sz="1100" u="sng" dirty="0">
                <a:solidFill>
                  <a:srgbClr val="000000"/>
                </a:solidFill>
                <a:latin typeface="Arial" panose="020B0604020202020204" pitchFamily="34" charset="0"/>
                <a:cs typeface="Arial" panose="020B0604020202020204" pitchFamily="34" charset="0"/>
              </a:rPr>
              <a:t>NIEM Technical and Business Architecture Committees </a:t>
            </a:r>
            <a:r>
              <a:rPr lang="en-US" sz="1100" dirty="0">
                <a:solidFill>
                  <a:srgbClr val="000000"/>
                </a:solidFill>
                <a:latin typeface="Arial" panose="020B0604020202020204" pitchFamily="34" charset="0"/>
                <a:cs typeface="Arial" panose="020B0604020202020204" pitchFamily="34" charset="0"/>
              </a:rPr>
              <a:t>– becomes </a:t>
            </a:r>
            <a:r>
              <a:rPr lang="en-US" sz="1100" i="1" dirty="0">
                <a:solidFill>
                  <a:srgbClr val="000000"/>
                </a:solidFill>
                <a:latin typeface="Arial" panose="020B0604020202020204" pitchFamily="34" charset="0"/>
                <a:cs typeface="Arial" panose="020B0604020202020204" pitchFamily="34" charset="0"/>
              </a:rPr>
              <a:t>Technical Steering Committees  </a:t>
            </a:r>
          </a:p>
          <a:p>
            <a:pPr marL="457200" indent="-457200" algn="l">
              <a:buFont typeface="+mj-lt"/>
              <a:buAutoNum type="arabicPeriod"/>
            </a:pPr>
            <a:r>
              <a:rPr lang="en-US" sz="1100" u="sng" dirty="0">
                <a:solidFill>
                  <a:srgbClr val="000000"/>
                </a:solidFill>
                <a:latin typeface="Arial" panose="020B0604020202020204" pitchFamily="34" charset="0"/>
                <a:cs typeface="Arial" panose="020B0604020202020204" pitchFamily="34" charset="0"/>
              </a:rPr>
              <a:t>NIEM Domain Stewards </a:t>
            </a:r>
            <a:r>
              <a:rPr lang="en-US" sz="1100" dirty="0">
                <a:solidFill>
                  <a:srgbClr val="000000"/>
                </a:solidFill>
                <a:latin typeface="Arial" panose="020B0604020202020204" pitchFamily="34" charset="0"/>
                <a:cs typeface="Arial" panose="020B0604020202020204" pitchFamily="34" charset="0"/>
              </a:rPr>
              <a:t>– no change</a:t>
            </a:r>
          </a:p>
          <a:p>
            <a:pPr marL="457200" indent="-457200" algn="l">
              <a:buFont typeface="+mj-lt"/>
              <a:buAutoNum type="arabicPeriod"/>
            </a:pPr>
            <a:r>
              <a:rPr lang="en-US" sz="1100" u="sng" dirty="0">
                <a:solidFill>
                  <a:srgbClr val="000000"/>
                </a:solidFill>
                <a:latin typeface="Arial" panose="020B0604020202020204" pitchFamily="34" charset="0"/>
                <a:cs typeface="Arial" panose="020B0604020202020204" pitchFamily="34" charset="0"/>
              </a:rPr>
              <a:t>Tiger Teams </a:t>
            </a:r>
            <a:r>
              <a:rPr lang="en-US" sz="1100" dirty="0">
                <a:solidFill>
                  <a:srgbClr val="000000"/>
                </a:solidFill>
                <a:latin typeface="Arial" panose="020B0604020202020204" pitchFamily="34" charset="0"/>
                <a:cs typeface="Arial" panose="020B0604020202020204" pitchFamily="34" charset="0"/>
              </a:rPr>
              <a:t>– no change</a:t>
            </a:r>
          </a:p>
          <a:p>
            <a:pPr marL="457200" indent="-457200" algn="l">
              <a:buFont typeface="+mj-lt"/>
              <a:buAutoNum type="arabicPeriod"/>
            </a:pPr>
            <a:r>
              <a:rPr lang="en-US" sz="1100" u="sng" dirty="0">
                <a:solidFill>
                  <a:srgbClr val="000000"/>
                </a:solidFill>
                <a:latin typeface="Arial" panose="020B0604020202020204" pitchFamily="34" charset="0"/>
                <a:cs typeface="Arial" panose="020B0604020202020204" pitchFamily="34" charset="0"/>
              </a:rPr>
              <a:t>Lead Developer </a:t>
            </a:r>
            <a:r>
              <a:rPr lang="en-US" sz="1100" dirty="0">
                <a:solidFill>
                  <a:srgbClr val="000000"/>
                </a:solidFill>
                <a:latin typeface="Arial" panose="020B0604020202020204" pitchFamily="34" charset="0"/>
                <a:cs typeface="Arial" panose="020B0604020202020204" pitchFamily="34" charset="0"/>
              </a:rPr>
              <a:t>– funded by OASIS and Project Governing Board </a:t>
            </a:r>
          </a:p>
          <a:p>
            <a:pPr marL="457200" indent="-457200" algn="l">
              <a:buFont typeface="+mj-lt"/>
              <a:buAutoNum type="arabicPeriod"/>
            </a:pPr>
            <a:r>
              <a:rPr lang="en-US" sz="1100" u="sng" dirty="0">
                <a:solidFill>
                  <a:srgbClr val="000000"/>
                </a:solidFill>
                <a:latin typeface="Arial" panose="020B0604020202020204" pitchFamily="34" charset="0"/>
                <a:cs typeface="Arial" panose="020B0604020202020204" pitchFamily="34" charset="0"/>
              </a:rPr>
              <a:t>NIEM Core Steward </a:t>
            </a:r>
            <a:r>
              <a:rPr lang="en-US" sz="1100" dirty="0">
                <a:solidFill>
                  <a:srgbClr val="000000"/>
                </a:solidFill>
                <a:latin typeface="Arial" panose="020B0604020202020204" pitchFamily="34" charset="0"/>
                <a:cs typeface="Arial" panose="020B0604020202020204" pitchFamily="34" charset="0"/>
              </a:rPr>
              <a:t>– OASIS Technical Steering Committees</a:t>
            </a:r>
          </a:p>
        </p:txBody>
      </p:sp>
      <p:sp>
        <p:nvSpPr>
          <p:cNvPr id="11" name="Content Placeholder 2"/>
          <p:cNvSpPr txBox="1">
            <a:spLocks/>
          </p:cNvSpPr>
          <p:nvPr/>
        </p:nvSpPr>
        <p:spPr>
          <a:xfrm>
            <a:off x="1661270" y="4596537"/>
            <a:ext cx="4755055" cy="1877282"/>
          </a:xfrm>
          <a:prstGeom prst="rect">
            <a:avLst/>
          </a:prstGeom>
        </p:spPr>
        <p:txBody>
          <a:bodyPr/>
          <a:lstStyle>
            <a:lvl1pPr marL="342900" indent="-342900" algn="l" defTabSz="457200" rtl="0" eaLnBrk="1" latinLnBrk="0" hangingPunct="1">
              <a:spcBef>
                <a:spcPct val="20000"/>
              </a:spcBef>
              <a:buClr>
                <a:schemeClr val="tx2"/>
              </a:buClr>
              <a:buFont typeface="Arial"/>
              <a:buChar char="•"/>
              <a:defRPr sz="3200" kern="1200">
                <a:solidFill>
                  <a:schemeClr val="bg1">
                    <a:lumMod val="50000"/>
                  </a:schemeClr>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800" kern="1200">
                <a:solidFill>
                  <a:schemeClr val="bg1">
                    <a:lumMod val="50000"/>
                  </a:schemeClr>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2400" kern="1200">
                <a:solidFill>
                  <a:schemeClr val="bg1">
                    <a:lumMod val="50000"/>
                  </a:schemeClr>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Clr>
                <a:srgbClr val="1F497D"/>
              </a:buClr>
              <a:buNone/>
            </a:pPr>
            <a:r>
              <a:rPr lang="en-US" sz="1600" b="1" dirty="0">
                <a:solidFill>
                  <a:srgbClr val="000000"/>
                </a:solidFill>
                <a:latin typeface="Arial"/>
              </a:rPr>
              <a:t>Selected Membership Considerations </a:t>
            </a:r>
          </a:p>
          <a:p>
            <a:pPr>
              <a:buClr>
                <a:srgbClr val="1F497D"/>
              </a:buClr>
            </a:pPr>
            <a:r>
              <a:rPr lang="en-US" sz="1100" dirty="0">
                <a:solidFill>
                  <a:srgbClr val="000000"/>
                </a:solidFill>
                <a:latin typeface="Arial" panose="020B0604020202020204" pitchFamily="34" charset="0"/>
                <a:cs typeface="Arial" panose="020B0604020202020204" pitchFamily="34" charset="0"/>
              </a:rPr>
              <a:t>Federal CDAO Council co-chairs invited to be a member of Executive Liaison Committee</a:t>
            </a:r>
          </a:p>
          <a:p>
            <a:pPr>
              <a:buClr>
                <a:srgbClr val="1F497D"/>
              </a:buClr>
            </a:pPr>
            <a:r>
              <a:rPr lang="en-US" sz="1100" dirty="0">
                <a:solidFill>
                  <a:srgbClr val="000000"/>
                </a:solidFill>
                <a:latin typeface="Arial" panose="020B0604020202020204" pitchFamily="34" charset="0"/>
                <a:cs typeface="Arial" panose="020B0604020202020204" pitchFamily="34" charset="0"/>
              </a:rPr>
              <a:t>DoD CDAO invited to be a member of Executive Liaison Committee</a:t>
            </a:r>
          </a:p>
          <a:p>
            <a:pPr>
              <a:buClr>
                <a:srgbClr val="1F497D"/>
              </a:buClr>
            </a:pPr>
            <a:r>
              <a:rPr lang="en-US" sz="1100" dirty="0">
                <a:solidFill>
                  <a:srgbClr val="000000"/>
                </a:solidFill>
                <a:latin typeface="Arial" panose="020B0604020202020204" pitchFamily="34" charset="0"/>
                <a:cs typeface="Arial" panose="020B0604020202020204" pitchFamily="34" charset="0"/>
              </a:rPr>
              <a:t>Domains invited to be a member of the Project Governing Board </a:t>
            </a:r>
          </a:p>
          <a:p>
            <a:pPr>
              <a:buClr>
                <a:srgbClr val="1F497D"/>
              </a:buClr>
            </a:pPr>
            <a:r>
              <a:rPr lang="en-US" sz="1100" dirty="0">
                <a:solidFill>
                  <a:srgbClr val="000000"/>
                </a:solidFill>
                <a:latin typeface="Arial" panose="020B0604020202020204" pitchFamily="34" charset="0"/>
                <a:cs typeface="Arial" panose="020B0604020202020204" pitchFamily="34" charset="0"/>
              </a:rPr>
              <a:t>Joint Staff J6 member of the Project Governing Board </a:t>
            </a:r>
          </a:p>
          <a:p>
            <a:pPr>
              <a:buClr>
                <a:srgbClr val="1F497D"/>
              </a:buClr>
            </a:pPr>
            <a:r>
              <a:rPr lang="en-US" sz="1100" dirty="0">
                <a:solidFill>
                  <a:srgbClr val="000000"/>
                </a:solidFill>
                <a:latin typeface="Arial" panose="020B0604020202020204" pitchFamily="34" charset="0"/>
                <a:cs typeface="Arial" panose="020B0604020202020204" pitchFamily="34" charset="0"/>
              </a:rPr>
              <a:t>Joint Staff J6 retains </a:t>
            </a:r>
            <a:r>
              <a:rPr lang="en-US" sz="1100" dirty="0" err="1">
                <a:solidFill>
                  <a:srgbClr val="000000"/>
                </a:solidFill>
                <a:latin typeface="Arial" panose="020B0604020202020204" pitchFamily="34" charset="0"/>
                <a:cs typeface="Arial" panose="020B0604020202020204" pitchFamily="34" charset="0"/>
              </a:rPr>
              <a:t>MilOps</a:t>
            </a:r>
            <a:r>
              <a:rPr lang="en-US" sz="1100" dirty="0">
                <a:solidFill>
                  <a:srgbClr val="000000"/>
                </a:solidFill>
                <a:latin typeface="Arial" panose="020B0604020202020204" pitchFamily="34" charset="0"/>
                <a:cs typeface="Arial" panose="020B0604020202020204" pitchFamily="34" charset="0"/>
              </a:rPr>
              <a:t> Doman stewardship</a:t>
            </a:r>
          </a:p>
          <a:p>
            <a:pPr>
              <a:buClr>
                <a:srgbClr val="1F497D"/>
              </a:buClr>
            </a:pPr>
            <a:r>
              <a:rPr lang="en-US" sz="1100" dirty="0">
                <a:solidFill>
                  <a:srgbClr val="000000"/>
                </a:solidFill>
                <a:latin typeface="Arial" panose="020B0604020202020204" pitchFamily="34" charset="0"/>
                <a:cs typeface="Arial" panose="020B0604020202020204" pitchFamily="34" charset="0"/>
              </a:rPr>
              <a:t>International participation encouraged at all levels</a:t>
            </a:r>
          </a:p>
        </p:txBody>
      </p:sp>
      <p:grpSp>
        <p:nvGrpSpPr>
          <p:cNvPr id="8" name="Group 7"/>
          <p:cNvGrpSpPr/>
          <p:nvPr/>
        </p:nvGrpSpPr>
        <p:grpSpPr>
          <a:xfrm>
            <a:off x="4504497" y="2290797"/>
            <a:ext cx="3617209" cy="646331"/>
            <a:chOff x="3011086" y="2217852"/>
            <a:chExt cx="3617209" cy="646331"/>
          </a:xfrm>
        </p:grpSpPr>
        <p:sp>
          <p:nvSpPr>
            <p:cNvPr id="7" name="TextBox 6"/>
            <p:cNvSpPr txBox="1"/>
            <p:nvPr/>
          </p:nvSpPr>
          <p:spPr>
            <a:xfrm>
              <a:off x="3011086" y="2217852"/>
              <a:ext cx="3617209" cy="646331"/>
            </a:xfrm>
            <a:prstGeom prst="rect">
              <a:avLst/>
            </a:prstGeom>
            <a:noFill/>
          </p:spPr>
          <p:txBody>
            <a:bodyPr wrap="none" rtlCol="0">
              <a:spAutoFit/>
            </a:bodyPr>
            <a:lstStyle/>
            <a:p>
              <a:pPr defTabSz="457200"/>
              <a:r>
                <a:rPr lang="en-US" b="1" dirty="0">
                  <a:solidFill>
                    <a:srgbClr val="000000"/>
                  </a:solidFill>
                  <a:latin typeface="Arial"/>
                </a:rPr>
                <a:t>NIEM “As Is”                  “To Be”</a:t>
              </a:r>
            </a:p>
            <a:p>
              <a:pPr defTabSz="457200"/>
              <a:r>
                <a:rPr lang="en-US" b="1" dirty="0">
                  <a:solidFill>
                    <a:srgbClr val="000000"/>
                  </a:solidFill>
                  <a:latin typeface="Arial"/>
                </a:rPr>
                <a:t>   </a:t>
              </a:r>
            </a:p>
          </p:txBody>
        </p:sp>
        <p:sp>
          <p:nvSpPr>
            <p:cNvPr id="13" name="Right Arrow 12"/>
            <p:cNvSpPr/>
            <p:nvPr/>
          </p:nvSpPr>
          <p:spPr>
            <a:xfrm>
              <a:off x="4572840" y="2217852"/>
              <a:ext cx="1015155" cy="411239"/>
            </a:xfrm>
            <a:prstGeom prst="rightArrow">
              <a:avLst/>
            </a:prstGeom>
            <a:solidFill>
              <a:schemeClr val="accent1">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grpSp>
      <p:pic>
        <p:nvPicPr>
          <p:cNvPr id="9" name="Picture 8"/>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313100" y="2826569"/>
            <a:ext cx="4292526" cy="2796532"/>
          </a:xfrm>
          <a:prstGeom prst="rect">
            <a:avLst/>
          </a:prstGeom>
        </p:spPr>
      </p:pic>
    </p:spTree>
    <p:extLst>
      <p:ext uri="{BB962C8B-B14F-4D97-AF65-F5344CB8AC3E}">
        <p14:creationId xmlns:p14="http://schemas.microsoft.com/office/powerpoint/2010/main" val="2683954062"/>
      </p:ext>
    </p:extLst>
  </p:cSld>
  <p:clrMapOvr>
    <a:masterClrMapping/>
  </p:clrMapOvr>
</p:sld>
</file>

<file path=ppt/theme/theme1.xml><?xml version="1.0" encoding="utf-8"?>
<a:theme xmlns:a="http://schemas.openxmlformats.org/drawingml/2006/main" name="2_Office Theme">
  <a:themeElements>
    <a:clrScheme name="NEIM">
      <a:dk1>
        <a:srgbClr val="8B8B8B"/>
      </a:dk1>
      <a:lt1>
        <a:sysClr val="window" lastClr="FFFFFF"/>
      </a:lt1>
      <a:dk2>
        <a:srgbClr val="1F497D"/>
      </a:dk2>
      <a:lt2>
        <a:srgbClr val="EEECE1"/>
      </a:lt2>
      <a:accent1>
        <a:srgbClr val="78C5EA"/>
      </a:accent1>
      <a:accent2>
        <a:srgbClr val="C0504D"/>
      </a:accent2>
      <a:accent3>
        <a:srgbClr val="9BBB59"/>
      </a:accent3>
      <a:accent4>
        <a:srgbClr val="8064A2"/>
      </a:accent4>
      <a:accent5>
        <a:srgbClr val="4BACC6"/>
      </a:accent5>
      <a:accent6>
        <a:srgbClr val="F79646"/>
      </a:accent6>
      <a:hlink>
        <a:srgbClr val="8DDF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NIEM_white">
  <a:themeElements>
    <a:clrScheme name="Custom 14">
      <a:dk1>
        <a:srgbClr val="8B8B8B"/>
      </a:dk1>
      <a:lt1>
        <a:sysClr val="window" lastClr="FFFFFF"/>
      </a:lt1>
      <a:dk2>
        <a:srgbClr val="1F497D"/>
      </a:dk2>
      <a:lt2>
        <a:srgbClr val="EEECE1"/>
      </a:lt2>
      <a:accent1>
        <a:srgbClr val="78C5EA"/>
      </a:accent1>
      <a:accent2>
        <a:srgbClr val="C0504D"/>
      </a:accent2>
      <a:accent3>
        <a:srgbClr val="9BBB59"/>
      </a:accent3>
      <a:accent4>
        <a:srgbClr val="8064A2"/>
      </a:accent4>
      <a:accent5>
        <a:srgbClr val="4BACC6"/>
      </a:accent5>
      <a:accent6>
        <a:srgbClr val="F79646"/>
      </a:accent6>
      <a:hlink>
        <a:srgbClr val="0085BB"/>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rgbClr val="9EB3B6">
                <a:alpha val="50000"/>
              </a:srgbClr>
            </a:gs>
            <a:gs pos="100000">
              <a:schemeClr val="bg1"/>
            </a:gs>
          </a:gsLst>
        </a:gradFill>
        <a:ln>
          <a:solidFill>
            <a:schemeClr val="tx1">
              <a:lumMod val="60000"/>
              <a:lumOff val="40000"/>
            </a:schemeClr>
          </a:solidFill>
        </a:ln>
        <a:effectLst>
          <a:innerShdw blurRad="371475" dir="13500000">
            <a:schemeClr val="bg1"/>
          </a:innerShdw>
        </a:effectLst>
      </a:spPr>
      <a:bodyPr tIns="91440" anchor="t" anchorCtr="0"/>
      <a:lstStyle>
        <a:defPPr algn="ctr">
          <a:lnSpc>
            <a:spcPct val="120000"/>
          </a:lnSpc>
          <a:defRPr b="1" spc="-50" dirty="0">
            <a:solidFill>
              <a:srgbClr val="1F497D"/>
            </a:solidFill>
            <a:cs typeface="Arial"/>
          </a:defRPr>
        </a:defPPr>
      </a:lstStyle>
      <a:style>
        <a:lnRef idx="1">
          <a:schemeClr val="dk1"/>
        </a:lnRef>
        <a:fillRef idx="2">
          <a:schemeClr val="dk1"/>
        </a:fillRef>
        <a:effectRef idx="1">
          <a:schemeClr val="dk1"/>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E3FE027E793D141A4D0D4B43133F0A9" ma:contentTypeVersion="11" ma:contentTypeDescription="Create a new document." ma:contentTypeScope="" ma:versionID="ef0ff03645a81817586e79cdf8acc990">
  <xsd:schema xmlns:xsd="http://www.w3.org/2001/XMLSchema" xmlns:xs="http://www.w3.org/2001/XMLSchema" xmlns:p="http://schemas.microsoft.com/office/2006/metadata/properties" xmlns:ns3="5774b216-7350-4865-8b28-a80b4a7f0bbf" xmlns:ns4="668b5da2-bb96-4ca8-adfe-f026adba9ac0" targetNamespace="http://schemas.microsoft.com/office/2006/metadata/properties" ma:root="true" ma:fieldsID="f7951dfeee9e00cf5aead93b99a4360e" ns3:_="" ns4:_="">
    <xsd:import namespace="5774b216-7350-4865-8b28-a80b4a7f0bbf"/>
    <xsd:import namespace="668b5da2-bb96-4ca8-adfe-f026adba9ac0"/>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DateTaken" minOccurs="0"/>
                <xsd:element ref="ns3:MediaServiceOCR" minOccurs="0"/>
                <xsd:element ref="ns3:MediaServiceLocatio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774b216-7350-4865-8b28-a80b4a7f0bb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Location" ma:index="15"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68b5da2-bb96-4ca8-adfe-f026adba9ac0"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3DBC4E-DD94-448E-80FB-F46647EDD91A}">
  <ds:schemaRefs>
    <ds:schemaRef ds:uri="http://purl.org/dc/terms/"/>
    <ds:schemaRef ds:uri="http://www.w3.org/XML/1998/namespace"/>
    <ds:schemaRef ds:uri="http://schemas.microsoft.com/office/infopath/2007/PartnerControls"/>
    <ds:schemaRef ds:uri="http://purl.org/dc/elements/1.1/"/>
    <ds:schemaRef ds:uri="http://schemas.microsoft.com/office/2006/documentManagement/types"/>
    <ds:schemaRef ds:uri="http://schemas.openxmlformats.org/package/2006/metadata/core-properties"/>
    <ds:schemaRef ds:uri="668b5da2-bb96-4ca8-adfe-f026adba9ac0"/>
    <ds:schemaRef ds:uri="5774b216-7350-4865-8b28-a80b4a7f0bbf"/>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64D6F7FA-A44B-4531-B619-52D10ADDC84A}">
  <ds:schemaRefs>
    <ds:schemaRef ds:uri="http://schemas.microsoft.com/sharepoint/v3/contenttype/forms"/>
  </ds:schemaRefs>
</ds:datastoreItem>
</file>

<file path=customXml/itemProps3.xml><?xml version="1.0" encoding="utf-8"?>
<ds:datastoreItem xmlns:ds="http://schemas.openxmlformats.org/officeDocument/2006/customXml" ds:itemID="{B0DEB80F-82C0-4107-A718-099EC7520D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774b216-7350-4865-8b28-a80b4a7f0bbf"/>
    <ds:schemaRef ds:uri="668b5da2-bb96-4ca8-adfe-f026adba9a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7845</TotalTime>
  <Words>2611</Words>
  <Application>Microsoft Office PowerPoint</Application>
  <PresentationFormat>Widescreen</PresentationFormat>
  <Paragraphs>381</Paragraphs>
  <Slides>22</Slides>
  <Notes>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22</vt:i4>
      </vt:variant>
    </vt:vector>
  </HeadingPairs>
  <TitlesOfParts>
    <vt:vector size="32" baseType="lpstr">
      <vt:lpstr>Arial</vt:lpstr>
      <vt:lpstr>Calibri</vt:lpstr>
      <vt:lpstr>Helvetica LT Std</vt:lpstr>
      <vt:lpstr>Open Sans</vt:lpstr>
      <vt:lpstr>Roboto</vt:lpstr>
      <vt:lpstr>Times New Roman</vt:lpstr>
      <vt:lpstr>Tw Cen MT</vt:lpstr>
      <vt:lpstr>Wingdings</vt:lpstr>
      <vt:lpstr>2_Office Theme</vt:lpstr>
      <vt:lpstr>1_NIEM_white</vt:lpstr>
      <vt:lpstr>PowerPoint Presentation</vt:lpstr>
      <vt:lpstr>Agenda</vt:lpstr>
      <vt:lpstr>Looking back</vt:lpstr>
      <vt:lpstr>Reasons for NIEM an Open-Source standard</vt:lpstr>
      <vt:lpstr>Standards that include NIEM</vt:lpstr>
      <vt:lpstr>PowerPoint Presentation</vt:lpstr>
      <vt:lpstr>NIEM Transition and Timeline</vt:lpstr>
      <vt:lpstr>NIEM Organization Governance </vt:lpstr>
      <vt:lpstr>NIEM Moves to OASIS </vt:lpstr>
      <vt:lpstr>NIEM Open Milestones &amp; progress</vt:lpstr>
      <vt:lpstr>NIEM OPEN sponsorship</vt:lpstr>
      <vt:lpstr>NIEM Governance: esc &amp; pgb</vt:lpstr>
      <vt:lpstr>PowerPoint Presentation</vt:lpstr>
      <vt:lpstr>key accomplishments</vt:lpstr>
      <vt:lpstr>State, Local , Tribal &amp; Territorial (SLTT)  Tiger Team</vt:lpstr>
      <vt:lpstr>NIEM TRAINING</vt:lpstr>
      <vt:lpstr>NIEM IEPD Registry &amp; repository status </vt:lpstr>
      <vt:lpstr>Message Exchange Package (MEP) Tools Buildout Update</vt:lpstr>
      <vt:lpstr>Next steps</vt:lpstr>
      <vt:lpstr>Reference Material</vt:lpstr>
      <vt:lpstr>Contact Us</vt:lpstr>
      <vt:lpstr>Questions &amp; Answers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National Information Exchange Model (NIEM)</dc:title>
  <dc:creator>Kish, Jennifer</dc:creator>
  <cp:lastModifiedBy>Escobar, Katherine B CIV JS J6 (USA)</cp:lastModifiedBy>
  <cp:revision>192</cp:revision>
  <dcterms:created xsi:type="dcterms:W3CDTF">2021-02-21T03:42:26Z</dcterms:created>
  <dcterms:modified xsi:type="dcterms:W3CDTF">2022-08-09T20:14:46Z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0x0101008E3FE027E793D141A4D0D4B43133F0A9</vt:lpwstr>
  </property>
</Properties>
</file>