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17"/>
  </p:notesMasterIdLst>
  <p:sldIdLst>
    <p:sldId id="336" r:id="rId6"/>
    <p:sldId id="719" r:id="rId7"/>
    <p:sldId id="720" r:id="rId8"/>
    <p:sldId id="721" r:id="rId9"/>
    <p:sldId id="722" r:id="rId10"/>
    <p:sldId id="723" r:id="rId11"/>
    <p:sldId id="724" r:id="rId12"/>
    <p:sldId id="725" r:id="rId13"/>
    <p:sldId id="727" r:id="rId14"/>
    <p:sldId id="726" r:id="rId15"/>
    <p:sldId id="733" r:id="rId1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486"/>
    <a:srgbClr val="004283"/>
    <a:srgbClr val="E8EEF4"/>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7117" autoAdjust="0"/>
  </p:normalViewPr>
  <p:slideViewPr>
    <p:cSldViewPr snapToGrid="0">
      <p:cViewPr varScale="1">
        <p:scale>
          <a:sx n="96" d="100"/>
          <a:sy n="96" d="100"/>
        </p:scale>
        <p:origin x="1170"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8/4/2022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98949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26556EFB-1654-4418-98D1-E6715969826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39791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1982C6D7-0CD6-43C6-B16D-2D387D380BDD}"/>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3450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890816" y="6488084"/>
            <a:ext cx="410369" cy="20005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buClr>
                <a:srgbClr val="000000"/>
              </a:buClr>
              <a:buSzPct val="65000"/>
              <a:buFont typeface="Wingdings" pitchFamily="2" charset="2"/>
              <a:buNone/>
              <a:defRPr/>
            </a:pPr>
            <a:r>
              <a:rPr lang="en-US" sz="1300" b="1" dirty="0">
                <a:solidFill>
                  <a:srgbClr val="7F7F7F"/>
                </a:solidFill>
                <a:latin typeface="Arial" pitchFamily="34" charset="0"/>
                <a:cs typeface="Arial" pitchFamily="34" charset="0"/>
              </a:rPr>
              <a:t>- </a:t>
            </a:r>
            <a:fld id="{61476E6E-F3E8-4882-A00C-BF8520FCA51C}" type="slidenum">
              <a:rPr lang="en-US" sz="1300" b="1" smtClean="0">
                <a:solidFill>
                  <a:srgbClr val="7F7F7F"/>
                </a:solidFill>
                <a:latin typeface="Arial" pitchFamily="34" charset="0"/>
                <a:cs typeface="Arial" pitchFamily="34" charset="0"/>
              </a:rPr>
              <a:pPr algn="ctr">
                <a:buClr>
                  <a:srgbClr val="000000"/>
                </a:buClr>
                <a:buSzPct val="65000"/>
                <a:buFont typeface="Wingdings" pitchFamily="2" charset="2"/>
                <a:buNone/>
                <a:defRPr/>
              </a:pPr>
              <a:t>‹#›</a:t>
            </a:fld>
            <a:r>
              <a:rPr lang="en-US" sz="1300" b="1" dirty="0">
                <a:solidFill>
                  <a:srgbClr val="7F7F7F"/>
                </a:solidFill>
                <a:latin typeface="Arial" pitchFamily="34" charset="0"/>
                <a:cs typeface="Arial" pitchFamily="34" charset="0"/>
              </a:rPr>
              <a:t> -</a:t>
            </a:r>
          </a:p>
        </p:txBody>
      </p:sp>
      <p:sp>
        <p:nvSpPr>
          <p:cNvPr id="2" name="Title Placeholder 1"/>
          <p:cNvSpPr>
            <a:spLocks noGrp="1"/>
          </p:cNvSpPr>
          <p:nvPr>
            <p:ph type="title"/>
          </p:nvPr>
        </p:nvSpPr>
        <p:spPr>
          <a:xfrm>
            <a:off x="203200" y="0"/>
            <a:ext cx="10972800" cy="914400"/>
          </a:xfrm>
          <a:prstGeom prst="rect">
            <a:avLst/>
          </a:prstGeom>
        </p:spPr>
        <p:txBody>
          <a:bodyPr rtlCol="0">
            <a:normAutofit/>
          </a:bodyPr>
          <a:lstStyle/>
          <a:p>
            <a:r>
              <a:rPr lang="en-US"/>
              <a:t>Click to edit Master title style</a:t>
            </a:r>
            <a:endParaRPr lang="en-US" dirty="0"/>
          </a:p>
        </p:txBody>
      </p:sp>
    </p:spTree>
    <p:extLst>
      <p:ext uri="{BB962C8B-B14F-4D97-AF65-F5344CB8AC3E}">
        <p14:creationId xmlns:p14="http://schemas.microsoft.com/office/powerpoint/2010/main" val="7681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89"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ty.apache.org/committers/lazyConsensu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oasis-open.org/policies-guidelines/open-projects-process#releases-and-group-releases-applicable-licenses" TargetMode="External"/><Relationship Id="rId2" Type="http://schemas.openxmlformats.org/officeDocument/2006/relationships/hyperlink" Target="https://www.oasis-open.org/policies-guidelines/oasis-defined-terms-2018-05-22#dRelease" TargetMode="External"/><Relationship Id="rId1" Type="http://schemas.openxmlformats.org/officeDocument/2006/relationships/slideLayout" Target="../slideLayouts/slideLayout4.xml"/><Relationship Id="rId5" Type="http://schemas.openxmlformats.org/officeDocument/2006/relationships/hyperlink" Target="https://www.oasis-open.org/policies-guidelines/oasis-defined-terms/#dOASISstandard" TargetMode="External"/><Relationship Id="rId4" Type="http://schemas.openxmlformats.org/officeDocument/2006/relationships/hyperlink" Target="https://www.oasis-open.org/policies-guidelines/open-projects-process/#project-specifications-draf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SimpleMajority" TargetMode="External"/><Relationship Id="rId2" Type="http://schemas.openxmlformats.org/officeDocument/2006/relationships/hyperlink" Target="https://community.apache.org/committers/lazyConsensu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0" y="5438255"/>
            <a:ext cx="4572000" cy="369332"/>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Kamran Atri</a:t>
            </a:r>
          </a:p>
        </p:txBody>
      </p:sp>
      <p:sp>
        <p:nvSpPr>
          <p:cNvPr id="3" name="Rectangle 2"/>
          <p:cNvSpPr/>
          <p:nvPr/>
        </p:nvSpPr>
        <p:spPr>
          <a:xfrm>
            <a:off x="0" y="4132470"/>
            <a:ext cx="12192000" cy="104644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rPr>
              <a:t>(</a:t>
            </a:r>
            <a:r>
              <a:rPr lang="en-US" sz="4400" b="1" dirty="0">
                <a:solidFill>
                  <a:srgbClr val="005170"/>
                </a:solidFill>
                <a:latin typeface="Bahnschrift" panose="020B0502040204020203" pitchFamily="34" charset="0"/>
              </a:rPr>
              <a:t>NBAC TSC Governance</a:t>
            </a:r>
            <a:r>
              <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rPr>
              <a:t>)</a:t>
            </a:r>
            <a:r>
              <a:rPr kumimoji="0" lang="en-US" sz="4400" b="1" i="0" u="none" strike="noStrike" kern="1200" cap="none" spc="0" normalizeH="0" noProof="0" dirty="0">
                <a:ln>
                  <a:noFill/>
                </a:ln>
                <a:solidFill>
                  <a:srgbClr val="005170"/>
                </a:solidFill>
                <a:effectLst/>
                <a:uLnTx/>
                <a:uFillTx/>
                <a:latin typeface="Bahnschrift" panose="020B0502040204020203" pitchFamily="34" charset="0"/>
                <a:ea typeface="+mn-ea"/>
                <a:cs typeface="+mn-cs"/>
              </a:rPr>
              <a:t> </a:t>
            </a:r>
            <a:endParaRPr kumimoji="0" lang="en-US" sz="4400" b="1" i="0" u="none" strike="noStrike" kern="1200" cap="none" spc="0" normalizeH="0" baseline="0" noProof="0" dirty="0">
              <a:ln>
                <a:noFill/>
              </a:ln>
              <a:solidFill>
                <a:srgbClr val="005170"/>
              </a:solidFill>
              <a:effectLst/>
              <a:uLnTx/>
              <a:uFillTx/>
              <a:latin typeface="Bahnschrift" panose="020B0502040204020203"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B8B8B"/>
                </a:solidFill>
                <a:effectLst/>
                <a:uLnTx/>
                <a:uFillTx/>
                <a:latin typeface="Arial"/>
                <a:ea typeface="+mn-ea"/>
                <a:cs typeface="+mn-cs"/>
              </a:rPr>
              <a:t>18 August 2022</a:t>
            </a:r>
          </a:p>
        </p:txBody>
      </p:sp>
    </p:spTree>
    <p:extLst>
      <p:ext uri="{BB962C8B-B14F-4D97-AF65-F5344CB8AC3E}">
        <p14:creationId xmlns:p14="http://schemas.microsoft.com/office/powerpoint/2010/main" val="11644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B745-ACDC-4B4A-868E-FD807E99C538}"/>
              </a:ext>
            </a:extLst>
          </p:cNvPr>
          <p:cNvSpPr>
            <a:spLocks noGrp="1"/>
          </p:cNvSpPr>
          <p:nvPr>
            <p:ph type="title"/>
          </p:nvPr>
        </p:nvSpPr>
        <p:spPr/>
        <p:txBody>
          <a:bodyPr/>
          <a:lstStyle/>
          <a:p>
            <a:r>
              <a:rPr lang="en-US" dirty="0"/>
              <a:t>Lazy Consensus</a:t>
            </a:r>
          </a:p>
        </p:txBody>
      </p:sp>
      <p:sp>
        <p:nvSpPr>
          <p:cNvPr id="3" name="Text Placeholder 2">
            <a:extLst>
              <a:ext uri="{FF2B5EF4-FFF2-40B4-BE49-F238E27FC236}">
                <a16:creationId xmlns:a16="http://schemas.microsoft.com/office/drawing/2014/main" id="{B1AAD0F3-FEAD-4622-B963-1095D5A969B0}"/>
              </a:ext>
            </a:extLst>
          </p:cNvPr>
          <p:cNvSpPr>
            <a:spLocks noGrp="1"/>
          </p:cNvSpPr>
          <p:nvPr>
            <p:ph type="body" sz="quarter" idx="13"/>
          </p:nvPr>
        </p:nvSpPr>
        <p:spPr>
          <a:xfrm>
            <a:off x="503208" y="1009193"/>
            <a:ext cx="8438661" cy="5460532"/>
          </a:xfrm>
        </p:spPr>
        <p:txBody>
          <a:bodyPr>
            <a:normAutofit/>
          </a:bodyPr>
          <a:lstStyle/>
          <a:p>
            <a:pPr marL="0" indent="0">
              <a:buNone/>
            </a:pPr>
            <a:r>
              <a:rPr lang="en-US" b="0" i="0" dirty="0">
                <a:solidFill>
                  <a:srgbClr val="212529"/>
                </a:solidFill>
                <a:effectLst/>
                <a:latin typeface="-apple-system"/>
              </a:rPr>
              <a:t> Lazy consensus means that when you are convinced that you know what the community would like to see happen, you can assume that you have consensus in favor of the proposed work and can get on with it. You don’t have to insist people discuss and/or approve your plan, and you certainly don’t need to call a vote to get approval. You just assume you have the community’s support unless someone says otherwise.</a:t>
            </a:r>
            <a:endParaRPr lang="en-US" dirty="0"/>
          </a:p>
        </p:txBody>
      </p:sp>
      <p:sp>
        <p:nvSpPr>
          <p:cNvPr id="4" name="Slide Number Placeholder 3">
            <a:extLst>
              <a:ext uri="{FF2B5EF4-FFF2-40B4-BE49-F238E27FC236}">
                <a16:creationId xmlns:a16="http://schemas.microsoft.com/office/drawing/2014/main" id="{18CECDDB-C89B-459E-A290-DA5C7DDCD496}"/>
              </a:ext>
            </a:extLst>
          </p:cNvPr>
          <p:cNvSpPr>
            <a:spLocks noGrp="1"/>
          </p:cNvSpPr>
          <p:nvPr>
            <p:ph type="sldNum" sz="quarter" idx="4"/>
          </p:nvPr>
        </p:nvSpPr>
        <p:spPr/>
        <p:txBody>
          <a:bodyPr/>
          <a:lstStyle/>
          <a:p>
            <a:fld id="{6E6030FC-FB78-5E4D-92EA-5D9433591EA9}" type="slidenum">
              <a:rPr lang="en-US" smtClean="0"/>
              <a:pPr/>
              <a:t>10</a:t>
            </a:fld>
            <a:endParaRPr lang="en-US" dirty="0"/>
          </a:p>
        </p:txBody>
      </p:sp>
      <p:sp>
        <p:nvSpPr>
          <p:cNvPr id="6" name="TextBox 5">
            <a:extLst>
              <a:ext uri="{FF2B5EF4-FFF2-40B4-BE49-F238E27FC236}">
                <a16:creationId xmlns:a16="http://schemas.microsoft.com/office/drawing/2014/main" id="{DC774B1F-9CC1-44ED-94D9-CC24DCB19F2C}"/>
              </a:ext>
            </a:extLst>
          </p:cNvPr>
          <p:cNvSpPr txBox="1"/>
          <p:nvPr/>
        </p:nvSpPr>
        <p:spPr>
          <a:xfrm>
            <a:off x="503208" y="3554793"/>
            <a:ext cx="6097604" cy="369332"/>
          </a:xfrm>
          <a:prstGeom prst="rect">
            <a:avLst/>
          </a:prstGeom>
          <a:noFill/>
        </p:spPr>
        <p:txBody>
          <a:bodyPr wrap="square">
            <a:spAutoFit/>
          </a:bodyPr>
          <a:lstStyle/>
          <a:p>
            <a:r>
              <a:rPr lang="en-US" dirty="0">
                <a:hlinkClick r:id="rId2"/>
              </a:rPr>
              <a:t>Apache Community Development - Lazy Consensus</a:t>
            </a:r>
            <a:endParaRPr lang="en-US" dirty="0"/>
          </a:p>
        </p:txBody>
      </p:sp>
      <p:pic>
        <p:nvPicPr>
          <p:cNvPr id="7" name="Picture 6">
            <a:extLst>
              <a:ext uri="{FF2B5EF4-FFF2-40B4-BE49-F238E27FC236}">
                <a16:creationId xmlns:a16="http://schemas.microsoft.com/office/drawing/2014/main" id="{190D0FEE-474D-49FF-AEF0-3F8C33B2C0E9}"/>
              </a:ext>
            </a:extLst>
          </p:cNvPr>
          <p:cNvPicPr>
            <a:picLocks noChangeAspect="1"/>
          </p:cNvPicPr>
          <p:nvPr/>
        </p:nvPicPr>
        <p:blipFill>
          <a:blip r:embed="rId3"/>
          <a:stretch>
            <a:fillRect/>
          </a:stretch>
        </p:blipFill>
        <p:spPr>
          <a:xfrm>
            <a:off x="9227870" y="581025"/>
            <a:ext cx="1609725" cy="2847975"/>
          </a:xfrm>
          <a:prstGeom prst="rect">
            <a:avLst/>
          </a:prstGeom>
        </p:spPr>
      </p:pic>
    </p:spTree>
    <p:extLst>
      <p:ext uri="{BB962C8B-B14F-4D97-AF65-F5344CB8AC3E}">
        <p14:creationId xmlns:p14="http://schemas.microsoft.com/office/powerpoint/2010/main" val="390490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10C0-F0F3-4B89-8A2E-65054C64DBA3}"/>
              </a:ext>
            </a:extLst>
          </p:cNvPr>
          <p:cNvSpPr>
            <a:spLocks noGrp="1"/>
          </p:cNvSpPr>
          <p:nvPr>
            <p:ph type="title"/>
          </p:nvPr>
        </p:nvSpPr>
        <p:spPr/>
        <p:txBody>
          <a:bodyPr/>
          <a:lstStyle/>
          <a:p>
            <a:r>
              <a:rPr lang="en-US" dirty="0"/>
              <a:t>Questions &amp; Answers/ Actions ITEMS</a:t>
            </a:r>
          </a:p>
        </p:txBody>
      </p:sp>
      <p:sp>
        <p:nvSpPr>
          <p:cNvPr id="3" name="Text Placeholder 2">
            <a:extLst>
              <a:ext uri="{FF2B5EF4-FFF2-40B4-BE49-F238E27FC236}">
                <a16:creationId xmlns:a16="http://schemas.microsoft.com/office/drawing/2014/main" id="{0B1729CB-618F-4468-9650-51DC6467003A}"/>
              </a:ext>
            </a:extLst>
          </p:cNvPr>
          <p:cNvSpPr>
            <a:spLocks noGrp="1"/>
          </p:cNvSpPr>
          <p:nvPr>
            <p:ph type="body" sz="quarter" idx="13"/>
          </p:nvPr>
        </p:nvSpPr>
        <p:spPr/>
        <p:txBody>
          <a:bodyPr/>
          <a:lstStyle/>
          <a:p>
            <a:r>
              <a:rPr lang="en-US" dirty="0"/>
              <a:t>Mr. Kamran Atri &amp; Mr. Thomas Krul Facilitators</a:t>
            </a:r>
          </a:p>
          <a:p>
            <a:endParaRPr lang="en-US" dirty="0"/>
          </a:p>
        </p:txBody>
      </p:sp>
      <p:sp>
        <p:nvSpPr>
          <p:cNvPr id="4" name="Slide Number Placeholder 3">
            <a:extLst>
              <a:ext uri="{FF2B5EF4-FFF2-40B4-BE49-F238E27FC236}">
                <a16:creationId xmlns:a16="http://schemas.microsoft.com/office/drawing/2014/main" id="{32283CF2-107F-4ED1-8C31-03FFCECF02FB}"/>
              </a:ext>
            </a:extLst>
          </p:cNvPr>
          <p:cNvSpPr>
            <a:spLocks noGrp="1"/>
          </p:cNvSpPr>
          <p:nvPr>
            <p:ph type="sldNum" sz="quarter" idx="4"/>
          </p:nvPr>
        </p:nvSpPr>
        <p:spPr/>
        <p:txBody>
          <a:bodyPr/>
          <a:lstStyle/>
          <a:p>
            <a:fld id="{6E6030FC-FB78-5E4D-92EA-5D9433591EA9}" type="slidenum">
              <a:rPr lang="en-US" smtClean="0"/>
              <a:pPr/>
              <a:t>11</a:t>
            </a:fld>
            <a:endParaRPr lang="en-US" dirty="0"/>
          </a:p>
        </p:txBody>
      </p:sp>
      <p:pic>
        <p:nvPicPr>
          <p:cNvPr id="5" name="Picture 4">
            <a:extLst>
              <a:ext uri="{FF2B5EF4-FFF2-40B4-BE49-F238E27FC236}">
                <a16:creationId xmlns:a16="http://schemas.microsoft.com/office/drawing/2014/main" id="{3CA592FA-C9B1-4550-B3D1-65AC688B6057}"/>
              </a:ext>
            </a:extLst>
          </p:cNvPr>
          <p:cNvPicPr>
            <a:picLocks noChangeAspect="1"/>
          </p:cNvPicPr>
          <p:nvPr/>
        </p:nvPicPr>
        <p:blipFill>
          <a:blip r:embed="rId2"/>
          <a:stretch>
            <a:fillRect/>
          </a:stretch>
        </p:blipFill>
        <p:spPr>
          <a:xfrm>
            <a:off x="4435812" y="2705595"/>
            <a:ext cx="7756187" cy="3379655"/>
          </a:xfrm>
          <a:prstGeom prst="rect">
            <a:avLst/>
          </a:prstGeom>
        </p:spPr>
      </p:pic>
      <p:pic>
        <p:nvPicPr>
          <p:cNvPr id="2050" name="Picture 2" descr="See the source image">
            <a:extLst>
              <a:ext uri="{FF2B5EF4-FFF2-40B4-BE49-F238E27FC236}">
                <a16:creationId xmlns:a16="http://schemas.microsoft.com/office/drawing/2014/main" id="{ABDF70DD-9DE2-4866-8F5E-977161870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113"/>
            <a:ext cx="12192000" cy="531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2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OASIS Technical steering committee (TSC)</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9"/>
            <a:ext cx="11079192" cy="4753389"/>
          </a:xfrm>
        </p:spPr>
        <p:txBody>
          <a:bodyPr>
            <a:normAutofit fontScale="62500" lnSpcReduction="20000"/>
          </a:bodyPr>
          <a:lstStyle/>
          <a:p>
            <a:r>
              <a:rPr lang="en-US" b="0" i="0" dirty="0">
                <a:solidFill>
                  <a:srgbClr val="0A2540"/>
                </a:solidFill>
                <a:effectLst/>
                <a:cs typeface="Calibri" panose="020F0502020204030204" pitchFamily="34" charset="0"/>
              </a:rPr>
              <a:t>The PGB shall form a </a:t>
            </a:r>
            <a:r>
              <a:rPr lang="en-US" b="1" i="1" dirty="0">
                <a:solidFill>
                  <a:srgbClr val="0A2540"/>
                </a:solidFill>
                <a:effectLst/>
                <a:cs typeface="Calibri" panose="020F0502020204030204" pitchFamily="34" charset="0"/>
              </a:rPr>
              <a:t>Technical Steering Committee</a:t>
            </a:r>
            <a:r>
              <a:rPr lang="en-US" b="0" i="0" dirty="0">
                <a:solidFill>
                  <a:srgbClr val="0A2540"/>
                </a:solidFill>
                <a:effectLst/>
                <a:cs typeface="Calibri" panose="020F0502020204030204" pitchFamily="34" charset="0"/>
              </a:rPr>
              <a:t> (or </a:t>
            </a:r>
            <a:r>
              <a:rPr lang="en-US" b="1" i="1" dirty="0">
                <a:solidFill>
                  <a:srgbClr val="0A2540"/>
                </a:solidFill>
                <a:effectLst/>
                <a:cs typeface="Calibri" panose="020F0502020204030204" pitchFamily="34" charset="0"/>
              </a:rPr>
              <a:t>TSC</a:t>
            </a:r>
            <a:r>
              <a:rPr lang="en-US" b="0" i="0" dirty="0">
                <a:solidFill>
                  <a:srgbClr val="0A2540"/>
                </a:solidFill>
                <a:effectLst/>
                <a:cs typeface="Calibri" panose="020F0502020204030204" pitchFamily="34"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a:t>
            </a:r>
          </a:p>
          <a:p>
            <a:endParaRPr lang="en-US" b="0" i="0" dirty="0">
              <a:solidFill>
                <a:srgbClr val="0A2540"/>
              </a:solidFill>
              <a:effectLst/>
              <a:cs typeface="Calibri" panose="020F0502020204030204" pitchFamily="34" charset="0"/>
            </a:endParaRPr>
          </a:p>
          <a:p>
            <a:r>
              <a:rPr lang="en-US" b="0" i="0" dirty="0">
                <a:solidFill>
                  <a:srgbClr val="0A2540"/>
                </a:solidFill>
                <a:effectLst/>
                <a:cs typeface="Calibri" panose="020F0502020204030204" pitchFamily="34" charset="0"/>
              </a:rPr>
              <a:t>The TSC shall have the duties to advise the PGB and such others as are specified by the PGB, so long as consistent with these Rules and OASIS policies.</a:t>
            </a:r>
          </a:p>
          <a:p>
            <a:endParaRPr lang="en-US" b="0" i="0" dirty="0">
              <a:solidFill>
                <a:srgbClr val="0A2540"/>
              </a:solidFill>
              <a:effectLst/>
              <a:cs typeface="Calibri" panose="020F0502020204030204" pitchFamily="34" charset="0"/>
            </a:endParaRPr>
          </a:p>
          <a:p>
            <a:r>
              <a:rPr lang="en-US" b="0" i="0" dirty="0">
                <a:solidFill>
                  <a:srgbClr val="0A2540"/>
                </a:solidFill>
                <a:effectLst/>
                <a:cs typeface="Calibri" panose="020F0502020204030204" pitchFamily="34" charset="0"/>
              </a:rPr>
              <a:t>he following activities </a:t>
            </a:r>
            <a:r>
              <a:rPr lang="en-US" b="1" i="0" u="sng" dirty="0">
                <a:solidFill>
                  <a:srgbClr val="0A2540"/>
                </a:solidFill>
                <a:effectLst/>
                <a:cs typeface="Calibri" panose="020F0502020204030204" pitchFamily="34" charset="0"/>
              </a:rPr>
              <a:t>may not be delegated by the PGB</a:t>
            </a:r>
            <a:r>
              <a:rPr lang="en-US" b="0" i="0" dirty="0">
                <a:solidFill>
                  <a:srgbClr val="0A2540"/>
                </a:solidFill>
                <a:effectLst/>
                <a:cs typeface="Calibri" panose="020F0502020204030204" pitchFamily="34" charset="0"/>
              </a:rPr>
              <a:t>, although it may consult with any TSC regarding them at the PGB’s option: election or termination of PGB Chairs, approval of any </a:t>
            </a:r>
            <a:r>
              <a:rPr lang="en-US" b="0" i="1" u="sng" dirty="0">
                <a:solidFill>
                  <a:srgbClr val="2248E5"/>
                </a:solidFill>
                <a:effectLst/>
                <a:cs typeface="Calibri" panose="020F0502020204030204" pitchFamily="34" charset="0"/>
                <a:hlinkClick r:id="rId2"/>
              </a:rPr>
              <a:t>Releases</a:t>
            </a:r>
            <a:r>
              <a:rPr lang="en-US" b="0" i="0" dirty="0">
                <a:solidFill>
                  <a:srgbClr val="0A2540"/>
                </a:solidFill>
                <a:effectLst/>
                <a:cs typeface="Calibri" panose="020F0502020204030204" pitchFamily="34" charset="0"/>
              </a:rPr>
              <a:t>, </a:t>
            </a:r>
            <a:r>
              <a:rPr lang="en-US" b="0" i="1" u="sng" dirty="0">
                <a:solidFill>
                  <a:srgbClr val="2248E5"/>
                </a:solidFill>
                <a:effectLst/>
                <a:cs typeface="Calibri" panose="020F0502020204030204" pitchFamily="34" charset="0"/>
                <a:hlinkClick r:id="rId3"/>
              </a:rPr>
              <a:t>Group Releases</a:t>
            </a:r>
            <a:r>
              <a:rPr lang="en-US" b="0" i="0" dirty="0">
                <a:solidFill>
                  <a:srgbClr val="0A2540"/>
                </a:solidFill>
                <a:effectLst/>
                <a:cs typeface="Calibri" panose="020F0502020204030204" pitchFamily="34" charset="0"/>
              </a:rPr>
              <a:t>, </a:t>
            </a:r>
            <a:r>
              <a:rPr lang="en-US" b="0" i="1" u="sng" dirty="0">
                <a:solidFill>
                  <a:srgbClr val="2248E5"/>
                </a:solidFill>
                <a:effectLst/>
                <a:cs typeface="Calibri" panose="020F0502020204030204" pitchFamily="34" charset="0"/>
                <a:hlinkClick r:id="rId4"/>
              </a:rPr>
              <a:t>Project Specification Drafts</a:t>
            </a:r>
            <a:r>
              <a:rPr lang="en-US" b="0" i="0" dirty="0">
                <a:solidFill>
                  <a:srgbClr val="0A2540"/>
                </a:solidFill>
                <a:effectLst/>
                <a:cs typeface="Calibri" panose="020F0502020204030204" pitchFamily="34" charset="0"/>
              </a:rPr>
              <a:t>, </a:t>
            </a:r>
            <a:r>
              <a:rPr lang="en-US" sz="2600" b="0" i="1" dirty="0">
                <a:solidFill>
                  <a:srgbClr val="0A2540"/>
                </a:solidFill>
                <a:effectLst/>
                <a:cs typeface="Calibri" panose="020F0502020204030204" pitchFamily="34" charset="0"/>
              </a:rPr>
              <a:t>Project</a:t>
            </a:r>
            <a:r>
              <a:rPr lang="en-US" b="0" i="1" dirty="0">
                <a:solidFill>
                  <a:srgbClr val="0A2540"/>
                </a:solidFill>
                <a:effectLst/>
                <a:cs typeface="Calibri" panose="020F0502020204030204" pitchFamily="34" charset="0"/>
              </a:rPr>
              <a:t> Specifications</a:t>
            </a:r>
            <a:r>
              <a:rPr lang="en-US" b="0" i="0" dirty="0">
                <a:solidFill>
                  <a:srgbClr val="0A2540"/>
                </a:solidFill>
                <a:effectLst/>
                <a:cs typeface="Calibri" panose="020F0502020204030204" pitchFamily="34" charset="0"/>
              </a:rPr>
              <a:t>, and approval of Candidates for </a:t>
            </a:r>
            <a:r>
              <a:rPr lang="en-US" b="0" i="1" u="sng" dirty="0">
                <a:solidFill>
                  <a:srgbClr val="2248E5"/>
                </a:solidFill>
                <a:effectLst/>
                <a:cs typeface="Calibri" panose="020F0502020204030204" pitchFamily="34" charset="0"/>
                <a:hlinkClick r:id="rId5"/>
              </a:rPr>
              <a:t>OASIS Standards</a:t>
            </a:r>
            <a:r>
              <a:rPr lang="en-US" b="0" i="0" dirty="0">
                <a:solidFill>
                  <a:srgbClr val="0A2540"/>
                </a:solidFill>
                <a:effectLst/>
                <a:cs typeface="Calibri" panose="020F0502020204030204" pitchFamily="34" charset="0"/>
              </a:rPr>
              <a:t> or external submissions.</a:t>
            </a:r>
          </a:p>
          <a:p>
            <a:endParaRPr lang="en-US" b="0" i="0" dirty="0">
              <a:solidFill>
                <a:srgbClr val="0A2540"/>
              </a:solidFill>
              <a:effectLst/>
              <a:cs typeface="Calibri" panose="020F0502020204030204" pitchFamily="34" charset="0"/>
            </a:endParaRPr>
          </a:p>
          <a:p>
            <a:r>
              <a:rPr lang="en-US" b="0" i="0" dirty="0">
                <a:solidFill>
                  <a:srgbClr val="0A2540"/>
                </a:solidFill>
                <a:effectLst/>
                <a:cs typeface="Calibri" panose="020F0502020204030204" pitchFamily="34" charset="0"/>
              </a:rPr>
              <a:t>TSC members must have signed and submitted an individual CLA, and if appointed by an entity, that entity must have signed and submitted an entity CLA. A list of TSC members shall be maintained and posted at the general information web page designated by OASIS for the Project. An individual may resign from TSC membership at any time, by notifying the Open Project Administrator and the Chair(s) in writing.</a:t>
            </a:r>
          </a:p>
          <a:p>
            <a:endParaRPr lang="en-US" dirty="0">
              <a:solidFill>
                <a:srgbClr val="0A2540"/>
              </a:solidFill>
              <a:cs typeface="Calibri" panose="020F0502020204030204" pitchFamily="34" charset="0"/>
            </a:endParaRPr>
          </a:p>
          <a:p>
            <a:r>
              <a:rPr lang="en-US" b="1" dirty="0">
                <a:cs typeface="Calibri" panose="020F0502020204030204" pitchFamily="34" charset="0"/>
              </a:rPr>
              <a:t>Reference</a:t>
            </a:r>
            <a:r>
              <a:rPr lang="en-US" dirty="0">
                <a:cs typeface="Calibri" panose="020F0502020204030204" pitchFamily="34" charset="0"/>
              </a:rPr>
              <a:t> - https://www.oasis-open.org/policies-guidelines/open-projects-process/#chairs-maintainers-technical-steering-committees</a:t>
            </a: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2</a:t>
            </a:fld>
            <a:endParaRPr lang="en-US" dirty="0"/>
          </a:p>
        </p:txBody>
      </p:sp>
    </p:spTree>
    <p:extLst>
      <p:ext uri="{BB962C8B-B14F-4D97-AF65-F5344CB8AC3E}">
        <p14:creationId xmlns:p14="http://schemas.microsoft.com/office/powerpoint/2010/main" val="18442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NBAC TSC</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9"/>
            <a:ext cx="11079192" cy="2755625"/>
          </a:xfrm>
        </p:spPr>
        <p:txBody>
          <a:bodyPr>
            <a:normAutofit/>
          </a:bodyPr>
          <a:lstStyle/>
          <a:p>
            <a:r>
              <a:rPr lang="en-US" dirty="0"/>
              <a:t>Scope</a:t>
            </a:r>
          </a:p>
          <a:p>
            <a:pPr lvl="1"/>
            <a:r>
              <a:rPr lang="en-US" sz="1800" dirty="0">
                <a:solidFill>
                  <a:srgbClr val="24292F"/>
                </a:solidFill>
                <a:ea typeface="Times New Roman" panose="02020603050405020304" pitchFamily="18" charset="0"/>
              </a:rPr>
              <a:t>C</a:t>
            </a:r>
            <a:r>
              <a:rPr lang="en-US" sz="1800" dirty="0">
                <a:solidFill>
                  <a:srgbClr val="24292F"/>
                </a:solidFill>
                <a:effectLst/>
                <a:ea typeface="Times New Roman" panose="02020603050405020304" pitchFamily="18" charset="0"/>
              </a:rPr>
              <a:t>oordinate, harmonize and unify NIEM Domain’s content as it relates to the NIEM data model and the code-list</a:t>
            </a:r>
          </a:p>
          <a:p>
            <a:pPr lvl="1"/>
            <a:r>
              <a:rPr lang="en-US" sz="1800" dirty="0">
                <a:solidFill>
                  <a:srgbClr val="24292F"/>
                </a:solidFill>
                <a:effectLst/>
                <a:ea typeface="Times New Roman" panose="02020603050405020304" pitchFamily="18" charset="0"/>
              </a:rPr>
              <a:t> </a:t>
            </a:r>
            <a:r>
              <a:rPr lang="en-US" sz="1800" dirty="0">
                <a:solidFill>
                  <a:srgbClr val="24292F"/>
                </a:solidFill>
                <a:ea typeface="Times New Roman" panose="02020603050405020304" pitchFamily="18" charset="0"/>
                <a:cs typeface="Calibri" panose="020F0502020204030204" pitchFamily="34" charset="0"/>
              </a:rPr>
              <a:t>S</a:t>
            </a:r>
            <a:r>
              <a:rPr lang="en-US" sz="1800" dirty="0">
                <a:solidFill>
                  <a:srgbClr val="24292F"/>
                </a:solidFill>
                <a:effectLst/>
                <a:ea typeface="Times New Roman" panose="02020603050405020304" pitchFamily="18" charset="0"/>
                <a:cs typeface="Calibri" panose="020F0502020204030204" pitchFamily="34" charset="0"/>
              </a:rPr>
              <a:t>afeguard</a:t>
            </a:r>
            <a:r>
              <a:rPr lang="en-US" sz="1800" dirty="0">
                <a:solidFill>
                  <a:srgbClr val="24292F"/>
                </a:solidFill>
                <a:effectLst/>
                <a:ea typeface="Times New Roman" panose="02020603050405020304" pitchFamily="18" charset="0"/>
              </a:rPr>
              <a:t> NIEM data model core content </a:t>
            </a:r>
          </a:p>
          <a:p>
            <a:pPr lvl="1"/>
            <a:r>
              <a:rPr lang="en-US" sz="1800" dirty="0">
                <a:solidFill>
                  <a:srgbClr val="24292F"/>
                </a:solidFill>
                <a:ea typeface="Times New Roman" panose="02020603050405020304" pitchFamily="18" charset="0"/>
              </a:rPr>
              <a:t>I</a:t>
            </a:r>
            <a:r>
              <a:rPr lang="en-US" sz="1800" dirty="0">
                <a:solidFill>
                  <a:srgbClr val="24292F"/>
                </a:solidFill>
                <a:effectLst/>
                <a:ea typeface="Times New Roman" panose="02020603050405020304" pitchFamily="18" charset="0"/>
              </a:rPr>
              <a:t>dentify, validate and on-board new NIEM domains</a:t>
            </a:r>
          </a:p>
          <a:p>
            <a:pPr lvl="1"/>
            <a:r>
              <a:rPr lang="en-US" sz="1800" dirty="0">
                <a:solidFill>
                  <a:srgbClr val="24292F"/>
                </a:solidFill>
                <a:ea typeface="Times New Roman" panose="02020603050405020304" pitchFamily="18" charset="0"/>
              </a:rPr>
              <a:t>A</a:t>
            </a:r>
            <a:r>
              <a:rPr lang="en-US" sz="1800" dirty="0">
                <a:solidFill>
                  <a:srgbClr val="24292F"/>
                </a:solidFill>
                <a:effectLst/>
                <a:ea typeface="Times New Roman" panose="02020603050405020304" pitchFamily="18" charset="0"/>
              </a:rPr>
              <a:t>dvise, and support the Project Governance Board (PGB) on matters relating to business architecture and requirements of NIEM. </a:t>
            </a:r>
            <a:endParaRPr lang="en-US" dirty="0"/>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3</a:t>
            </a:fld>
            <a:endParaRPr lang="en-US" dirty="0"/>
          </a:p>
        </p:txBody>
      </p:sp>
    </p:spTree>
    <p:extLst>
      <p:ext uri="{BB962C8B-B14F-4D97-AF65-F5344CB8AC3E}">
        <p14:creationId xmlns:p14="http://schemas.microsoft.com/office/powerpoint/2010/main" val="384358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NBAC TSC</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9"/>
            <a:ext cx="11079192" cy="4644060"/>
          </a:xfrm>
        </p:spPr>
        <p:txBody>
          <a:bodyPr>
            <a:normAutofit/>
          </a:bodyPr>
          <a:lstStyle/>
          <a:p>
            <a:r>
              <a:rPr lang="en-US" dirty="0"/>
              <a:t>Responsibilities</a:t>
            </a:r>
          </a:p>
          <a:p>
            <a:pPr lvl="1"/>
            <a:r>
              <a:rPr lang="en-US" sz="1800" dirty="0">
                <a:solidFill>
                  <a:srgbClr val="24292F"/>
                </a:solidFill>
                <a:effectLst/>
                <a:ea typeface="Times New Roman" panose="02020603050405020304" pitchFamily="18" charset="0"/>
                <a:cs typeface="Times New Roman" panose="02020603050405020304" pitchFamily="18" charset="0"/>
              </a:rPr>
              <a:t>Facilitate construction, maintenance, and use of a business architecture framework, model, code, and other NIEM related documentations</a:t>
            </a:r>
          </a:p>
          <a:p>
            <a:pPr lvl="1"/>
            <a:r>
              <a:rPr lang="en-US" sz="1800" dirty="0">
                <a:solidFill>
                  <a:srgbClr val="24292F"/>
                </a:solidFill>
                <a:effectLst/>
                <a:ea typeface="Times New Roman" panose="02020603050405020304" pitchFamily="18" charset="0"/>
                <a:cs typeface="Times New Roman" panose="02020603050405020304" pitchFamily="18" charset="0"/>
              </a:rPr>
              <a:t>Manage the harmonization process</a:t>
            </a:r>
          </a:p>
          <a:p>
            <a:pPr lvl="1"/>
            <a:r>
              <a:rPr lang="en-US" sz="1800" dirty="0">
                <a:solidFill>
                  <a:srgbClr val="24292F"/>
                </a:solidFill>
                <a:ea typeface="Calibri" panose="020F0502020204030204" pitchFamily="34" charset="0"/>
                <a:cs typeface="Times New Roman" panose="02020603050405020304" pitchFamily="18" charset="0"/>
              </a:rPr>
              <a:t>Develop &amp; package release candidates</a:t>
            </a:r>
          </a:p>
          <a:p>
            <a:pPr lvl="1"/>
            <a:r>
              <a:rPr lang="en-US" sz="1800" dirty="0">
                <a:solidFill>
                  <a:srgbClr val="24292F"/>
                </a:solidFill>
                <a:effectLst/>
                <a:ea typeface="Calibri" panose="020F0502020204030204" pitchFamily="34" charset="0"/>
                <a:cs typeface="Times New Roman" panose="02020603050405020304" pitchFamily="18" charset="0"/>
              </a:rPr>
              <a:t>Manage the NIEM Core</a:t>
            </a:r>
          </a:p>
          <a:p>
            <a:pPr lvl="1"/>
            <a:r>
              <a:rPr lang="en-US" sz="1800" dirty="0">
                <a:solidFill>
                  <a:srgbClr val="24292F"/>
                </a:solidFill>
                <a:ea typeface="Calibri" panose="020F0502020204030204" pitchFamily="34" charset="0"/>
                <a:cs typeface="Times New Roman" panose="02020603050405020304" pitchFamily="18" charset="0"/>
              </a:rPr>
              <a:t>Serve as forum for NIEM Domains</a:t>
            </a:r>
          </a:p>
          <a:p>
            <a:pPr lvl="1"/>
            <a:r>
              <a:rPr lang="en-US" sz="1800" dirty="0">
                <a:solidFill>
                  <a:srgbClr val="24292F"/>
                </a:solidFill>
                <a:effectLst/>
                <a:ea typeface="Calibri" panose="020F0502020204030204" pitchFamily="34" charset="0"/>
                <a:cs typeface="Times New Roman" panose="02020603050405020304" pitchFamily="18" charset="0"/>
              </a:rPr>
              <a:t>Establish tiger teams and subcommittees</a:t>
            </a:r>
          </a:p>
          <a:p>
            <a:pPr lvl="1"/>
            <a:r>
              <a:rPr lang="en-US" sz="1800" dirty="0">
                <a:solidFill>
                  <a:srgbClr val="24292F"/>
                </a:solidFill>
                <a:ea typeface="Calibri" panose="020F0502020204030204" pitchFamily="34" charset="0"/>
                <a:cs typeface="Times New Roman" panose="02020603050405020304" pitchFamily="18" charset="0"/>
              </a:rPr>
              <a:t>Onboard new domains, vet new data model content</a:t>
            </a:r>
          </a:p>
          <a:p>
            <a:pPr lvl="1"/>
            <a:r>
              <a:rPr lang="en-US" sz="1800" dirty="0">
                <a:solidFill>
                  <a:srgbClr val="24292F"/>
                </a:solidFill>
                <a:effectLst/>
                <a:ea typeface="Calibri" panose="020F0502020204030204" pitchFamily="34" charset="0"/>
                <a:cs typeface="Times New Roman" panose="02020603050405020304" pitchFamily="18" charset="0"/>
              </a:rPr>
              <a:t>Provide training</a:t>
            </a:r>
          </a:p>
          <a:p>
            <a:pPr lvl="1"/>
            <a:r>
              <a:rPr lang="en-US" sz="1800" dirty="0">
                <a:solidFill>
                  <a:srgbClr val="24292F"/>
                </a:solidFill>
                <a:ea typeface="Calibri" panose="020F0502020204030204" pitchFamily="34" charset="0"/>
                <a:cs typeface="Times New Roman" panose="02020603050405020304" pitchFamily="18" charset="0"/>
              </a:rPr>
              <a:t>Document SOPs</a:t>
            </a:r>
          </a:p>
          <a:p>
            <a:pPr lvl="1"/>
            <a:r>
              <a:rPr lang="en-US" sz="1800" dirty="0">
                <a:solidFill>
                  <a:srgbClr val="24292F"/>
                </a:solidFill>
                <a:effectLst/>
                <a:ea typeface="Calibri" panose="020F0502020204030204" pitchFamily="34" charset="0"/>
                <a:cs typeface="Times New Roman" panose="02020603050405020304" pitchFamily="18" charset="0"/>
              </a:rPr>
              <a:t>Shephard release candidate through PGB evaluation &amp; acceptance</a:t>
            </a:r>
          </a:p>
          <a:p>
            <a:pPr lvl="1"/>
            <a:r>
              <a:rPr lang="en-US" sz="1800" dirty="0">
                <a:solidFill>
                  <a:srgbClr val="24292F"/>
                </a:solidFill>
                <a:ea typeface="Calibri" panose="020F0502020204030204" pitchFamily="34" charset="0"/>
                <a:cs typeface="Times New Roman" panose="02020603050405020304" pitchFamily="18" charset="0"/>
              </a:rPr>
              <a:t>Assess NIEM domain maturity,  vitality, &amp; health</a:t>
            </a:r>
            <a:endParaRPr lang="en-US" sz="1800" dirty="0">
              <a:effectLs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4</a:t>
            </a:fld>
            <a:endParaRPr lang="en-US" dirty="0"/>
          </a:p>
        </p:txBody>
      </p:sp>
    </p:spTree>
    <p:extLst>
      <p:ext uri="{BB962C8B-B14F-4D97-AF65-F5344CB8AC3E}">
        <p14:creationId xmlns:p14="http://schemas.microsoft.com/office/powerpoint/2010/main" val="154739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NBAC TSC</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9"/>
            <a:ext cx="3902765" cy="4644060"/>
          </a:xfrm>
        </p:spPr>
        <p:txBody>
          <a:bodyPr>
            <a:normAutofit/>
          </a:bodyPr>
          <a:lstStyle/>
          <a:p>
            <a:r>
              <a:rPr lang="en-US" dirty="0"/>
              <a:t>Membership</a:t>
            </a:r>
          </a:p>
          <a:p>
            <a:pPr lvl="1"/>
            <a:r>
              <a:rPr lang="en-US" sz="1800" dirty="0">
                <a:solidFill>
                  <a:srgbClr val="24292F"/>
                </a:solidFill>
                <a:effectLst/>
                <a:ea typeface="Times New Roman" panose="02020603050405020304" pitchFamily="18" charset="0"/>
                <a:cs typeface="Times New Roman" panose="02020603050405020304" pitchFamily="18" charset="0"/>
              </a:rPr>
              <a:t>NBAC Chair/Co-Chairs</a:t>
            </a:r>
          </a:p>
          <a:p>
            <a:pPr lvl="1"/>
            <a:r>
              <a:rPr lang="en-US" sz="1800" dirty="0">
                <a:solidFill>
                  <a:srgbClr val="24292F"/>
                </a:solidFill>
                <a:ea typeface="Calibri" panose="020F0502020204030204" pitchFamily="34" charset="0"/>
                <a:cs typeface="Times New Roman" panose="02020603050405020304" pitchFamily="18" charset="0"/>
              </a:rPr>
              <a:t>Domain Stewards</a:t>
            </a:r>
          </a:p>
          <a:p>
            <a:pPr lvl="1"/>
            <a:r>
              <a:rPr lang="en-US" sz="1800" dirty="0">
                <a:solidFill>
                  <a:srgbClr val="24292F"/>
                </a:solidFill>
                <a:ea typeface="Calibri" panose="020F0502020204030204" pitchFamily="34" charset="0"/>
                <a:cs typeface="Times New Roman" panose="02020603050405020304" pitchFamily="18" charset="0"/>
              </a:rPr>
              <a:t>Domains</a:t>
            </a:r>
          </a:p>
          <a:p>
            <a:pPr lvl="1"/>
            <a:r>
              <a:rPr lang="en-US" sz="1800" dirty="0">
                <a:solidFill>
                  <a:srgbClr val="24292F"/>
                </a:solidFill>
                <a:effectLst/>
                <a:ea typeface="Calibri" panose="020F0502020204030204" pitchFamily="34" charset="0"/>
                <a:cs typeface="Calibri" panose="020F0502020204030204" pitchFamily="34" charset="0"/>
              </a:rPr>
              <a:t>Voting</a:t>
            </a:r>
            <a:r>
              <a:rPr lang="en-US" sz="1800" dirty="0">
                <a:solidFill>
                  <a:srgbClr val="24292F"/>
                </a:solidFill>
                <a:effectLst/>
                <a:ea typeface="Calibri" panose="020F0502020204030204" pitchFamily="34" charset="0"/>
                <a:cs typeface="Times New Roman" panose="02020603050405020304" pitchFamily="18" charset="0"/>
              </a:rPr>
              <a:t> Members</a:t>
            </a:r>
          </a:p>
          <a:p>
            <a:pPr lvl="1"/>
            <a:r>
              <a:rPr lang="en-US" sz="1800" dirty="0">
                <a:solidFill>
                  <a:srgbClr val="24292F"/>
                </a:solidFill>
                <a:ea typeface="Calibri" panose="020F0502020204030204" pitchFamily="34" charset="0"/>
                <a:cs typeface="Times New Roman" panose="02020603050405020304" pitchFamily="18" charset="0"/>
              </a:rPr>
              <a:t>NTAC Co-Chairs</a:t>
            </a:r>
          </a:p>
          <a:p>
            <a:pPr lvl="1"/>
            <a:r>
              <a:rPr lang="en-US" sz="1800" dirty="0">
                <a:solidFill>
                  <a:srgbClr val="24292F"/>
                </a:solidFill>
                <a:effectLst/>
                <a:ea typeface="Calibri" panose="020F0502020204030204" pitchFamily="34" charset="0"/>
                <a:cs typeface="Times New Roman" panose="02020603050405020304" pitchFamily="18" charset="0"/>
              </a:rPr>
              <a:t>TSC Maintainers</a:t>
            </a:r>
          </a:p>
          <a:p>
            <a:pPr lvl="1"/>
            <a:r>
              <a:rPr lang="en-US" sz="1800" dirty="0">
                <a:solidFill>
                  <a:srgbClr val="24292F"/>
                </a:solidFill>
                <a:ea typeface="Calibri" panose="020F0502020204030204" pitchFamily="34" charset="0"/>
                <a:cs typeface="Times New Roman" panose="02020603050405020304" pitchFamily="18" charset="0"/>
              </a:rPr>
              <a:t>NBAC PGB Liaison</a:t>
            </a:r>
          </a:p>
          <a:p>
            <a:pPr lvl="1"/>
            <a:r>
              <a:rPr lang="en-US" sz="1800" dirty="0">
                <a:solidFill>
                  <a:srgbClr val="24292F"/>
                </a:solidFill>
                <a:effectLst/>
                <a:ea typeface="Calibri" panose="020F0502020204030204" pitchFamily="34" charset="0"/>
                <a:cs typeface="Times New Roman" panose="02020603050405020304" pitchFamily="18" charset="0"/>
              </a:rPr>
              <a:t>At-Large Members</a:t>
            </a:r>
          </a:p>
          <a:p>
            <a:pPr lvl="1"/>
            <a:r>
              <a:rPr lang="en-US" sz="1800" dirty="0">
                <a:solidFill>
                  <a:srgbClr val="24292F"/>
                </a:solidFill>
                <a:ea typeface="Calibri" panose="020F0502020204030204" pitchFamily="34" charset="0"/>
                <a:cs typeface="Times New Roman" panose="02020603050405020304" pitchFamily="18" charset="0"/>
              </a:rPr>
              <a:t>Tiger Teams</a:t>
            </a:r>
          </a:p>
          <a:p>
            <a:pPr lvl="1"/>
            <a:r>
              <a:rPr lang="en-US" sz="1800" dirty="0">
                <a:solidFill>
                  <a:srgbClr val="24292F"/>
                </a:solidFill>
                <a:effectLst/>
                <a:ea typeface="Calibri" panose="020F0502020204030204" pitchFamily="34" charset="0"/>
                <a:cs typeface="Times New Roman" panose="02020603050405020304" pitchFamily="18" charset="0"/>
              </a:rPr>
              <a:t>Subcommittees</a:t>
            </a:r>
            <a:endParaRPr lang="en-US" sz="1800" dirty="0">
              <a:effectLs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5</a:t>
            </a:fld>
            <a:endParaRPr lang="en-US" dirty="0"/>
          </a:p>
        </p:txBody>
      </p:sp>
      <p:pic>
        <p:nvPicPr>
          <p:cNvPr id="5" name="Picture 4">
            <a:extLst>
              <a:ext uri="{FF2B5EF4-FFF2-40B4-BE49-F238E27FC236}">
                <a16:creationId xmlns:a16="http://schemas.microsoft.com/office/drawing/2014/main" id="{9E335F50-3F88-4F5A-8093-1B2B48E70368}"/>
              </a:ext>
            </a:extLst>
          </p:cNvPr>
          <p:cNvPicPr>
            <a:picLocks noChangeAspect="1"/>
          </p:cNvPicPr>
          <p:nvPr/>
        </p:nvPicPr>
        <p:blipFill>
          <a:blip r:embed="rId2"/>
          <a:stretch>
            <a:fillRect/>
          </a:stretch>
        </p:blipFill>
        <p:spPr>
          <a:xfrm>
            <a:off x="4046969" y="1321904"/>
            <a:ext cx="7820187" cy="3765590"/>
          </a:xfrm>
          <a:prstGeom prst="rect">
            <a:avLst/>
          </a:prstGeom>
        </p:spPr>
      </p:pic>
    </p:spTree>
    <p:extLst>
      <p:ext uri="{BB962C8B-B14F-4D97-AF65-F5344CB8AC3E}">
        <p14:creationId xmlns:p14="http://schemas.microsoft.com/office/powerpoint/2010/main" val="3736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Voting Members</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8"/>
            <a:ext cx="6824870" cy="4952173"/>
          </a:xfrm>
        </p:spPr>
        <p:txBody>
          <a:bodyPr>
            <a:normAutofit/>
          </a:bodyPr>
          <a:lstStyle/>
          <a:p>
            <a:pPr marL="0" indent="0">
              <a:spcBef>
                <a:spcPts val="0"/>
              </a:spcBef>
              <a:buNone/>
            </a:pPr>
            <a:r>
              <a:rPr lang="en-US" dirty="0">
                <a:solidFill>
                  <a:srgbClr val="24292F"/>
                </a:solidFill>
                <a:effectLst/>
                <a:ea typeface="Times New Roman" panose="02020603050405020304" pitchFamily="18" charset="0"/>
              </a:rPr>
              <a:t>The NBAC voting members include:</a:t>
            </a:r>
            <a:endParaRPr lang="en-US" dirty="0">
              <a:solidFill>
                <a:srgbClr val="24292F"/>
              </a:solidFill>
              <a:effectLst/>
              <a:ea typeface="Times New Roman" panose="02020603050405020304" pitchFamily="18" charset="0"/>
              <a:cs typeface="Calibri" panose="020F0502020204030204" pitchFamily="34" charset="0"/>
            </a:endParaRPr>
          </a:p>
          <a:p>
            <a:pPr>
              <a:spcBef>
                <a:spcPts val="0"/>
              </a:spcBef>
            </a:pPr>
            <a:endParaRPr lang="en-US" sz="1800" dirty="0">
              <a:solidFill>
                <a:srgbClr val="24292F"/>
              </a:solidFill>
              <a:ea typeface="Times New Roman" panose="02020603050405020304" pitchFamily="18" charset="0"/>
              <a:cs typeface="Calibri" panose="020F0502020204030204" pitchFamily="34" charset="0"/>
            </a:endParaRPr>
          </a:p>
          <a:p>
            <a:pPr>
              <a:spcBef>
                <a:spcPts val="0"/>
              </a:spcBef>
            </a:pPr>
            <a:r>
              <a:rPr lang="en-US" sz="1800" dirty="0">
                <a:solidFill>
                  <a:srgbClr val="24292F"/>
                </a:solidFill>
                <a:effectLst/>
                <a:ea typeface="Times New Roman" panose="02020603050405020304" pitchFamily="18" charset="0"/>
                <a:cs typeface="Calibri" panose="020F0502020204030204" pitchFamily="34" charset="0"/>
              </a:rPr>
              <a:t>NBAC </a:t>
            </a:r>
            <a:r>
              <a:rPr lang="en-US" sz="1800" dirty="0">
                <a:solidFill>
                  <a:srgbClr val="24292F"/>
                </a:solidFill>
                <a:ea typeface="Times New Roman" panose="02020603050405020304" pitchFamily="18" charset="0"/>
                <a:cs typeface="Calibri" panose="020F0502020204030204" pitchFamily="34" charset="0"/>
              </a:rPr>
              <a:t>C</a:t>
            </a:r>
            <a:r>
              <a:rPr lang="en-US" sz="1800" dirty="0">
                <a:solidFill>
                  <a:srgbClr val="24292F"/>
                </a:solidFill>
                <a:effectLst/>
                <a:ea typeface="Times New Roman" panose="02020603050405020304" pitchFamily="18" charset="0"/>
                <a:cs typeface="Calibri" panose="020F0502020204030204" pitchFamily="34" charset="0"/>
              </a:rPr>
              <a:t>o-chairs</a:t>
            </a:r>
          </a:p>
          <a:p>
            <a:pPr>
              <a:spcBef>
                <a:spcPts val="0"/>
              </a:spcBef>
            </a:pPr>
            <a:endParaRPr lang="en-US" sz="1800" dirty="0">
              <a:effectLst/>
              <a:ea typeface="Calibri" panose="020F0502020204030204" pitchFamily="34" charset="0"/>
              <a:cs typeface="Calibri" panose="020F0502020204030204" pitchFamily="34" charset="0"/>
            </a:endParaRPr>
          </a:p>
          <a:p>
            <a:r>
              <a:rPr lang="en-US" sz="1800" dirty="0">
                <a:solidFill>
                  <a:srgbClr val="24292F"/>
                </a:solidFill>
                <a:effectLst/>
                <a:ea typeface="Times New Roman" panose="02020603050405020304" pitchFamily="18" charset="0"/>
                <a:cs typeface="Calibri" panose="020F0502020204030204" pitchFamily="34" charset="0"/>
              </a:rPr>
              <a:t>Domains are allowed two voting members appointed by the domain steward or as specified in a domain charter.</a:t>
            </a:r>
            <a:endParaRPr lang="en-US" sz="1800" dirty="0">
              <a:effectLst/>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6</a:t>
            </a:fld>
            <a:endParaRPr lang="en-US" dirty="0"/>
          </a:p>
        </p:txBody>
      </p:sp>
    </p:spTree>
    <p:extLst>
      <p:ext uri="{BB962C8B-B14F-4D97-AF65-F5344CB8AC3E}">
        <p14:creationId xmlns:p14="http://schemas.microsoft.com/office/powerpoint/2010/main" val="181129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19D-83F7-4BF8-AC63-26D790822F9E}"/>
              </a:ext>
            </a:extLst>
          </p:cNvPr>
          <p:cNvSpPr>
            <a:spLocks noGrp="1"/>
          </p:cNvSpPr>
          <p:nvPr>
            <p:ph type="title"/>
          </p:nvPr>
        </p:nvSpPr>
        <p:spPr/>
        <p:txBody>
          <a:bodyPr/>
          <a:lstStyle/>
          <a:p>
            <a:r>
              <a:rPr lang="en-US" dirty="0"/>
              <a:t>Members</a:t>
            </a:r>
          </a:p>
        </p:txBody>
      </p:sp>
      <p:sp>
        <p:nvSpPr>
          <p:cNvPr id="3" name="Text Placeholder 2">
            <a:extLst>
              <a:ext uri="{FF2B5EF4-FFF2-40B4-BE49-F238E27FC236}">
                <a16:creationId xmlns:a16="http://schemas.microsoft.com/office/drawing/2014/main" id="{04012786-A60B-4436-83A0-21F39C1A396D}"/>
              </a:ext>
            </a:extLst>
          </p:cNvPr>
          <p:cNvSpPr>
            <a:spLocks noGrp="1"/>
          </p:cNvSpPr>
          <p:nvPr>
            <p:ph type="body" sz="quarter" idx="13"/>
          </p:nvPr>
        </p:nvSpPr>
        <p:spPr>
          <a:xfrm>
            <a:off x="609600" y="1200148"/>
            <a:ext cx="10972800" cy="3173069"/>
          </a:xfrm>
        </p:spPr>
        <p:txBody>
          <a:bodyPr>
            <a:normAutofit lnSpcReduction="10000"/>
          </a:bodyPr>
          <a:lstStyle/>
          <a:p>
            <a:pPr marL="0" marR="0">
              <a:lnSpc>
                <a:spcPct val="107000"/>
              </a:lnSpc>
              <a:spcBef>
                <a:spcPts val="0"/>
              </a:spcBef>
              <a:spcAft>
                <a:spcPts val="1200"/>
              </a:spcAft>
            </a:pPr>
            <a:r>
              <a:rPr lang="en-US" sz="1800" b="1" dirty="0">
                <a:solidFill>
                  <a:srgbClr val="24292F"/>
                </a:solidFill>
                <a:effectLst/>
                <a:ea typeface="Times New Roman" panose="02020603050405020304" pitchFamily="18" charset="0"/>
                <a:cs typeface="Times New Roman" panose="02020603050405020304" pitchFamily="18" charset="0"/>
              </a:rPr>
              <a:t>At Large Members –</a:t>
            </a:r>
            <a:r>
              <a:rPr lang="en-US" sz="1800" dirty="0">
                <a:solidFill>
                  <a:srgbClr val="24292F"/>
                </a:solidFill>
                <a:effectLst/>
                <a:ea typeface="Times New Roman" panose="02020603050405020304" pitchFamily="18" charset="0"/>
                <a:cs typeface="Times New Roman" panose="02020603050405020304" pitchFamily="18" charset="0"/>
              </a:rPr>
              <a:t> NIEM stakeholders/Communities of Interest (CoI) unaffiliated with a specific domain may participate as At-Large members. Members need not be aligned to a formal domain to create NIEM exchanges or participate in the NBAC TSC.</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b="1" dirty="0">
                <a:solidFill>
                  <a:srgbClr val="24292F"/>
                </a:solidFill>
                <a:effectLst/>
                <a:ea typeface="Times New Roman" panose="02020603050405020304" pitchFamily="18" charset="0"/>
                <a:cs typeface="Times New Roman" panose="02020603050405020304" pitchFamily="18" charset="0"/>
              </a:rPr>
              <a:t>TSC Liaison -</a:t>
            </a:r>
            <a:r>
              <a:rPr lang="en-US" sz="1800" dirty="0">
                <a:solidFill>
                  <a:srgbClr val="24292F"/>
                </a:solidFill>
                <a:effectLst/>
                <a:ea typeface="Times New Roman" panose="02020603050405020304" pitchFamily="18" charset="0"/>
                <a:cs typeface="Times New Roman" panose="02020603050405020304" pitchFamily="18" charset="0"/>
              </a:rPr>
              <a:t> The NBAC TSC Liaison to the PGB is appointed by the NBAC TSC co-chairs with consent of the PGB. Nominees can be submitted by any individual. The NBAC TSC Liaison serves a nominal 2-year renewable term at the discretion of the NBAC co-chairs.</a:t>
            </a:r>
            <a:endParaRPr lang="en-US" sz="18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b="1" dirty="0">
                <a:solidFill>
                  <a:srgbClr val="24292F"/>
                </a:solidFill>
                <a:effectLst/>
                <a:ea typeface="Times New Roman" panose="02020603050405020304" pitchFamily="18" charset="0"/>
                <a:cs typeface="Times New Roman" panose="02020603050405020304" pitchFamily="18" charset="0"/>
              </a:rPr>
              <a:t>TSC Maintainer -</a:t>
            </a:r>
            <a:r>
              <a:rPr lang="en-US" sz="1800" dirty="0">
                <a:solidFill>
                  <a:srgbClr val="24292F"/>
                </a:solidFill>
                <a:effectLst/>
                <a:ea typeface="Times New Roman" panose="02020603050405020304" pitchFamily="18" charset="0"/>
                <a:cs typeface="Times New Roman" panose="02020603050405020304" pitchFamily="18" charset="0"/>
              </a:rPr>
              <a:t> When a NBAC TSC Maintainer (hereafter referred to as NBAC Maintainer) is appointed to manage a NBAC GitHub repository, that Maintainer may serve in the dual role as TSC Liaison.</a:t>
            </a:r>
            <a:endParaRPr lang="en-US" sz="1800" dirty="0">
              <a:effectLst/>
              <a:ea typeface="Calibri" panose="020F0502020204030204" pitchFamily="34" charset="0"/>
              <a:cs typeface="Times New Roman" panose="02020603050405020304" pitchFamily="18" charset="0"/>
            </a:endParaRPr>
          </a:p>
          <a:p>
            <a:pPr>
              <a:spcBef>
                <a:spcPts val="0"/>
              </a:spcBef>
            </a:pPr>
            <a:endParaRPr lang="en-US" sz="1800" dirty="0">
              <a:solidFill>
                <a:srgbClr val="24292F"/>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CB6B2A-C5D8-4659-B44D-D9F8751CA460}"/>
              </a:ext>
            </a:extLst>
          </p:cNvPr>
          <p:cNvSpPr>
            <a:spLocks noGrp="1"/>
          </p:cNvSpPr>
          <p:nvPr>
            <p:ph type="sldNum" sz="quarter" idx="4"/>
          </p:nvPr>
        </p:nvSpPr>
        <p:spPr/>
        <p:txBody>
          <a:bodyPr/>
          <a:lstStyle/>
          <a:p>
            <a:fld id="{6E6030FC-FB78-5E4D-92EA-5D9433591EA9}" type="slidenum">
              <a:rPr lang="en-US" smtClean="0"/>
              <a:pPr/>
              <a:t>7</a:t>
            </a:fld>
            <a:endParaRPr lang="en-US" dirty="0"/>
          </a:p>
        </p:txBody>
      </p:sp>
    </p:spTree>
    <p:extLst>
      <p:ext uri="{BB962C8B-B14F-4D97-AF65-F5344CB8AC3E}">
        <p14:creationId xmlns:p14="http://schemas.microsoft.com/office/powerpoint/2010/main" val="70582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B745-ACDC-4B4A-868E-FD807E99C538}"/>
              </a:ext>
            </a:extLst>
          </p:cNvPr>
          <p:cNvSpPr>
            <a:spLocks noGrp="1"/>
          </p:cNvSpPr>
          <p:nvPr>
            <p:ph type="title"/>
          </p:nvPr>
        </p:nvSpPr>
        <p:spPr/>
        <p:txBody>
          <a:bodyPr/>
          <a:lstStyle/>
          <a:p>
            <a:r>
              <a:rPr lang="en-US" dirty="0"/>
              <a:t>Domain Steward responsibilities</a:t>
            </a:r>
          </a:p>
        </p:txBody>
      </p:sp>
      <p:sp>
        <p:nvSpPr>
          <p:cNvPr id="3" name="Text Placeholder 2">
            <a:extLst>
              <a:ext uri="{FF2B5EF4-FFF2-40B4-BE49-F238E27FC236}">
                <a16:creationId xmlns:a16="http://schemas.microsoft.com/office/drawing/2014/main" id="{B1AAD0F3-FEAD-4622-B963-1095D5A969B0}"/>
              </a:ext>
            </a:extLst>
          </p:cNvPr>
          <p:cNvSpPr>
            <a:spLocks noGrp="1"/>
          </p:cNvSpPr>
          <p:nvPr>
            <p:ph type="body" sz="quarter" idx="13"/>
          </p:nvPr>
        </p:nvSpPr>
        <p:spPr>
          <a:xfrm>
            <a:off x="503208" y="1009193"/>
            <a:ext cx="11079192" cy="5460532"/>
          </a:xfrm>
        </p:spPr>
        <p:txBody>
          <a:bodyPr>
            <a:normAutofit fontScale="55000" lnSpcReduction="20000"/>
          </a:bodyPr>
          <a:lstStyle/>
          <a:p>
            <a:pPr marR="340995">
              <a:lnSpc>
                <a:spcPct val="107000"/>
              </a:lnSpc>
              <a:spcAft>
                <a:spcPts val="1200"/>
              </a:spcAft>
              <a:tabLst>
                <a:tab pos="963295" algn="l"/>
              </a:tabLst>
            </a:pPr>
            <a:r>
              <a:rPr lang="en-US" sz="3300" dirty="0">
                <a:solidFill>
                  <a:srgbClr val="24292F"/>
                </a:solidFill>
                <a:cs typeface="Times New Roman" panose="02020603050405020304" pitchFamily="18" charset="0"/>
              </a:rPr>
              <a:t>Appoint domain voting members (2 maximum)</a:t>
            </a:r>
          </a:p>
          <a:p>
            <a:pPr>
              <a:lnSpc>
                <a:spcPct val="107000"/>
              </a:lnSpc>
              <a:spcAft>
                <a:spcPts val="1200"/>
              </a:spcAft>
            </a:pPr>
            <a:r>
              <a:rPr lang="en-US" sz="3300" dirty="0">
                <a:solidFill>
                  <a:srgbClr val="24292F"/>
                </a:solidFill>
                <a:cs typeface="Times New Roman" panose="02020603050405020304" pitchFamily="18" charset="0"/>
              </a:rPr>
              <a:t>Understand OASIS rules and NIEM Open governance</a:t>
            </a:r>
          </a:p>
          <a:p>
            <a:pPr>
              <a:lnSpc>
                <a:spcPct val="107000"/>
              </a:lnSpc>
              <a:spcAft>
                <a:spcPts val="1200"/>
              </a:spcAft>
            </a:pPr>
            <a:r>
              <a:rPr lang="en-US" sz="3300" dirty="0">
                <a:solidFill>
                  <a:srgbClr val="24292F"/>
                </a:solidFill>
                <a:cs typeface="Times New Roman" panose="02020603050405020304" pitchFamily="18" charset="0"/>
              </a:rPr>
              <a:t>Maintain a data dictionary</a:t>
            </a:r>
          </a:p>
          <a:p>
            <a:pPr>
              <a:lnSpc>
                <a:spcPct val="107000"/>
              </a:lnSpc>
              <a:spcAft>
                <a:spcPts val="1200"/>
              </a:spcAft>
            </a:pPr>
            <a:r>
              <a:rPr lang="en-US" sz="3300" dirty="0">
                <a:solidFill>
                  <a:srgbClr val="24292F"/>
                </a:solidFill>
                <a:cs typeface="Times New Roman" panose="02020603050405020304" pitchFamily="18" charset="0"/>
              </a:rPr>
              <a:t>Maintain a domain roster and mailing list</a:t>
            </a:r>
          </a:p>
          <a:p>
            <a:pPr>
              <a:lnSpc>
                <a:spcPct val="107000"/>
              </a:lnSpc>
              <a:spcAft>
                <a:spcPts val="1200"/>
              </a:spcAft>
            </a:pPr>
            <a:r>
              <a:rPr lang="en-US" sz="3300" dirty="0">
                <a:solidFill>
                  <a:srgbClr val="24292F"/>
                </a:solidFill>
                <a:cs typeface="Times New Roman" panose="02020603050405020304" pitchFamily="18" charset="0"/>
              </a:rPr>
              <a:t>Perform outreach to domain CoI stakeholders </a:t>
            </a:r>
          </a:p>
          <a:p>
            <a:pPr>
              <a:lnSpc>
                <a:spcPct val="107000"/>
              </a:lnSpc>
              <a:spcAft>
                <a:spcPts val="1200"/>
              </a:spcAft>
            </a:pPr>
            <a:r>
              <a:rPr lang="en-US" sz="3300" dirty="0">
                <a:solidFill>
                  <a:srgbClr val="24292F"/>
                </a:solidFill>
                <a:cs typeface="Times New Roman" panose="02020603050405020304" pitchFamily="18" charset="0"/>
              </a:rPr>
              <a:t>Draft, publish, and maintain procedures for domain governance and  processes related to domain data model and code list release management</a:t>
            </a:r>
          </a:p>
          <a:p>
            <a:pPr>
              <a:lnSpc>
                <a:spcPct val="107000"/>
              </a:lnSpc>
              <a:spcAft>
                <a:spcPts val="1200"/>
              </a:spcAft>
            </a:pPr>
            <a:r>
              <a:rPr lang="en-US" sz="3300" dirty="0">
                <a:solidFill>
                  <a:srgbClr val="24292F"/>
                </a:solidFill>
                <a:cs typeface="Times New Roman" panose="02020603050405020304" pitchFamily="18" charset="0"/>
              </a:rPr>
              <a:t>Participate in domain content harmonization </a:t>
            </a:r>
          </a:p>
          <a:p>
            <a:pPr>
              <a:lnSpc>
                <a:spcPct val="107000"/>
              </a:lnSpc>
              <a:spcAft>
                <a:spcPts val="1200"/>
              </a:spcAft>
            </a:pPr>
            <a:r>
              <a:rPr lang="en-US" sz="3300" dirty="0">
                <a:solidFill>
                  <a:srgbClr val="24292F"/>
                </a:solidFill>
                <a:cs typeface="Times New Roman" panose="02020603050405020304" pitchFamily="18" charset="0"/>
              </a:rPr>
              <a:t>Provide domain support to the NBAC TSC including annual reporting of progress, plans, requirements, and achievements</a:t>
            </a:r>
          </a:p>
          <a:p>
            <a:pPr>
              <a:lnSpc>
                <a:spcPct val="107000"/>
              </a:lnSpc>
              <a:spcAft>
                <a:spcPts val="1200"/>
              </a:spcAft>
            </a:pPr>
            <a:r>
              <a:rPr lang="en-US" sz="3300" dirty="0">
                <a:solidFill>
                  <a:srgbClr val="24292F"/>
                </a:solidFill>
                <a:cs typeface="Times New Roman" panose="02020603050405020304" pitchFamily="18" charset="0"/>
              </a:rPr>
              <a:t>Provide Domain support to the NIEM Technical Architecture Committee (NTAC) TSC production of technical specifications, requirements, tools, and associated artifacts.</a:t>
            </a:r>
          </a:p>
          <a:p>
            <a:pPr>
              <a:lnSpc>
                <a:spcPct val="107000"/>
              </a:lnSpc>
              <a:spcAft>
                <a:spcPts val="1200"/>
              </a:spcAft>
            </a:pPr>
            <a:r>
              <a:rPr lang="en-US" sz="3300" dirty="0">
                <a:solidFill>
                  <a:srgbClr val="24292F"/>
                </a:solidFill>
                <a:cs typeface="Times New Roman" panose="02020603050405020304" pitchFamily="18" charset="0"/>
              </a:rPr>
              <a:t>Provide ongoing identification of data requirements based on data exchange modeling and development efforts.</a:t>
            </a:r>
          </a:p>
          <a:p>
            <a:endParaRPr lang="en-US" dirty="0"/>
          </a:p>
        </p:txBody>
      </p:sp>
      <p:sp>
        <p:nvSpPr>
          <p:cNvPr id="4" name="Slide Number Placeholder 3">
            <a:extLst>
              <a:ext uri="{FF2B5EF4-FFF2-40B4-BE49-F238E27FC236}">
                <a16:creationId xmlns:a16="http://schemas.microsoft.com/office/drawing/2014/main" id="{18CECDDB-C89B-459E-A290-DA5C7DDCD496}"/>
              </a:ext>
            </a:extLst>
          </p:cNvPr>
          <p:cNvSpPr>
            <a:spLocks noGrp="1"/>
          </p:cNvSpPr>
          <p:nvPr>
            <p:ph type="sldNum" sz="quarter" idx="4"/>
          </p:nvPr>
        </p:nvSpPr>
        <p:spPr/>
        <p:txBody>
          <a:bodyPr/>
          <a:lstStyle/>
          <a:p>
            <a:fld id="{6E6030FC-FB78-5E4D-92EA-5D9433591EA9}" type="slidenum">
              <a:rPr lang="en-US" smtClean="0"/>
              <a:pPr/>
              <a:t>8</a:t>
            </a:fld>
            <a:endParaRPr lang="en-US" dirty="0"/>
          </a:p>
        </p:txBody>
      </p:sp>
    </p:spTree>
    <p:extLst>
      <p:ext uri="{BB962C8B-B14F-4D97-AF65-F5344CB8AC3E}">
        <p14:creationId xmlns:p14="http://schemas.microsoft.com/office/powerpoint/2010/main" val="409704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B745-ACDC-4B4A-868E-FD807E99C538}"/>
              </a:ext>
            </a:extLst>
          </p:cNvPr>
          <p:cNvSpPr>
            <a:spLocks noGrp="1"/>
          </p:cNvSpPr>
          <p:nvPr>
            <p:ph type="title"/>
          </p:nvPr>
        </p:nvSpPr>
        <p:spPr/>
        <p:txBody>
          <a:bodyPr/>
          <a:lstStyle/>
          <a:p>
            <a:r>
              <a:rPr lang="en-US" dirty="0"/>
              <a:t>DECISIONS</a:t>
            </a:r>
          </a:p>
        </p:txBody>
      </p:sp>
      <p:sp>
        <p:nvSpPr>
          <p:cNvPr id="3" name="Text Placeholder 2">
            <a:extLst>
              <a:ext uri="{FF2B5EF4-FFF2-40B4-BE49-F238E27FC236}">
                <a16:creationId xmlns:a16="http://schemas.microsoft.com/office/drawing/2014/main" id="{B1AAD0F3-FEAD-4622-B963-1095D5A969B0}"/>
              </a:ext>
            </a:extLst>
          </p:cNvPr>
          <p:cNvSpPr>
            <a:spLocks noGrp="1"/>
          </p:cNvSpPr>
          <p:nvPr>
            <p:ph type="body" sz="quarter" idx="13"/>
          </p:nvPr>
        </p:nvSpPr>
        <p:spPr>
          <a:xfrm>
            <a:off x="503208" y="1009193"/>
            <a:ext cx="11079192" cy="5460532"/>
          </a:xfrm>
        </p:spPr>
        <p:txBody>
          <a:bodyPr>
            <a:normAutofit/>
          </a:bodyPr>
          <a:lstStyle/>
          <a:p>
            <a:pPr marL="0" marR="0">
              <a:lnSpc>
                <a:spcPct val="107000"/>
              </a:lnSpc>
              <a:spcBef>
                <a:spcPts val="0"/>
              </a:spcBef>
              <a:spcAft>
                <a:spcPts val="1200"/>
              </a:spcAft>
            </a:pPr>
            <a:r>
              <a:rPr lang="en-US" sz="1800" dirty="0">
                <a:solidFill>
                  <a:srgbClr val="24292F"/>
                </a:solidFill>
                <a:effectLst/>
                <a:ea typeface="Times New Roman" panose="02020603050405020304" pitchFamily="18" charset="0"/>
                <a:cs typeface="Times New Roman" panose="02020603050405020304" pitchFamily="18" charset="0"/>
              </a:rPr>
              <a:t>For most decisions, the NBAC operates by </a:t>
            </a:r>
            <a:r>
              <a:rPr lang="en-US" sz="1800" u="none" strike="noStrike" dirty="0">
                <a:solidFill>
                  <a:srgbClr val="0000FF"/>
                </a:solidFill>
                <a:effectLst/>
                <a:ea typeface="Times New Roman" panose="02020603050405020304" pitchFamily="18" charset="0"/>
                <a:cs typeface="Times New Roman" panose="02020603050405020304" pitchFamily="18" charset="0"/>
                <a:hlinkClick r:id="rId2"/>
              </a:rPr>
              <a:t>lazy consensus</a:t>
            </a:r>
            <a:r>
              <a:rPr lang="en-US" sz="1800" dirty="0">
                <a:solidFill>
                  <a:srgbClr val="24292F"/>
                </a:solidFill>
                <a:effectLst/>
                <a:ea typeface="Times New Roman" panose="02020603050405020304" pitchFamily="18" charset="0"/>
                <a:cs typeface="Times New Roman" panose="02020603050405020304" pitchFamily="18" charset="0"/>
              </a:rPr>
              <a:t>. The NBAC may, at its own discretion, delegate authority on minor decisions to Maintainers in the community, NBAC tiger teams, standing subcommittees or members</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NBAC acceptance of Harmonization Process recommendations</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Endorsing NIEM award nominations for PGB approval</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Approving the NBAC Annual report.</a:t>
            </a:r>
            <a:endParaRPr lang="en-US" sz="1800" dirty="0">
              <a:solidFill>
                <a:srgbClr val="24292F"/>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800" dirty="0">
                <a:solidFill>
                  <a:srgbClr val="24292F"/>
                </a:solidFill>
                <a:effectLst/>
                <a:ea typeface="Times New Roman" panose="02020603050405020304" pitchFamily="18" charset="0"/>
                <a:cs typeface="Times New Roman" panose="02020603050405020304" pitchFamily="18" charset="0"/>
              </a:rPr>
              <a:t>Decisions on the following items must be made based on a </a:t>
            </a:r>
            <a:r>
              <a:rPr lang="en-US" sz="1800" u="none" strike="noStrike" dirty="0">
                <a:solidFill>
                  <a:srgbClr val="0000FF"/>
                </a:solidFill>
                <a:effectLst/>
                <a:ea typeface="Times New Roman" panose="02020603050405020304" pitchFamily="18" charset="0"/>
                <a:cs typeface="Times New Roman" panose="02020603050405020304" pitchFamily="18" charset="0"/>
                <a:hlinkClick r:id="rId3"/>
              </a:rPr>
              <a:t>Simple Majority Vote</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Nominating new domains for PGB approval</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Approving minor release candidates for submission to PGB </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Approving major release candidates for submission to PGB</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Recommending work to the PGB for promotion to the standards track</a:t>
            </a:r>
            <a:endParaRPr lang="en-US" sz="1800" dirty="0">
              <a:solidFill>
                <a:srgbClr val="24292F"/>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dirty="0">
                <a:solidFill>
                  <a:srgbClr val="24292F"/>
                </a:solidFill>
                <a:effectLst/>
                <a:ea typeface="Times New Roman" panose="02020603050405020304" pitchFamily="18" charset="0"/>
                <a:cs typeface="Times New Roman" panose="02020603050405020304" pitchFamily="18" charset="0"/>
              </a:rPr>
              <a:t>Appointment of new Maintainer</a:t>
            </a:r>
            <a:endParaRPr lang="en-US" sz="1800" dirty="0">
              <a:solidFill>
                <a:srgbClr val="24292F"/>
              </a:solidFill>
              <a:effectLst/>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18CECDDB-C89B-459E-A290-DA5C7DDCD496}"/>
              </a:ext>
            </a:extLst>
          </p:cNvPr>
          <p:cNvSpPr>
            <a:spLocks noGrp="1"/>
          </p:cNvSpPr>
          <p:nvPr>
            <p:ph type="sldNum" sz="quarter" idx="4"/>
          </p:nvPr>
        </p:nvSpPr>
        <p:spPr/>
        <p:txBody>
          <a:bodyPr/>
          <a:lstStyle/>
          <a:p>
            <a:fld id="{6E6030FC-FB78-5E4D-92EA-5D9433591EA9}" type="slidenum">
              <a:rPr lang="en-US" smtClean="0"/>
              <a:pPr/>
              <a:t>9</a:t>
            </a:fld>
            <a:endParaRPr lang="en-US" dirty="0"/>
          </a:p>
        </p:txBody>
      </p:sp>
    </p:spTree>
    <p:extLst>
      <p:ext uri="{BB962C8B-B14F-4D97-AF65-F5344CB8AC3E}">
        <p14:creationId xmlns:p14="http://schemas.microsoft.com/office/powerpoint/2010/main" val="464489346"/>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2.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3DBC4E-DD94-448E-80FB-F46647EDD91A}">
  <ds:schemaRefs>
    <ds:schemaRef ds:uri="http://purl.org/dc/terms/"/>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668b5da2-bb96-4ca8-adfe-f026adba9ac0"/>
    <ds:schemaRef ds:uri="5774b216-7350-4865-8b28-a80b4a7f0bb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8029</TotalTime>
  <Words>972</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-apple-system</vt:lpstr>
      <vt:lpstr>Arial</vt:lpstr>
      <vt:lpstr>Bahnschrift</vt:lpstr>
      <vt:lpstr>Calibri</vt:lpstr>
      <vt:lpstr>Helvetica LT Std</vt:lpstr>
      <vt:lpstr>Open Sans</vt:lpstr>
      <vt:lpstr>Segoe UI</vt:lpstr>
      <vt:lpstr>Symbol</vt:lpstr>
      <vt:lpstr>Times New Roman</vt:lpstr>
      <vt:lpstr>Tw Cen MT</vt:lpstr>
      <vt:lpstr>Wingdings</vt:lpstr>
      <vt:lpstr>2_Office Theme</vt:lpstr>
      <vt:lpstr>1_NIEM_white</vt:lpstr>
      <vt:lpstr>PowerPoint Presentation</vt:lpstr>
      <vt:lpstr>OASIS Technical steering committee (TSC)</vt:lpstr>
      <vt:lpstr>NBAC TSC</vt:lpstr>
      <vt:lpstr>NBAC TSC</vt:lpstr>
      <vt:lpstr>NBAC TSC</vt:lpstr>
      <vt:lpstr>Voting Members</vt:lpstr>
      <vt:lpstr>Members</vt:lpstr>
      <vt:lpstr>Domain Steward responsibilities</vt:lpstr>
      <vt:lpstr>DECISIONS</vt:lpstr>
      <vt:lpstr>Lazy Consensus</vt:lpstr>
      <vt:lpstr>Questions &amp; Answers/ Actions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187</cp:revision>
  <dcterms:created xsi:type="dcterms:W3CDTF">2021-02-21T03:42:26Z</dcterms:created>
  <dcterms:modified xsi:type="dcterms:W3CDTF">2022-08-04T18:05:13Z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