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7"/>
  </p:notesMasterIdLst>
  <p:handoutMasterIdLst>
    <p:handoutMasterId r:id="rId18"/>
  </p:handoutMasterIdLst>
  <p:sldIdLst>
    <p:sldId id="485" r:id="rId2"/>
    <p:sldId id="515" r:id="rId3"/>
    <p:sldId id="430" r:id="rId4"/>
    <p:sldId id="516" r:id="rId5"/>
    <p:sldId id="517" r:id="rId6"/>
    <p:sldId id="518" r:id="rId7"/>
    <p:sldId id="519" r:id="rId8"/>
    <p:sldId id="520" r:id="rId9"/>
    <p:sldId id="521" r:id="rId10"/>
    <p:sldId id="525" r:id="rId11"/>
    <p:sldId id="522" r:id="rId12"/>
    <p:sldId id="523" r:id="rId13"/>
    <p:sldId id="524" r:id="rId14"/>
    <p:sldId id="527" r:id="rId15"/>
    <p:sldId id="514" r:id="rId1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pst, Christina" initials="BC" lastIdx="1" clrIdx="0"/>
  <p:cmAuthor id="1" name="Qutub, Yamena " initials="YQ"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6F"/>
    <a:srgbClr val="094F79"/>
    <a:srgbClr val="0A7CD4"/>
    <a:srgbClr val="EAB27B"/>
    <a:srgbClr val="FFEEE0"/>
    <a:srgbClr val="FECB9A"/>
    <a:srgbClr val="666869"/>
    <a:srgbClr val="A41E1E"/>
    <a:srgbClr val="095894"/>
    <a:srgbClr val="1171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76" autoAdjust="0"/>
    <p:restoredTop sz="98718" autoAdjust="0"/>
  </p:normalViewPr>
  <p:slideViewPr>
    <p:cSldViewPr snapToGrid="0" snapToObjects="1">
      <p:cViewPr varScale="1">
        <p:scale>
          <a:sx n="100" d="100"/>
          <a:sy n="100" d="100"/>
        </p:scale>
        <p:origin x="552" y="96"/>
      </p:cViewPr>
      <p:guideLst>
        <p:guide orient="horz" pos="2073"/>
        <p:guide pos="2880"/>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3200" y="-2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7505C64-2FE4-AB4E-B50F-B6E7A35AE98F}" type="datetimeFigureOut">
              <a:rPr lang="en-US" smtClean="0"/>
              <a:t>10/20/2019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745F850-B2C3-5D46-AA54-32151B633C28}" type="slidenum">
              <a:rPr lang="en-US" smtClean="0"/>
              <a:t>‹#›</a:t>
            </a:fld>
            <a:endParaRPr lang="en-US"/>
          </a:p>
        </p:txBody>
      </p:sp>
    </p:spTree>
    <p:extLst>
      <p:ext uri="{BB962C8B-B14F-4D97-AF65-F5344CB8AC3E}">
        <p14:creationId xmlns:p14="http://schemas.microsoft.com/office/powerpoint/2010/main" val="29778976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E0F2886-C27D-804E-BE8F-D80D5D98A370}" type="datetimeFigureOut">
              <a:rPr lang="en-US" smtClean="0"/>
              <a:pPr/>
              <a:t>10/20/2019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2E215-D3C6-D84F-8ECF-5127C8518219}" type="slidenum">
              <a:rPr lang="en-US" smtClean="0"/>
              <a:pPr/>
              <a:t>‹#›</a:t>
            </a:fld>
            <a:endParaRPr lang="en-US"/>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22E215-D3C6-D84F-8ECF-5127C8518219}" type="slidenum">
              <a:rPr lang="en-US" smtClean="0"/>
              <a:pPr/>
              <a:t>2</a:t>
            </a:fld>
            <a:endParaRPr lang="en-US"/>
          </a:p>
        </p:txBody>
      </p:sp>
    </p:spTree>
    <p:extLst>
      <p:ext uri="{BB962C8B-B14F-4D97-AF65-F5344CB8AC3E}">
        <p14:creationId xmlns:p14="http://schemas.microsoft.com/office/powerpoint/2010/main" val="2537083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11</a:t>
            </a:fld>
            <a:endParaRPr lang="en-US" dirty="0" smtClean="0"/>
          </a:p>
        </p:txBody>
      </p:sp>
    </p:spTree>
    <p:extLst>
      <p:ext uri="{BB962C8B-B14F-4D97-AF65-F5344CB8AC3E}">
        <p14:creationId xmlns:p14="http://schemas.microsoft.com/office/powerpoint/2010/main" val="202951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12</a:t>
            </a:fld>
            <a:endParaRPr lang="en-US" dirty="0" smtClean="0"/>
          </a:p>
        </p:txBody>
      </p:sp>
    </p:spTree>
    <p:extLst>
      <p:ext uri="{BB962C8B-B14F-4D97-AF65-F5344CB8AC3E}">
        <p14:creationId xmlns:p14="http://schemas.microsoft.com/office/powerpoint/2010/main" val="257341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13</a:t>
            </a:fld>
            <a:endParaRPr lang="en-US" dirty="0" smtClean="0"/>
          </a:p>
        </p:txBody>
      </p:sp>
    </p:spTree>
    <p:extLst>
      <p:ext uri="{BB962C8B-B14F-4D97-AF65-F5344CB8AC3E}">
        <p14:creationId xmlns:p14="http://schemas.microsoft.com/office/powerpoint/2010/main" val="84417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14</a:t>
            </a:fld>
            <a:endParaRPr lang="en-US" dirty="0" smtClean="0"/>
          </a:p>
        </p:txBody>
      </p:sp>
    </p:spTree>
    <p:extLst>
      <p:ext uri="{BB962C8B-B14F-4D97-AF65-F5344CB8AC3E}">
        <p14:creationId xmlns:p14="http://schemas.microsoft.com/office/powerpoint/2010/main" val="241183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4</a:t>
            </a:fld>
            <a:endParaRPr lang="en-US" dirty="0" smtClean="0"/>
          </a:p>
        </p:txBody>
      </p:sp>
    </p:spTree>
    <p:extLst>
      <p:ext uri="{BB962C8B-B14F-4D97-AF65-F5344CB8AC3E}">
        <p14:creationId xmlns:p14="http://schemas.microsoft.com/office/powerpoint/2010/main" val="358641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5</a:t>
            </a:fld>
            <a:endParaRPr lang="en-US" dirty="0" smtClean="0"/>
          </a:p>
        </p:txBody>
      </p:sp>
    </p:spTree>
    <p:extLst>
      <p:ext uri="{BB962C8B-B14F-4D97-AF65-F5344CB8AC3E}">
        <p14:creationId xmlns:p14="http://schemas.microsoft.com/office/powerpoint/2010/main" val="101024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6</a:t>
            </a:fld>
            <a:endParaRPr lang="en-US" dirty="0" smtClean="0"/>
          </a:p>
        </p:txBody>
      </p:sp>
    </p:spTree>
    <p:extLst>
      <p:ext uri="{BB962C8B-B14F-4D97-AF65-F5344CB8AC3E}">
        <p14:creationId xmlns:p14="http://schemas.microsoft.com/office/powerpoint/2010/main" val="351458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7</a:t>
            </a:fld>
            <a:endParaRPr lang="en-US" dirty="0" smtClean="0"/>
          </a:p>
        </p:txBody>
      </p:sp>
    </p:spTree>
    <p:extLst>
      <p:ext uri="{BB962C8B-B14F-4D97-AF65-F5344CB8AC3E}">
        <p14:creationId xmlns:p14="http://schemas.microsoft.com/office/powerpoint/2010/main" val="34370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8</a:t>
            </a:fld>
            <a:endParaRPr lang="en-US" dirty="0" smtClean="0"/>
          </a:p>
        </p:txBody>
      </p:sp>
    </p:spTree>
    <p:extLst>
      <p:ext uri="{BB962C8B-B14F-4D97-AF65-F5344CB8AC3E}">
        <p14:creationId xmlns:p14="http://schemas.microsoft.com/office/powerpoint/2010/main" val="167494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9</a:t>
            </a:fld>
            <a:endParaRPr lang="en-US" dirty="0" smtClean="0"/>
          </a:p>
        </p:txBody>
      </p:sp>
    </p:spTree>
    <p:extLst>
      <p:ext uri="{BB962C8B-B14F-4D97-AF65-F5344CB8AC3E}">
        <p14:creationId xmlns:p14="http://schemas.microsoft.com/office/powerpoint/2010/main" val="341086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50" kern="1200" dirty="0" smtClean="0">
                <a:solidFill>
                  <a:schemeClr val="tx1"/>
                </a:solidFill>
                <a:effectLst/>
              </a:rPr>
              <a:t>This presentation is divided into seven modules. </a:t>
            </a:r>
          </a:p>
          <a:p>
            <a:pPr marL="171450" lvl="0" indent="-171450">
              <a:buFont typeface="Arial" pitchFamily="34" charset="0"/>
              <a:buChar char="•"/>
            </a:pPr>
            <a:r>
              <a:rPr lang="en-US" sz="1050" kern="1200" dirty="0" smtClean="0">
                <a:solidFill>
                  <a:schemeClr val="tx1"/>
                </a:solidFill>
                <a:effectLst/>
              </a:rPr>
              <a:t>In the first module, “What is NIEM,” I’ll discuss what NIEM is and how it works. I’ll also introduce NIEM’s data model and its data components. </a:t>
            </a:r>
          </a:p>
          <a:p>
            <a:pPr marL="171450" lvl="0" indent="-171450">
              <a:buFont typeface="Arial" pitchFamily="34" charset="0"/>
              <a:buChar char="•"/>
            </a:pPr>
            <a:r>
              <a:rPr lang="en-US" sz="1050" kern="1200" dirty="0" smtClean="0">
                <a:solidFill>
                  <a:schemeClr val="tx1"/>
                </a:solidFill>
                <a:effectLst/>
              </a:rPr>
              <a:t>In the second module, “How NIEM Got Started,” I’ll talk about NIEM’s history from its beginnings to today. </a:t>
            </a:r>
          </a:p>
          <a:p>
            <a:pPr marL="171450" lvl="0" indent="-171450">
              <a:buFont typeface="Arial" pitchFamily="34" charset="0"/>
              <a:buChar char="•"/>
            </a:pPr>
            <a:r>
              <a:rPr lang="en-US" sz="1050" kern="1200" dirty="0" smtClean="0">
                <a:solidFill>
                  <a:schemeClr val="tx1"/>
                </a:solidFill>
                <a:effectLst/>
              </a:rPr>
              <a:t>In the third module, “How NIEM Works,” I’ll present a short clip called NIEM Simplified, which will help show how NIEM helps organizations exchange information. </a:t>
            </a:r>
          </a:p>
          <a:p>
            <a:pPr marL="171450" lvl="0" indent="-171450">
              <a:buFont typeface="Arial" pitchFamily="34" charset="0"/>
              <a:buChar char="•"/>
            </a:pPr>
            <a:r>
              <a:rPr lang="en-US" sz="1050" kern="1200" dirty="0" smtClean="0">
                <a:solidFill>
                  <a:schemeClr val="tx1"/>
                </a:solidFill>
                <a:effectLst/>
              </a:rPr>
              <a:t>In the fourth module, I’ll introduce to whom NIEM is available to and who currently uses NIEM.  </a:t>
            </a:r>
          </a:p>
          <a:p>
            <a:pPr marL="171450" lvl="0" indent="-171450">
              <a:buFont typeface="Arial" pitchFamily="34" charset="0"/>
              <a:buChar char="•"/>
            </a:pPr>
            <a:r>
              <a:rPr lang="en-US" sz="1050" kern="1200" dirty="0" smtClean="0">
                <a:solidFill>
                  <a:schemeClr val="tx1"/>
                </a:solidFill>
                <a:effectLst/>
              </a:rPr>
              <a:t>The fifth module discusses NIEM’s benefits, and the sixth module introduces NIEM’s governance structure. </a:t>
            </a:r>
          </a:p>
          <a:p>
            <a:pPr marL="171450" lvl="0" indent="-171450">
              <a:buFont typeface="Arial" pitchFamily="34" charset="0"/>
              <a:buChar char="•"/>
            </a:pPr>
            <a:r>
              <a:rPr lang="en-US" sz="1050" kern="1200" dirty="0" smtClean="0">
                <a:solidFill>
                  <a:schemeClr val="tx1"/>
                </a:solidFill>
                <a:effectLst/>
              </a:rPr>
              <a:t>The last module provides the necessary steps and resources to help people get started in NIEM adoption. </a:t>
            </a:r>
          </a:p>
          <a:p>
            <a:pPr eaLnBrk="1" hangingPunct="1">
              <a:spcBef>
                <a:spcPct val="0"/>
              </a:spcBef>
            </a:pPr>
            <a:endParaRPr lang="en-US" sz="1050" dirty="0"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4621F3-3AC9-4BEB-859D-9948CA0F094B}" type="slidenum">
              <a:rPr lang="en-US" smtClean="0"/>
              <a:pPr fontAlgn="base">
                <a:spcBef>
                  <a:spcPct val="0"/>
                </a:spcBef>
                <a:spcAft>
                  <a:spcPct val="0"/>
                </a:spcAft>
                <a:defRPr/>
              </a:pPr>
              <a:t>10</a:t>
            </a:fld>
            <a:endParaRPr lang="en-US" dirty="0" smtClean="0"/>
          </a:p>
        </p:txBody>
      </p:sp>
    </p:spTree>
    <p:extLst>
      <p:ext uri="{BB962C8B-B14F-4D97-AF65-F5344CB8AC3E}">
        <p14:creationId xmlns:p14="http://schemas.microsoft.com/office/powerpoint/2010/main" val="1842809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BG-titl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539535"/>
            <a:ext cx="7772400" cy="1524000"/>
          </a:xfrm>
          <a:prstGeom prst="rect">
            <a:avLst/>
          </a:prstGeom>
        </p:spPr>
        <p:txBody>
          <a:bodyPr lIns="0" tIns="0" rIns="0" bIns="0" anchor="ctr" anchorCtr="0"/>
          <a:lstStyle>
            <a:lvl1pPr algn="ctr">
              <a:lnSpc>
                <a:spcPct val="80000"/>
              </a:lnSpc>
              <a:defRPr sz="5500" b="1" i="0" spc="-150">
                <a:solidFill>
                  <a:srgbClr val="00506F"/>
                </a:solidFill>
                <a:latin typeface="Tw Cen MT"/>
                <a:cs typeface="Tw Cen MT"/>
              </a:defRPr>
            </a:lvl1pPr>
          </a:lstStyle>
          <a:p>
            <a:r>
              <a:rPr lang="en-US" dirty="0" smtClean="0"/>
              <a:t>SUBTITLE SLIDE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8275"/>
            <a:ext cx="8089900"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smtClean="0"/>
              <a:t>Click to edit Master title style</a:t>
            </a:r>
            <a:endParaRPr lang="en-US" dirty="0"/>
          </a:p>
        </p:txBody>
      </p:sp>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7B581-8EE8-42CD-93F4-9D23C7A66717}"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10083-C508-4BB7-9BAD-DFFABEE484A9}" type="slidenum">
              <a:rPr lang="en-US" smtClean="0"/>
              <a:t>‹#›</a:t>
            </a:fld>
            <a:endParaRPr lang="en-US"/>
          </a:p>
        </p:txBody>
      </p:sp>
    </p:spTree>
    <p:extLst>
      <p:ext uri="{BB962C8B-B14F-4D97-AF65-F5344CB8AC3E}">
        <p14:creationId xmlns:p14="http://schemas.microsoft.com/office/powerpoint/2010/main" val="1015076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BG-blank.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fld id="{6E6030FC-FB78-5E4D-92EA-5D9433591EA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16" r:id="rId4"/>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4696640"/>
            <a:ext cx="4572000" cy="954107"/>
          </a:xfrm>
          <a:prstGeom prst="rect">
            <a:avLst/>
          </a:prstGeom>
        </p:spPr>
        <p:txBody>
          <a:bodyPr>
            <a:spAutoFit/>
          </a:bodyPr>
          <a:lstStyle/>
          <a:p>
            <a:pPr algn="ctr"/>
            <a:r>
              <a:rPr lang="en-US" sz="2800" dirty="0" smtClean="0">
                <a:solidFill>
                  <a:srgbClr val="094F79"/>
                </a:solidFill>
              </a:rPr>
              <a:t>NBAC Annual Report Content Review</a:t>
            </a:r>
            <a:endParaRPr lang="en-US" sz="2800" dirty="0">
              <a:solidFill>
                <a:srgbClr val="094F79"/>
              </a:solidFill>
            </a:endParaRPr>
          </a:p>
        </p:txBody>
      </p:sp>
    </p:spTree>
    <p:extLst>
      <p:ext uri="{BB962C8B-B14F-4D97-AF65-F5344CB8AC3E}">
        <p14:creationId xmlns:p14="http://schemas.microsoft.com/office/powerpoint/2010/main" val="258899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28600" y="388275"/>
            <a:ext cx="8686800" cy="811358"/>
          </a:xfrm>
          <a:ln/>
        </p:spPr>
        <p:txBody>
          <a:bodyPr>
            <a:noAutofit/>
          </a:bodyPr>
          <a:lstStyle/>
          <a:p>
            <a:r>
              <a:rPr lang="en-US" dirty="0"/>
              <a:t>NIEM </a:t>
            </a:r>
            <a:r>
              <a:rPr lang="en-US" dirty="0" smtClean="0"/>
              <a:t>Architecture recommendations</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10</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Create IEPD </a:t>
            </a:r>
            <a:r>
              <a:rPr lang="en-US" sz="2400" dirty="0"/>
              <a:t>registry or </a:t>
            </a:r>
            <a:r>
              <a:rPr lang="en-US" sz="2400" dirty="0" smtClean="0"/>
              <a:t>repository.</a:t>
            </a:r>
          </a:p>
          <a:p>
            <a:pPr>
              <a:spcBef>
                <a:spcPts val="800"/>
              </a:spcBef>
            </a:pPr>
            <a:r>
              <a:rPr lang="en-US" sz="2400" dirty="0" smtClean="0"/>
              <a:t>Develop </a:t>
            </a:r>
            <a:r>
              <a:rPr lang="en-US" sz="2400" dirty="0"/>
              <a:t>Privacy Sensitivity Marking and additional guidance on authorization for access to NIEM-exchanged </a:t>
            </a:r>
            <a:r>
              <a:rPr lang="en-US" sz="2400" dirty="0" smtClean="0"/>
              <a:t>data</a:t>
            </a:r>
          </a:p>
          <a:p>
            <a:pPr>
              <a:spcBef>
                <a:spcPts val="800"/>
              </a:spcBef>
            </a:pPr>
            <a:r>
              <a:rPr lang="en-US" sz="2400" dirty="0" smtClean="0"/>
              <a:t>Provision development and implementation environment that supports xml, json, mobile </a:t>
            </a:r>
            <a:r>
              <a:rPr lang="en-US" sz="2400" dirty="0"/>
              <a:t>device </a:t>
            </a:r>
            <a:r>
              <a:rPr lang="en-US" sz="2400" dirty="0" smtClean="0"/>
              <a:t>exchanges </a:t>
            </a:r>
            <a:r>
              <a:rPr lang="en-US" sz="2400" dirty="0"/>
              <a:t>and </a:t>
            </a:r>
            <a:r>
              <a:rPr lang="en-US" sz="2400" dirty="0" smtClean="0"/>
              <a:t>micro and web services.</a:t>
            </a:r>
            <a:endParaRPr lang="en-US" sz="2400" dirty="0"/>
          </a:p>
        </p:txBody>
      </p:sp>
    </p:spTree>
    <p:extLst>
      <p:ext uri="{BB962C8B-B14F-4D97-AF65-F5344CB8AC3E}">
        <p14:creationId xmlns:p14="http://schemas.microsoft.com/office/powerpoint/2010/main" val="2493453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a:t>NIEM </a:t>
            </a:r>
            <a:r>
              <a:rPr lang="en-US" dirty="0" smtClean="0"/>
              <a:t>outreach recommendations (1/2)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11</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a:t>NIEM is unique in government and we need to better market ourselves to make the case.</a:t>
            </a:r>
          </a:p>
          <a:p>
            <a:pPr>
              <a:spcBef>
                <a:spcPts val="800"/>
              </a:spcBef>
            </a:pPr>
            <a:r>
              <a:rPr lang="en-US" sz="2400" dirty="0"/>
              <a:t>Encourage health, education, housing, and other domains to </a:t>
            </a:r>
            <a:r>
              <a:rPr lang="en-US" sz="2400" dirty="0" smtClean="0"/>
              <a:t>join </a:t>
            </a:r>
            <a:r>
              <a:rPr lang="en-US" sz="2400" dirty="0"/>
              <a:t>the health COI</a:t>
            </a:r>
            <a:r>
              <a:rPr lang="en-US" sz="2400" dirty="0" smtClean="0"/>
              <a:t>. It </a:t>
            </a:r>
            <a:r>
              <a:rPr lang="en-US" sz="2400" dirty="0"/>
              <a:t>would be great to identify a health expert with the vision and gravitas to charter a proper domain, and understand how to message the fact that its purpose would be to translate between NIEM and existing health IT standards rather than compete with them</a:t>
            </a:r>
            <a:r>
              <a:rPr lang="en-US" sz="2400" dirty="0" smtClean="0"/>
              <a:t>.</a:t>
            </a:r>
          </a:p>
          <a:p>
            <a:pPr>
              <a:spcBef>
                <a:spcPts val="800"/>
              </a:spcBef>
            </a:pPr>
            <a:r>
              <a:rPr lang="en-US" sz="2400" dirty="0" smtClean="0"/>
              <a:t>Provide a NIEM Customer Relations Management (CRM) tool to </a:t>
            </a:r>
            <a:r>
              <a:rPr lang="en-US" sz="2400" dirty="0"/>
              <a:t>improve </a:t>
            </a:r>
            <a:r>
              <a:rPr lang="en-US" sz="2400" dirty="0" smtClean="0"/>
              <a:t>Domain collaboration and awareness </a:t>
            </a:r>
            <a:r>
              <a:rPr lang="en-US" sz="2400" dirty="0"/>
              <a:t>within </a:t>
            </a:r>
            <a:r>
              <a:rPr lang="en-US" sz="2400" dirty="0" smtClean="0"/>
              <a:t>and </a:t>
            </a:r>
            <a:r>
              <a:rPr lang="en-US" sz="2400" dirty="0"/>
              <a:t>across federal, state</a:t>
            </a:r>
            <a:r>
              <a:rPr lang="en-US" sz="2400" dirty="0" smtClean="0"/>
              <a:t>, local, and international </a:t>
            </a:r>
            <a:r>
              <a:rPr lang="en-US" sz="2400" dirty="0"/>
              <a:t>stakeholders</a:t>
            </a:r>
            <a:r>
              <a:rPr lang="en-US" sz="2400" dirty="0" smtClean="0"/>
              <a:t>.</a:t>
            </a:r>
            <a:endParaRPr lang="en-US" sz="2400" dirty="0"/>
          </a:p>
        </p:txBody>
      </p:sp>
    </p:spTree>
    <p:extLst>
      <p:ext uri="{BB962C8B-B14F-4D97-AF65-F5344CB8AC3E}">
        <p14:creationId xmlns:p14="http://schemas.microsoft.com/office/powerpoint/2010/main" val="877320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a:t>NIEM </a:t>
            </a:r>
            <a:r>
              <a:rPr lang="en-US" dirty="0" smtClean="0"/>
              <a:t>Outreach recommendations (2/2)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12</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Provide </a:t>
            </a:r>
            <a:r>
              <a:rPr lang="en-US" sz="2400" dirty="0"/>
              <a:t>access to a library of topic based information (e.g., AI, IoT, Open Data, etc.) handouts to facilitate cross-community collaboration.</a:t>
            </a:r>
          </a:p>
          <a:p>
            <a:pPr>
              <a:spcBef>
                <a:spcPts val="800"/>
              </a:spcBef>
            </a:pPr>
            <a:r>
              <a:rPr lang="en-US" sz="2400" dirty="0" smtClean="0"/>
              <a:t>Develop </a:t>
            </a:r>
            <a:r>
              <a:rPr lang="en-US" sz="2400" dirty="0"/>
              <a:t>and maintain an updated list of organizations using NIEM.</a:t>
            </a:r>
          </a:p>
          <a:p>
            <a:pPr>
              <a:spcBef>
                <a:spcPts val="800"/>
              </a:spcBef>
            </a:pPr>
            <a:endParaRPr lang="en-US" sz="2400" dirty="0"/>
          </a:p>
        </p:txBody>
      </p:sp>
    </p:spTree>
    <p:extLst>
      <p:ext uri="{BB962C8B-B14F-4D97-AF65-F5344CB8AC3E}">
        <p14:creationId xmlns:p14="http://schemas.microsoft.com/office/powerpoint/2010/main" val="3774103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smtClean="0"/>
              <a:t>NIEM Training recommendations (1/2)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13</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NIEM </a:t>
            </a:r>
            <a:r>
              <a:rPr lang="en-US" sz="2400" dirty="0"/>
              <a:t>training seems to have been de-emphasized recently, and it's a shame.  If the tooling had kept pace and there was no longer a need to understand extension schemas, augmentations, etc., that would be one thing, but implementers still need support. The </a:t>
            </a:r>
            <a:r>
              <a:rPr lang="en-US" sz="2400" dirty="0" smtClean="0"/>
              <a:t>GTRI training </a:t>
            </a:r>
            <a:r>
              <a:rPr lang="en-US" sz="2400" dirty="0"/>
              <a:t>wiki </a:t>
            </a:r>
            <a:r>
              <a:rPr lang="en-US" sz="2400" dirty="0" smtClean="0"/>
              <a:t>is </a:t>
            </a:r>
            <a:r>
              <a:rPr lang="en-US" sz="2400" dirty="0"/>
              <a:t>a huge help, but the training question should be revisited by the NMO/ESC at some point.</a:t>
            </a:r>
          </a:p>
          <a:p>
            <a:pPr>
              <a:spcBef>
                <a:spcPts val="800"/>
              </a:spcBef>
            </a:pPr>
            <a:r>
              <a:rPr lang="en-US" sz="2400" dirty="0" smtClean="0"/>
              <a:t>NIEM GitHub </a:t>
            </a:r>
            <a:r>
              <a:rPr lang="en-US" sz="2400" dirty="0"/>
              <a:t>training </a:t>
            </a:r>
            <a:r>
              <a:rPr lang="en-US" sz="2400" dirty="0" smtClean="0"/>
              <a:t>is helpful, </a:t>
            </a:r>
            <a:r>
              <a:rPr lang="en-US" sz="2400" dirty="0"/>
              <a:t>but </a:t>
            </a:r>
            <a:r>
              <a:rPr lang="en-US" sz="2400" dirty="0" smtClean="0"/>
              <a:t>doesn’t provide all the training as </a:t>
            </a:r>
            <a:r>
              <a:rPr lang="en-US" sz="2400" dirty="0"/>
              <a:t>the old </a:t>
            </a:r>
            <a:r>
              <a:rPr lang="en-US" sz="2400" dirty="0" smtClean="0"/>
              <a:t>Power Point slide-based </a:t>
            </a:r>
            <a:r>
              <a:rPr lang="en-US" sz="2400" dirty="0"/>
              <a:t>training</a:t>
            </a:r>
            <a:r>
              <a:rPr lang="en-US" sz="2400" dirty="0" smtClean="0"/>
              <a:t>.</a:t>
            </a:r>
          </a:p>
        </p:txBody>
      </p:sp>
    </p:spTree>
    <p:extLst>
      <p:ext uri="{BB962C8B-B14F-4D97-AF65-F5344CB8AC3E}">
        <p14:creationId xmlns:p14="http://schemas.microsoft.com/office/powerpoint/2010/main" val="2573483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14300" y="388275"/>
            <a:ext cx="8915400" cy="811358"/>
          </a:xfrm>
          <a:ln/>
        </p:spPr>
        <p:txBody>
          <a:bodyPr>
            <a:noAutofit/>
          </a:bodyPr>
          <a:lstStyle/>
          <a:p>
            <a:r>
              <a:rPr lang="en-US" dirty="0" smtClean="0"/>
              <a:t>NIEM Training recommendations (2/2)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14</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Recommend specific training objectives be identified with associated curricula for adopters, modelers, developers, and users to achieve and demonstrate (test) an achieved level of NIEM proficiency.</a:t>
            </a:r>
          </a:p>
          <a:p>
            <a:pPr>
              <a:spcBef>
                <a:spcPts val="800"/>
              </a:spcBef>
            </a:pPr>
            <a:r>
              <a:rPr lang="en-US" sz="2400" dirty="0" smtClean="0"/>
              <a:t>Develop tool training to improve proficiency in the use of NIEM tools.</a:t>
            </a:r>
            <a:endParaRPr lang="en-US" sz="2400" dirty="0"/>
          </a:p>
        </p:txBody>
      </p:sp>
    </p:spTree>
    <p:extLst>
      <p:ext uri="{BB962C8B-B14F-4D97-AF65-F5344CB8AC3E}">
        <p14:creationId xmlns:p14="http://schemas.microsoft.com/office/powerpoint/2010/main" val="1547157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527050" y="388275"/>
            <a:ext cx="8089900" cy="811358"/>
          </a:xfrm>
          <a:prstGeom prst="rect">
            <a:avLst/>
          </a:prstGeom>
        </p:spPr>
        <p:txBody>
          <a:bodyPr lIns="0" tIns="0" rIns="0" bIns="0" anchor="t" anchorCtr="0"/>
          <a:lstStyle>
            <a:lvl1pPr algn="ctr" defTabSz="457196" rtl="0" eaLnBrk="1" latinLnBrk="0" hangingPunct="1">
              <a:lnSpc>
                <a:spcPct val="80000"/>
              </a:lnSpc>
              <a:spcBef>
                <a:spcPct val="0"/>
              </a:spcBef>
              <a:buNone/>
              <a:defRPr sz="3200" b="1" i="0" kern="1200" cap="all" spc="-80">
                <a:solidFill>
                  <a:srgbClr val="00506F"/>
                </a:solidFill>
                <a:effectLst/>
                <a:latin typeface="Tw Cen MT"/>
                <a:ea typeface="+mj-ea"/>
                <a:cs typeface="Tw Cen MT"/>
              </a:defRPr>
            </a:lvl1pPr>
          </a:lstStyle>
          <a:p>
            <a:pPr marL="0" marR="0" lvl="0" indent="0" algn="ctr" defTabSz="457196" rtl="0" eaLnBrk="1" fontAlgn="auto" latinLnBrk="0" hangingPunct="1">
              <a:lnSpc>
                <a:spcPct val="80000"/>
              </a:lnSpc>
              <a:spcBef>
                <a:spcPct val="0"/>
              </a:spcBef>
              <a:spcAft>
                <a:spcPts val="0"/>
              </a:spcAft>
              <a:buClrTx/>
              <a:buSzTx/>
              <a:buFontTx/>
              <a:buNone/>
              <a:tabLst/>
              <a:defRPr/>
            </a:pPr>
            <a:r>
              <a:rPr kumimoji="0" lang="en-US" sz="3200" b="1" i="0" u="none" strike="noStrike" kern="1200" cap="all" spc="-80" normalizeH="0" baseline="0" noProof="0" dirty="0" smtClean="0">
                <a:ln>
                  <a:noFill/>
                </a:ln>
                <a:solidFill>
                  <a:srgbClr val="00506F"/>
                </a:solidFill>
                <a:effectLst/>
                <a:uLnTx/>
                <a:uFillTx/>
                <a:latin typeface="Tw Cen MT"/>
                <a:ea typeface="+mj-ea"/>
              </a:rPr>
              <a:t>The NIEM value</a:t>
            </a:r>
            <a:r>
              <a:rPr kumimoji="0" lang="en-US" sz="3200" b="1" i="0" u="none" strike="noStrike" kern="1200" cap="all" spc="-80" normalizeH="0" noProof="0" dirty="0" smtClean="0">
                <a:ln>
                  <a:noFill/>
                </a:ln>
                <a:solidFill>
                  <a:srgbClr val="00506F"/>
                </a:solidFill>
                <a:effectLst/>
                <a:uLnTx/>
                <a:uFillTx/>
                <a:latin typeface="Tw Cen MT"/>
                <a:ea typeface="+mj-ea"/>
              </a:rPr>
              <a:t> proposition</a:t>
            </a:r>
            <a:endParaRPr kumimoji="0" lang="en-US" sz="3200" b="1" i="0" u="none" strike="noStrike" kern="1200" cap="all" spc="-80" normalizeH="0" baseline="0" noProof="0" dirty="0">
              <a:ln>
                <a:noFill/>
              </a:ln>
              <a:solidFill>
                <a:srgbClr val="00506F"/>
              </a:solidFill>
              <a:effectLst/>
              <a:uLnTx/>
              <a:uFillTx/>
              <a:latin typeface="Tw Cen MT"/>
              <a:ea typeface="+mj-ea"/>
            </a:endParaRPr>
          </a:p>
        </p:txBody>
      </p:sp>
      <p:sp>
        <p:nvSpPr>
          <p:cNvPr id="10" name="Content Placeholder 2"/>
          <p:cNvSpPr txBox="1">
            <a:spLocks/>
          </p:cNvSpPr>
          <p:nvPr/>
        </p:nvSpPr>
        <p:spPr>
          <a:xfrm>
            <a:off x="490195" y="1187543"/>
            <a:ext cx="8163611" cy="211707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10000"/>
              </a:lnSpc>
              <a:spcBef>
                <a:spcPts val="1200"/>
              </a:spcBef>
              <a:spcAft>
                <a:spcPts val="1200"/>
              </a:spcAft>
              <a:buClr>
                <a:srgbClr val="1F497D"/>
              </a:buClr>
              <a:buFont typeface="Arial"/>
              <a:buNone/>
            </a:pPr>
            <a:r>
              <a:rPr lang="en-US" sz="2000" dirty="0">
                <a:solidFill>
                  <a:srgbClr val="8B8B8B">
                    <a:lumMod val="75000"/>
                  </a:srgbClr>
                </a:solidFill>
                <a:latin typeface="Arial"/>
              </a:rPr>
              <a:t>I say “vessel,” you say “boat,” and she says “conveyance.” We mean the same thing, but we have no way to tell our computer systems to treat the words as having the same meaning. NIEM lets your system and my system speak to and understand each other, even if they’ve never spoken before. NIEM ensures that information carries the same consistent meaning, allowing interoperability.</a:t>
            </a:r>
          </a:p>
        </p:txBody>
      </p:sp>
      <p:pic>
        <p:nvPicPr>
          <p:cNvPr id="19" name="Picture 18"/>
          <p:cNvPicPr>
            <a:picLocks noChangeAspect="1"/>
          </p:cNvPicPr>
          <p:nvPr/>
        </p:nvPicPr>
        <p:blipFill>
          <a:blip r:embed="rId2"/>
          <a:stretch>
            <a:fillRect/>
          </a:stretch>
        </p:blipFill>
        <p:spPr>
          <a:xfrm>
            <a:off x="1913933" y="3315876"/>
            <a:ext cx="2160498" cy="2036599"/>
          </a:xfrm>
          <a:prstGeom prst="rect">
            <a:avLst/>
          </a:prstGeom>
        </p:spPr>
      </p:pic>
      <p:sp>
        <p:nvSpPr>
          <p:cNvPr id="20" name="Rectangle 19"/>
          <p:cNvSpPr/>
          <p:nvPr/>
        </p:nvSpPr>
        <p:spPr>
          <a:xfrm>
            <a:off x="672700" y="5326830"/>
            <a:ext cx="3805032" cy="922945"/>
          </a:xfrm>
          <a:prstGeom prst="rect">
            <a:avLst/>
          </a:prstGeom>
        </p:spPr>
        <p:txBody>
          <a:bodyPr wrap="square">
            <a:spAutoFit/>
          </a:bodyPr>
          <a:lstStyle/>
          <a:p>
            <a:pPr defTabSz="457135"/>
            <a:r>
              <a:rPr lang="en-US" sz="1799" dirty="0">
                <a:solidFill>
                  <a:srgbClr val="EEECE1">
                    <a:lumMod val="10000"/>
                  </a:srgbClr>
                </a:solidFill>
                <a:latin typeface="Arial"/>
              </a:rPr>
              <a:t>15 </a:t>
            </a:r>
            <a:r>
              <a:rPr lang="en-US" sz="1799" dirty="0" smtClean="0">
                <a:solidFill>
                  <a:srgbClr val="EEECE1">
                    <a:lumMod val="10000"/>
                  </a:srgbClr>
                </a:solidFill>
                <a:latin typeface="Arial"/>
              </a:rPr>
              <a:t>systems</a:t>
            </a:r>
            <a:endParaRPr lang="en-US" sz="1799" dirty="0">
              <a:solidFill>
                <a:srgbClr val="EEECE1">
                  <a:lumMod val="10000"/>
                </a:srgbClr>
              </a:solidFill>
              <a:latin typeface="Arial"/>
            </a:endParaRPr>
          </a:p>
          <a:p>
            <a:pPr defTabSz="457135"/>
            <a:r>
              <a:rPr lang="en-US" sz="1799" dirty="0" smtClean="0">
                <a:solidFill>
                  <a:srgbClr val="EEECE1">
                    <a:lumMod val="10000"/>
                  </a:srgbClr>
                </a:solidFill>
                <a:latin typeface="Arial"/>
              </a:rPr>
              <a:t>210 interface mappings</a:t>
            </a:r>
            <a:endParaRPr lang="en-US" sz="1799" dirty="0">
              <a:solidFill>
                <a:srgbClr val="EEECE1">
                  <a:lumMod val="10000"/>
                </a:srgbClr>
              </a:solidFill>
              <a:latin typeface="Arial"/>
            </a:endParaRPr>
          </a:p>
          <a:p>
            <a:pPr defTabSz="457135"/>
            <a:r>
              <a:rPr lang="en-US" sz="1799" dirty="0">
                <a:solidFill>
                  <a:srgbClr val="EEECE1">
                    <a:lumMod val="10000"/>
                  </a:srgbClr>
                </a:solidFill>
                <a:latin typeface="Arial"/>
              </a:rPr>
              <a:t>Total level of effort is </a:t>
            </a:r>
            <a:r>
              <a:rPr lang="en-US" sz="1799" dirty="0" smtClean="0">
                <a:solidFill>
                  <a:srgbClr val="EEECE1">
                    <a:lumMod val="10000"/>
                  </a:srgbClr>
                </a:solidFill>
                <a:latin typeface="Arial"/>
              </a:rPr>
              <a:t>O(210)</a:t>
            </a:r>
            <a:endParaRPr lang="en-US" sz="1799" dirty="0">
              <a:solidFill>
                <a:srgbClr val="EEECE1">
                  <a:lumMod val="10000"/>
                </a:srgbClr>
              </a:solidFill>
              <a:latin typeface="Arial"/>
            </a:endParaRPr>
          </a:p>
        </p:txBody>
      </p:sp>
      <p:sp>
        <p:nvSpPr>
          <p:cNvPr id="21" name="Rectangle 20"/>
          <p:cNvSpPr/>
          <p:nvPr/>
        </p:nvSpPr>
        <p:spPr>
          <a:xfrm>
            <a:off x="4866307" y="5326830"/>
            <a:ext cx="3750643" cy="922945"/>
          </a:xfrm>
          <a:prstGeom prst="rect">
            <a:avLst/>
          </a:prstGeom>
        </p:spPr>
        <p:txBody>
          <a:bodyPr wrap="square">
            <a:spAutoFit/>
          </a:bodyPr>
          <a:lstStyle/>
          <a:p>
            <a:pPr algn="r" defTabSz="457135"/>
            <a:r>
              <a:rPr lang="en-US" sz="1799" dirty="0">
                <a:solidFill>
                  <a:srgbClr val="EEECE1">
                    <a:lumMod val="10000"/>
                  </a:srgbClr>
                </a:solidFill>
                <a:latin typeface="Arial"/>
              </a:rPr>
              <a:t>15 </a:t>
            </a:r>
            <a:r>
              <a:rPr lang="en-US" sz="1799" dirty="0" smtClean="0">
                <a:solidFill>
                  <a:srgbClr val="EEECE1">
                    <a:lumMod val="10000"/>
                  </a:srgbClr>
                </a:solidFill>
                <a:latin typeface="Arial"/>
              </a:rPr>
              <a:t>systems</a:t>
            </a:r>
            <a:endParaRPr lang="en-US" sz="1799" dirty="0">
              <a:solidFill>
                <a:srgbClr val="EEECE1">
                  <a:lumMod val="10000"/>
                </a:srgbClr>
              </a:solidFill>
              <a:latin typeface="Arial"/>
            </a:endParaRPr>
          </a:p>
          <a:p>
            <a:pPr algn="r" defTabSz="457135"/>
            <a:r>
              <a:rPr lang="en-US" sz="1799" dirty="0">
                <a:solidFill>
                  <a:srgbClr val="EEECE1">
                    <a:lumMod val="10000"/>
                  </a:srgbClr>
                </a:solidFill>
                <a:latin typeface="Arial"/>
              </a:rPr>
              <a:t>15 interface </a:t>
            </a:r>
            <a:r>
              <a:rPr lang="en-US" sz="1799" dirty="0" smtClean="0">
                <a:solidFill>
                  <a:srgbClr val="EEECE1">
                    <a:lumMod val="10000"/>
                  </a:srgbClr>
                </a:solidFill>
                <a:latin typeface="Arial"/>
              </a:rPr>
              <a:t>mappings</a:t>
            </a:r>
            <a:endParaRPr lang="en-US" sz="1799" dirty="0">
              <a:solidFill>
                <a:srgbClr val="EEECE1">
                  <a:lumMod val="10000"/>
                </a:srgbClr>
              </a:solidFill>
              <a:latin typeface="Arial"/>
            </a:endParaRPr>
          </a:p>
          <a:p>
            <a:pPr algn="r" defTabSz="457135"/>
            <a:r>
              <a:rPr lang="en-US" sz="1799" dirty="0">
                <a:solidFill>
                  <a:srgbClr val="EEECE1">
                    <a:lumMod val="10000"/>
                  </a:srgbClr>
                </a:solidFill>
                <a:latin typeface="Arial"/>
              </a:rPr>
              <a:t>Total level of effort is </a:t>
            </a:r>
            <a:r>
              <a:rPr lang="en-US" sz="1799" dirty="0" smtClean="0">
                <a:solidFill>
                  <a:srgbClr val="EEECE1">
                    <a:lumMod val="10000"/>
                  </a:srgbClr>
                </a:solidFill>
                <a:latin typeface="Arial"/>
              </a:rPr>
              <a:t>O(15)</a:t>
            </a:r>
            <a:endParaRPr lang="en-US" sz="1799" dirty="0">
              <a:solidFill>
                <a:srgbClr val="EEECE1">
                  <a:lumMod val="10000"/>
                </a:srgbClr>
              </a:solidFill>
              <a:latin typeface="Arial"/>
            </a:endParaRPr>
          </a:p>
        </p:txBody>
      </p:sp>
      <p:sp>
        <p:nvSpPr>
          <p:cNvPr id="22" name="Rectangle 21"/>
          <p:cNvSpPr/>
          <p:nvPr/>
        </p:nvSpPr>
        <p:spPr>
          <a:xfrm>
            <a:off x="4317667" y="4195740"/>
            <a:ext cx="548640" cy="276871"/>
          </a:xfrm>
          <a:prstGeom prst="rect">
            <a:avLst/>
          </a:prstGeom>
        </p:spPr>
        <p:txBody>
          <a:bodyPr wrap="square" lIns="0" tIns="0" rIns="0" bIns="0">
            <a:spAutoFit/>
          </a:bodyPr>
          <a:lstStyle/>
          <a:p>
            <a:pPr algn="ctr" defTabSz="457135"/>
            <a:r>
              <a:rPr lang="en-US" sz="1799" dirty="0" smtClean="0">
                <a:solidFill>
                  <a:srgbClr val="EEECE1">
                    <a:lumMod val="10000"/>
                  </a:srgbClr>
                </a:solidFill>
                <a:latin typeface="Arial"/>
              </a:rPr>
              <a:t>Vs.</a:t>
            </a:r>
          </a:p>
        </p:txBody>
      </p:sp>
      <p:pic>
        <p:nvPicPr>
          <p:cNvPr id="23" name="Picture 22"/>
          <p:cNvPicPr>
            <a:picLocks noChangeAspect="1"/>
          </p:cNvPicPr>
          <p:nvPr/>
        </p:nvPicPr>
        <p:blipFill>
          <a:blip r:embed="rId3"/>
          <a:stretch>
            <a:fillRect/>
          </a:stretch>
        </p:blipFill>
        <p:spPr>
          <a:xfrm>
            <a:off x="5107865" y="3318684"/>
            <a:ext cx="2150773" cy="2030983"/>
          </a:xfrm>
          <a:prstGeom prst="rect">
            <a:avLst/>
          </a:prstGeom>
        </p:spPr>
      </p:pic>
      <p:sp>
        <p:nvSpPr>
          <p:cNvPr id="2" name="Rectangle 1"/>
          <p:cNvSpPr/>
          <p:nvPr/>
        </p:nvSpPr>
        <p:spPr>
          <a:xfrm>
            <a:off x="250764" y="797702"/>
            <a:ext cx="8642473" cy="369332"/>
          </a:xfrm>
          <a:prstGeom prst="rect">
            <a:avLst/>
          </a:prstGeom>
        </p:spPr>
        <p:txBody>
          <a:bodyPr wrap="square">
            <a:spAutoFit/>
          </a:bodyPr>
          <a:lstStyle/>
          <a:p>
            <a:pPr algn="ctr"/>
            <a:r>
              <a:rPr lang="en-US" dirty="0">
                <a:solidFill>
                  <a:srgbClr val="00506F"/>
                </a:solidFill>
              </a:rPr>
              <a:t>When using  NIEM, you only need to “speak</a:t>
            </a:r>
            <a:r>
              <a:rPr lang="en-US" dirty="0" smtClean="0">
                <a:solidFill>
                  <a:srgbClr val="00506F"/>
                </a:solidFill>
              </a:rPr>
              <a:t>” two </a:t>
            </a:r>
            <a:r>
              <a:rPr lang="en-US" dirty="0">
                <a:solidFill>
                  <a:srgbClr val="00506F"/>
                </a:solidFill>
              </a:rPr>
              <a:t>languages—your own and NIEM.</a:t>
            </a:r>
          </a:p>
        </p:txBody>
      </p:sp>
    </p:spTree>
    <p:extLst>
      <p:ext uri="{BB962C8B-B14F-4D97-AF65-F5344CB8AC3E}">
        <p14:creationId xmlns:p14="http://schemas.microsoft.com/office/powerpoint/2010/main" val="370981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NBAC Annual Report Content</a:t>
            </a:r>
            <a:endParaRPr lang="en-US" dirty="0"/>
          </a:p>
        </p:txBody>
      </p:sp>
      <p:sp>
        <p:nvSpPr>
          <p:cNvPr id="6" name="Slide Number Placeholder 5"/>
          <p:cNvSpPr>
            <a:spLocks noGrp="1"/>
          </p:cNvSpPr>
          <p:nvPr>
            <p:ph type="sldNum" sz="quarter" idx="4"/>
          </p:nvPr>
        </p:nvSpPr>
        <p:spPr/>
        <p:txBody>
          <a:bodyPr/>
          <a:lstStyle/>
          <a:p>
            <a:fld id="{DE814A3B-586F-6741-A578-6A3C03C31D10}" type="slidenum">
              <a:rPr lang="en-US" sz="1100">
                <a:solidFill>
                  <a:schemeClr val="tx2"/>
                </a:solidFill>
                <a:latin typeface="+mn-lt"/>
                <a:cs typeface="+mn-cs"/>
              </a:rPr>
              <a:pPr/>
              <a:t>2</a:t>
            </a:fld>
            <a:endParaRPr lang="en-US" sz="1100" dirty="0">
              <a:solidFill>
                <a:schemeClr val="tx2"/>
              </a:solidFill>
              <a:latin typeface="+mn-lt"/>
              <a:cs typeface="+mn-cs"/>
            </a:endParaRPr>
          </a:p>
        </p:txBody>
      </p:sp>
      <p:sp>
        <p:nvSpPr>
          <p:cNvPr id="3" name="Content Placeholder 2"/>
          <p:cNvSpPr>
            <a:spLocks noGrp="1"/>
          </p:cNvSpPr>
          <p:nvPr>
            <p:ph sz="quarter" idx="4294967295"/>
          </p:nvPr>
        </p:nvSpPr>
        <p:spPr>
          <a:xfrm>
            <a:off x="457200" y="1316886"/>
            <a:ext cx="8229600" cy="2290610"/>
          </a:xfrm>
        </p:spPr>
        <p:txBody>
          <a:bodyPr/>
          <a:lstStyle/>
          <a:p>
            <a:r>
              <a:rPr lang="en-US" sz="2000" dirty="0"/>
              <a:t>NIEM VISION AND </a:t>
            </a:r>
            <a:r>
              <a:rPr lang="en-US" sz="2000" dirty="0" smtClean="0"/>
              <a:t>PRIORITIES</a:t>
            </a:r>
          </a:p>
          <a:p>
            <a:endParaRPr lang="en-US" sz="2000" dirty="0"/>
          </a:p>
        </p:txBody>
      </p:sp>
    </p:spTree>
    <p:extLst>
      <p:ext uri="{BB962C8B-B14F-4D97-AF65-F5344CB8AC3E}">
        <p14:creationId xmlns:p14="http://schemas.microsoft.com/office/powerpoint/2010/main" val="1166685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VISION AND PRIORITIES</a:t>
            </a:r>
          </a:p>
        </p:txBody>
      </p:sp>
      <p:sp>
        <p:nvSpPr>
          <p:cNvPr id="2" name="Slide Number Placeholder 1"/>
          <p:cNvSpPr>
            <a:spLocks noGrp="1"/>
          </p:cNvSpPr>
          <p:nvPr>
            <p:ph type="sldNum" sz="quarter" idx="4"/>
          </p:nvPr>
        </p:nvSpPr>
        <p:spPr/>
        <p:txBody>
          <a:bodyPr/>
          <a:lstStyle/>
          <a:p>
            <a:fld id="{6E6030FC-FB78-5E4D-92EA-5D9433591EA9}" type="slidenum">
              <a:rPr lang="en-US" smtClean="0"/>
              <a:pPr/>
              <a:t>3</a:t>
            </a:fld>
            <a:endParaRPr lang="en-US" dirty="0"/>
          </a:p>
        </p:txBody>
      </p:sp>
      <p:sp>
        <p:nvSpPr>
          <p:cNvPr id="13" name="Content Placeholder 2"/>
          <p:cNvSpPr txBox="1">
            <a:spLocks/>
          </p:cNvSpPr>
          <p:nvPr/>
        </p:nvSpPr>
        <p:spPr>
          <a:xfrm>
            <a:off x="457200" y="923925"/>
            <a:ext cx="8229600" cy="5200650"/>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t>NIEM </a:t>
            </a:r>
            <a:r>
              <a:rPr lang="en-US" sz="2400" b="1" dirty="0" smtClean="0"/>
              <a:t>Vision </a:t>
            </a:r>
            <a:endParaRPr lang="en-US" sz="2400" b="1" dirty="0"/>
          </a:p>
          <a:p>
            <a:r>
              <a:rPr lang="en-US" sz="2400" dirty="0"/>
              <a:t>Advance the NIEM community-based standards approach to improve information exchanges among federal, state, local, tribal and international partners.</a:t>
            </a:r>
          </a:p>
          <a:p>
            <a:pPr marL="0" indent="0">
              <a:spcBef>
                <a:spcPts val="1200"/>
              </a:spcBef>
              <a:buNone/>
            </a:pPr>
            <a:r>
              <a:rPr lang="en-US" sz="2400" b="1" dirty="0" smtClean="0"/>
              <a:t>2018 </a:t>
            </a:r>
            <a:r>
              <a:rPr lang="en-US" sz="2400" b="1" dirty="0"/>
              <a:t>Strategic Priorities</a:t>
            </a:r>
          </a:p>
          <a:p>
            <a:pPr lvl="0"/>
            <a:r>
              <a:rPr lang="en-US" sz="2400" dirty="0"/>
              <a:t>Advance NIEM adoption</a:t>
            </a:r>
          </a:p>
          <a:p>
            <a:pPr lvl="0"/>
            <a:r>
              <a:rPr lang="en-US" sz="2400" dirty="0"/>
              <a:t>Support NIEM domain growth and collaboration</a:t>
            </a:r>
          </a:p>
          <a:p>
            <a:r>
              <a:rPr lang="en-US" sz="2400" dirty="0"/>
              <a:t>Improve the implementation of NIEM conformant information exchanges</a:t>
            </a:r>
            <a:endParaRPr lang="en-US" sz="2400" dirty="0" smtClean="0"/>
          </a:p>
          <a:p>
            <a:pPr marL="0" indent="0">
              <a:spcBef>
                <a:spcPts val="1200"/>
              </a:spcBef>
              <a:buNone/>
            </a:pPr>
            <a:r>
              <a:rPr lang="en-US" sz="2400" b="1" dirty="0" smtClean="0"/>
              <a:t>Operational Priorities</a:t>
            </a:r>
            <a:endParaRPr lang="en-US" sz="2400" b="1" dirty="0"/>
          </a:p>
          <a:p>
            <a:pPr lvl="0"/>
            <a:r>
              <a:rPr lang="en-US" sz="2400" dirty="0" smtClean="0"/>
              <a:t>NIEM 4.2 Minor Release</a:t>
            </a:r>
          </a:p>
          <a:p>
            <a:pPr lvl="0"/>
            <a:r>
              <a:rPr lang="en-US" sz="2400" dirty="0" smtClean="0"/>
              <a:t>NIEM 5.0 Major Release</a:t>
            </a:r>
            <a:endParaRPr lang="en-US" sz="2400" b="1" dirty="0"/>
          </a:p>
        </p:txBody>
      </p:sp>
    </p:spTree>
    <p:extLst>
      <p:ext uri="{BB962C8B-B14F-4D97-AF65-F5344CB8AC3E}">
        <p14:creationId xmlns:p14="http://schemas.microsoft.com/office/powerpoint/2010/main" val="200955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a:t>
            </a:r>
            <a:r>
              <a:rPr lang="en-US" dirty="0" smtClean="0"/>
              <a:t>strategic PRIORITIES and goals (1/3)</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4</a:t>
            </a:fld>
            <a:endParaRPr lang="en-US" dirty="0"/>
          </a:p>
        </p:txBody>
      </p:sp>
      <p:sp>
        <p:nvSpPr>
          <p:cNvPr id="13" name="Content Placeholder 2"/>
          <p:cNvSpPr txBox="1">
            <a:spLocks/>
          </p:cNvSpPr>
          <p:nvPr/>
        </p:nvSpPr>
        <p:spPr>
          <a:xfrm>
            <a:off x="457200" y="1199633"/>
            <a:ext cx="8229600" cy="4924942"/>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b="1" dirty="0" smtClean="0"/>
              <a:t>Advance </a:t>
            </a:r>
            <a:r>
              <a:rPr lang="en-US" sz="2400" b="1" dirty="0"/>
              <a:t>NIEM adoption</a:t>
            </a:r>
          </a:p>
          <a:p>
            <a:pPr>
              <a:spcBef>
                <a:spcPts val="800"/>
              </a:spcBef>
            </a:pPr>
            <a:r>
              <a:rPr lang="en-US" sz="2400" dirty="0"/>
              <a:t>NIEM Strategic Communications Plan</a:t>
            </a:r>
            <a:endParaRPr lang="en-US" sz="2400" dirty="0">
              <a:cs typeface="Times New Roman" panose="02020603050405020304" pitchFamily="18" charset="0"/>
            </a:endParaRPr>
          </a:p>
          <a:p>
            <a:pPr>
              <a:spcBef>
                <a:spcPts val="800"/>
              </a:spcBef>
            </a:pPr>
            <a:r>
              <a:rPr lang="en-US" sz="2400" dirty="0"/>
              <a:t>DOD Joint Artificial Intelligence Center (JAIC)</a:t>
            </a:r>
            <a:endParaRPr lang="en-US" sz="2400" dirty="0">
              <a:cs typeface="Times New Roman" panose="02020603050405020304" pitchFamily="18" charset="0"/>
            </a:endParaRPr>
          </a:p>
          <a:p>
            <a:pPr>
              <a:spcBef>
                <a:spcPts val="800"/>
              </a:spcBef>
            </a:pPr>
            <a:r>
              <a:rPr lang="en-US" sz="2400" dirty="0" smtClean="0"/>
              <a:t>National Association of State CIOs (NASCIO)</a:t>
            </a:r>
            <a:endParaRPr lang="en-US" sz="2400" dirty="0">
              <a:cs typeface="Times New Roman" panose="02020603050405020304" pitchFamily="18" charset="0"/>
            </a:endParaRPr>
          </a:p>
          <a:p>
            <a:pPr>
              <a:spcBef>
                <a:spcPts val="800"/>
              </a:spcBef>
            </a:pPr>
            <a:r>
              <a:rPr lang="en-US" sz="2400" dirty="0"/>
              <a:t>US Office of Management and Budget (OMB</a:t>
            </a:r>
            <a:r>
              <a:rPr lang="en-US" sz="2400" dirty="0" smtClean="0"/>
              <a:t>)</a:t>
            </a:r>
          </a:p>
          <a:p>
            <a:pPr lvl="1">
              <a:spcBef>
                <a:spcPts val="300"/>
              </a:spcBef>
            </a:pPr>
            <a:r>
              <a:rPr lang="en-US" sz="2400" dirty="0" smtClean="0">
                <a:cs typeface="Times New Roman" panose="02020603050405020304" pitchFamily="18" charset="0"/>
              </a:rPr>
              <a:t>Open Data Act</a:t>
            </a:r>
          </a:p>
          <a:p>
            <a:pPr lvl="1">
              <a:spcBef>
                <a:spcPts val="300"/>
              </a:spcBef>
            </a:pPr>
            <a:r>
              <a:rPr lang="en-US" sz="2400" dirty="0" smtClean="0">
                <a:cs typeface="Times New Roman" panose="02020603050405020304" pitchFamily="18" charset="0"/>
              </a:rPr>
              <a:t>Evidence-Based Policymaking Act</a:t>
            </a:r>
            <a:endParaRPr lang="en-US" sz="2400" dirty="0">
              <a:cs typeface="Times New Roman" panose="02020603050405020304" pitchFamily="18" charset="0"/>
            </a:endParaRPr>
          </a:p>
          <a:p>
            <a:pPr>
              <a:spcBef>
                <a:spcPts val="800"/>
              </a:spcBef>
            </a:pPr>
            <a:r>
              <a:rPr lang="en-US" sz="2400" dirty="0" smtClean="0"/>
              <a:t>Multinational Information Sharing</a:t>
            </a:r>
          </a:p>
          <a:p>
            <a:pPr lvl="1">
              <a:spcBef>
                <a:spcPts val="300"/>
              </a:spcBef>
            </a:pPr>
            <a:r>
              <a:rPr lang="en-US" sz="2400" dirty="0" smtClean="0"/>
              <a:t>Canada</a:t>
            </a:r>
          </a:p>
          <a:p>
            <a:pPr lvl="1">
              <a:spcBef>
                <a:spcPts val="300"/>
              </a:spcBef>
            </a:pPr>
            <a:r>
              <a:rPr lang="en-US" sz="2400" dirty="0" smtClean="0"/>
              <a:t>North </a:t>
            </a:r>
            <a:r>
              <a:rPr lang="en-US" sz="2400" dirty="0"/>
              <a:t>Atlantic Treaty Organization (NATO</a:t>
            </a:r>
            <a:r>
              <a:rPr lang="en-US" sz="2400" dirty="0" smtClean="0"/>
              <a:t>)</a:t>
            </a:r>
            <a:endParaRPr lang="en-US" sz="2400" dirty="0">
              <a:cs typeface="Times New Roman" panose="02020603050405020304" pitchFamily="18" charset="0"/>
            </a:endParaRPr>
          </a:p>
        </p:txBody>
      </p:sp>
    </p:spTree>
    <p:extLst>
      <p:ext uri="{BB962C8B-B14F-4D97-AF65-F5344CB8AC3E}">
        <p14:creationId xmlns:p14="http://schemas.microsoft.com/office/powerpoint/2010/main" val="32697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a:t>
            </a:r>
            <a:r>
              <a:rPr lang="en-US" dirty="0" smtClean="0"/>
              <a:t>strategic PRIORITIES and goals (2/3)</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5</a:t>
            </a:fld>
            <a:endParaRPr lang="en-US" dirty="0"/>
          </a:p>
        </p:txBody>
      </p:sp>
      <p:sp>
        <p:nvSpPr>
          <p:cNvPr id="13" name="Content Placeholder 2"/>
          <p:cNvSpPr txBox="1">
            <a:spLocks/>
          </p:cNvSpPr>
          <p:nvPr/>
        </p:nvSpPr>
        <p:spPr>
          <a:xfrm>
            <a:off x="457200" y="1199633"/>
            <a:ext cx="8229600" cy="4924942"/>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800"/>
              </a:spcBef>
              <a:buNone/>
            </a:pPr>
            <a:r>
              <a:rPr lang="en-US" sz="2400" b="1" dirty="0" smtClean="0"/>
              <a:t>Support </a:t>
            </a:r>
            <a:r>
              <a:rPr lang="en-US" sz="2400" b="1" dirty="0"/>
              <a:t>NIEM domain growth and collaboration</a:t>
            </a:r>
          </a:p>
          <a:p>
            <a:pPr>
              <a:spcBef>
                <a:spcPts val="800"/>
              </a:spcBef>
            </a:pPr>
            <a:r>
              <a:rPr lang="en-US" sz="2400" dirty="0"/>
              <a:t>Onboard </a:t>
            </a:r>
            <a:r>
              <a:rPr lang="en-US" sz="2400" dirty="0" smtClean="0"/>
              <a:t>Statistics Domain – US Census </a:t>
            </a:r>
            <a:r>
              <a:rPr lang="en-US" sz="2400" dirty="0"/>
              <a:t>Bureau</a:t>
            </a:r>
          </a:p>
          <a:p>
            <a:pPr>
              <a:spcBef>
                <a:spcPts val="800"/>
              </a:spcBef>
            </a:pPr>
            <a:r>
              <a:rPr lang="en-US" sz="2400" dirty="0"/>
              <a:t>Onboard Cyber Domain </a:t>
            </a:r>
            <a:r>
              <a:rPr lang="en-US" sz="2400" dirty="0" smtClean="0"/>
              <a:t>– DHS</a:t>
            </a:r>
          </a:p>
          <a:p>
            <a:pPr>
              <a:spcBef>
                <a:spcPts val="800"/>
              </a:spcBef>
            </a:pPr>
            <a:r>
              <a:rPr lang="en-US" sz="2400" dirty="0" smtClean="0"/>
              <a:t>Onboard </a:t>
            </a:r>
            <a:r>
              <a:rPr lang="en-US" sz="2400" dirty="0"/>
              <a:t>Humanitarian Aid Domain </a:t>
            </a:r>
            <a:r>
              <a:rPr lang="en-US" sz="2400" dirty="0" smtClean="0"/>
              <a:t>– </a:t>
            </a:r>
            <a:r>
              <a:rPr lang="en-US" sz="2400" dirty="0"/>
              <a:t>US Agency for International Development (USAID</a:t>
            </a:r>
            <a:r>
              <a:rPr lang="en-US" sz="2400" dirty="0" smtClean="0"/>
              <a:t>)</a:t>
            </a:r>
          </a:p>
          <a:p>
            <a:pPr>
              <a:spcBef>
                <a:spcPts val="800"/>
              </a:spcBef>
            </a:pPr>
            <a:r>
              <a:rPr lang="en-US" sz="2400" dirty="0"/>
              <a:t>Onboard Housing Domain </a:t>
            </a:r>
            <a:r>
              <a:rPr lang="en-US" sz="2400" dirty="0" smtClean="0"/>
              <a:t>– </a:t>
            </a:r>
            <a:r>
              <a:rPr lang="en-US" sz="2400" dirty="0"/>
              <a:t>US Department of Housing and Urban Development (HUD</a:t>
            </a:r>
            <a:r>
              <a:rPr lang="en-US" sz="2400" dirty="0" smtClean="0"/>
              <a:t>)</a:t>
            </a:r>
          </a:p>
          <a:p>
            <a:pPr>
              <a:spcBef>
                <a:spcPts val="800"/>
              </a:spcBef>
            </a:pPr>
            <a:r>
              <a:rPr lang="en-US" sz="2400" dirty="0" smtClean="0"/>
              <a:t>Reinvigorate dormant Domains</a:t>
            </a:r>
          </a:p>
          <a:p>
            <a:pPr>
              <a:spcBef>
                <a:spcPts val="800"/>
              </a:spcBef>
            </a:pPr>
            <a:r>
              <a:rPr lang="en-US" sz="2400" dirty="0" smtClean="0"/>
              <a:t>Domain outreach to non-participatory stakeholders</a:t>
            </a:r>
          </a:p>
          <a:p>
            <a:pPr>
              <a:spcBef>
                <a:spcPts val="800"/>
              </a:spcBef>
            </a:pPr>
            <a:r>
              <a:rPr lang="en-US" sz="2400" dirty="0" smtClean="0"/>
              <a:t>Extend Domain Best Practices to NIEM Community</a:t>
            </a:r>
          </a:p>
        </p:txBody>
      </p:sp>
    </p:spTree>
    <p:extLst>
      <p:ext uri="{BB962C8B-B14F-4D97-AF65-F5344CB8AC3E}">
        <p14:creationId xmlns:p14="http://schemas.microsoft.com/office/powerpoint/2010/main" val="2011666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ln/>
        </p:spPr>
        <p:txBody>
          <a:bodyPr>
            <a:noAutofit/>
          </a:bodyPr>
          <a:lstStyle/>
          <a:p>
            <a:r>
              <a:rPr lang="en-US" dirty="0"/>
              <a:t>NIEM </a:t>
            </a:r>
            <a:r>
              <a:rPr lang="en-US" dirty="0" smtClean="0"/>
              <a:t>strategic PRIORITIES and goals (3/3)</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6</a:t>
            </a:fld>
            <a:endParaRPr lang="en-US" dirty="0"/>
          </a:p>
        </p:txBody>
      </p:sp>
      <p:sp>
        <p:nvSpPr>
          <p:cNvPr id="13" name="Content Placeholder 2"/>
          <p:cNvSpPr txBox="1">
            <a:spLocks/>
          </p:cNvSpPr>
          <p:nvPr/>
        </p:nvSpPr>
        <p:spPr>
          <a:xfrm>
            <a:off x="457200" y="923924"/>
            <a:ext cx="8229600" cy="5447897"/>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b="1" dirty="0"/>
              <a:t>Improve the implementation of NIEM conformant information exchanges</a:t>
            </a:r>
          </a:p>
          <a:p>
            <a:pPr>
              <a:spcBef>
                <a:spcPts val="800"/>
              </a:spcBef>
            </a:pPr>
            <a:r>
              <a:rPr lang="en-US" sz="2400" dirty="0" smtClean="0"/>
              <a:t>Java Script Object Notation (JSON)</a:t>
            </a:r>
          </a:p>
          <a:p>
            <a:pPr>
              <a:spcBef>
                <a:spcPts val="800"/>
              </a:spcBef>
            </a:pPr>
            <a:r>
              <a:rPr lang="en-US" sz="2400" dirty="0" smtClean="0"/>
              <a:t>Authorized access to sensitive information</a:t>
            </a:r>
          </a:p>
          <a:p>
            <a:pPr lvl="1">
              <a:spcBef>
                <a:spcPts val="300"/>
              </a:spcBef>
            </a:pPr>
            <a:r>
              <a:rPr lang="en-US" sz="2400" dirty="0" smtClean="0"/>
              <a:t>Public Health Information (PHI)</a:t>
            </a:r>
          </a:p>
          <a:p>
            <a:pPr lvl="1">
              <a:spcBef>
                <a:spcPts val="300"/>
              </a:spcBef>
            </a:pPr>
            <a:r>
              <a:rPr lang="en-US" sz="2400" dirty="0" smtClean="0"/>
              <a:t>Controlled Unclassified Information (CUI)</a:t>
            </a:r>
          </a:p>
          <a:p>
            <a:pPr lvl="1">
              <a:spcBef>
                <a:spcPts val="300"/>
              </a:spcBef>
            </a:pPr>
            <a:r>
              <a:rPr lang="en-US" sz="2400" dirty="0"/>
              <a:t>Identity, Credential, and Access Management (ICAM</a:t>
            </a:r>
            <a:r>
              <a:rPr lang="en-US" sz="2400" dirty="0" smtClean="0"/>
              <a:t>)</a:t>
            </a:r>
          </a:p>
          <a:p>
            <a:pPr lvl="1">
              <a:spcBef>
                <a:spcPts val="300"/>
              </a:spcBef>
            </a:pPr>
            <a:r>
              <a:rPr lang="en-US" sz="2400" dirty="0" smtClean="0"/>
              <a:t>Cybersecurity</a:t>
            </a:r>
          </a:p>
          <a:p>
            <a:pPr>
              <a:spcBef>
                <a:spcPts val="800"/>
              </a:spcBef>
            </a:pPr>
            <a:r>
              <a:rPr lang="en-US" sz="2400" dirty="0"/>
              <a:t>Support and enable new </a:t>
            </a:r>
            <a:r>
              <a:rPr lang="en-US" sz="2400" dirty="0" smtClean="0"/>
              <a:t>technologies</a:t>
            </a:r>
          </a:p>
          <a:p>
            <a:pPr lvl="1">
              <a:spcBef>
                <a:spcPts val="300"/>
              </a:spcBef>
            </a:pPr>
            <a:r>
              <a:rPr lang="en-US" sz="2400" dirty="0"/>
              <a:t>Artificial Intelligence (AI</a:t>
            </a:r>
            <a:r>
              <a:rPr lang="en-US" sz="2400" dirty="0" smtClean="0"/>
              <a:t>), Machine Learning (ML)</a:t>
            </a:r>
          </a:p>
          <a:p>
            <a:pPr lvl="1">
              <a:spcBef>
                <a:spcPts val="300"/>
              </a:spcBef>
            </a:pPr>
            <a:r>
              <a:rPr lang="en-US" sz="2400" dirty="0" smtClean="0"/>
              <a:t>Internet </a:t>
            </a:r>
            <a:r>
              <a:rPr lang="en-US" sz="2400" dirty="0"/>
              <a:t>of Things (IoT</a:t>
            </a:r>
            <a:r>
              <a:rPr lang="en-US" sz="2400" dirty="0" smtClean="0"/>
              <a:t>)</a:t>
            </a:r>
          </a:p>
          <a:p>
            <a:pPr lvl="1">
              <a:spcBef>
                <a:spcPts val="300"/>
              </a:spcBef>
            </a:pPr>
            <a:r>
              <a:rPr lang="en-US" sz="2400" dirty="0" smtClean="0"/>
              <a:t>Quantum Computing</a:t>
            </a:r>
          </a:p>
          <a:p>
            <a:pPr>
              <a:spcBef>
                <a:spcPts val="300"/>
              </a:spcBef>
            </a:pPr>
            <a:r>
              <a:rPr lang="en-US" sz="2400" dirty="0" smtClean="0"/>
              <a:t>Micro and Web Services</a:t>
            </a:r>
            <a:endParaRPr lang="en-US" sz="2400" dirty="0"/>
          </a:p>
          <a:p>
            <a:pPr lvl="1">
              <a:spcBef>
                <a:spcPts val="300"/>
              </a:spcBef>
            </a:pPr>
            <a:endParaRPr lang="en-US" sz="2400" dirty="0" smtClean="0"/>
          </a:p>
          <a:p>
            <a:pPr lvl="1">
              <a:spcBef>
                <a:spcPts val="300"/>
              </a:spcBef>
            </a:pPr>
            <a:endParaRPr lang="en-US" sz="2400" dirty="0"/>
          </a:p>
        </p:txBody>
      </p:sp>
    </p:spTree>
    <p:extLst>
      <p:ext uri="{BB962C8B-B14F-4D97-AF65-F5344CB8AC3E}">
        <p14:creationId xmlns:p14="http://schemas.microsoft.com/office/powerpoint/2010/main" val="1859110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2133" y="2938073"/>
            <a:ext cx="6479734" cy="3456776"/>
          </a:xfrm>
          <a:prstGeom prst="rect">
            <a:avLst/>
          </a:prstGeom>
        </p:spPr>
      </p:pic>
      <p:sp>
        <p:nvSpPr>
          <p:cNvPr id="11266" name="Title 2"/>
          <p:cNvSpPr>
            <a:spLocks noGrp="1"/>
          </p:cNvSpPr>
          <p:nvPr>
            <p:ph type="title"/>
          </p:nvPr>
        </p:nvSpPr>
        <p:spPr>
          <a:ln/>
        </p:spPr>
        <p:txBody>
          <a:bodyPr>
            <a:noAutofit/>
          </a:bodyPr>
          <a:lstStyle/>
          <a:p>
            <a:r>
              <a:rPr lang="en-US" dirty="0"/>
              <a:t>NIEM </a:t>
            </a:r>
            <a:r>
              <a:rPr lang="en-US" dirty="0" smtClean="0"/>
              <a:t>Operational Priorities</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7</a:t>
            </a:fld>
            <a:endParaRPr lang="en-US" dirty="0"/>
          </a:p>
        </p:txBody>
      </p:sp>
      <p:sp>
        <p:nvSpPr>
          <p:cNvPr id="13" name="Content Placeholder 2"/>
          <p:cNvSpPr txBox="1">
            <a:spLocks/>
          </p:cNvSpPr>
          <p:nvPr/>
        </p:nvSpPr>
        <p:spPr>
          <a:xfrm>
            <a:off x="457200" y="774424"/>
            <a:ext cx="5562600" cy="2190750"/>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b="1" dirty="0" smtClean="0"/>
              <a:t>NIEM 4.2 Minor Release</a:t>
            </a:r>
          </a:p>
          <a:p>
            <a:pPr marL="0" lvl="0" indent="0">
              <a:buNone/>
            </a:pPr>
            <a:r>
              <a:rPr lang="en-US" sz="2400" b="1" dirty="0" smtClean="0"/>
              <a:t>NIEM </a:t>
            </a:r>
            <a:r>
              <a:rPr lang="en-US" sz="2400" b="1" dirty="0"/>
              <a:t>5.0 Major </a:t>
            </a:r>
            <a:r>
              <a:rPr lang="en-US" sz="2400" b="1" dirty="0" smtClean="0"/>
              <a:t>Release</a:t>
            </a:r>
            <a:endParaRPr lang="en-US" sz="2400" b="1" dirty="0"/>
          </a:p>
          <a:p>
            <a:r>
              <a:rPr lang="en-US" sz="2400" dirty="0" smtClean="0"/>
              <a:t>Domain content harmonization</a:t>
            </a:r>
          </a:p>
          <a:p>
            <a:r>
              <a:rPr lang="en-US" sz="2400" dirty="0" smtClean="0"/>
              <a:t>Architecture improvements</a:t>
            </a:r>
          </a:p>
          <a:p>
            <a:r>
              <a:rPr lang="en-US" sz="2400" dirty="0" smtClean="0"/>
              <a:t>Specification updates</a:t>
            </a:r>
          </a:p>
        </p:txBody>
      </p:sp>
      <p:sp>
        <p:nvSpPr>
          <p:cNvPr id="6" name="Content Placeholder 2"/>
          <p:cNvSpPr txBox="1">
            <a:spLocks/>
          </p:cNvSpPr>
          <p:nvPr/>
        </p:nvSpPr>
        <p:spPr>
          <a:xfrm>
            <a:off x="5353050" y="774424"/>
            <a:ext cx="3641048" cy="2190750"/>
          </a:xfrm>
        </p:spPr>
        <p:txBody>
          <a:bodyPr anchor="b"/>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New Model content</a:t>
            </a:r>
          </a:p>
          <a:p>
            <a:r>
              <a:rPr lang="en-US" sz="2400" dirty="0" smtClean="0"/>
              <a:t>Enhanced Tools</a:t>
            </a:r>
          </a:p>
          <a:p>
            <a:r>
              <a:rPr lang="en-US" sz="2400" dirty="0" smtClean="0"/>
              <a:t>Training</a:t>
            </a:r>
          </a:p>
          <a:p>
            <a:r>
              <a:rPr lang="en-US" sz="2400" dirty="0" smtClean="0"/>
              <a:t>Communications </a:t>
            </a:r>
            <a:r>
              <a:rPr lang="en-US" sz="2400" dirty="0"/>
              <a:t>and Customer Relations</a:t>
            </a:r>
            <a:endParaRPr lang="en-US" sz="2400" dirty="0" smtClean="0"/>
          </a:p>
        </p:txBody>
      </p:sp>
    </p:spTree>
    <p:extLst>
      <p:ext uri="{BB962C8B-B14F-4D97-AF65-F5344CB8AC3E}">
        <p14:creationId xmlns:p14="http://schemas.microsoft.com/office/powerpoint/2010/main" val="409833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28600" y="388275"/>
            <a:ext cx="8686800" cy="811358"/>
          </a:xfrm>
          <a:ln/>
        </p:spPr>
        <p:txBody>
          <a:bodyPr>
            <a:noAutofit/>
          </a:bodyPr>
          <a:lstStyle/>
          <a:p>
            <a:r>
              <a:rPr lang="en-US" dirty="0"/>
              <a:t>NIEM </a:t>
            </a:r>
            <a:r>
              <a:rPr lang="en-US" dirty="0" smtClean="0"/>
              <a:t>tools recommendations (1/2)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8</a:t>
            </a:fld>
            <a:endParaRPr lang="en-US" dirty="0"/>
          </a:p>
        </p:txBody>
      </p:sp>
      <p:sp>
        <p:nvSpPr>
          <p:cNvPr id="13" name="Content Placeholder 2"/>
          <p:cNvSpPr txBox="1">
            <a:spLocks/>
          </p:cNvSpPr>
          <p:nvPr/>
        </p:nvSpPr>
        <p:spPr>
          <a:xfrm>
            <a:off x="457200" y="1000125"/>
            <a:ext cx="8229600" cy="5371696"/>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Provide </a:t>
            </a:r>
            <a:r>
              <a:rPr lang="en-US" sz="2400" dirty="0"/>
              <a:t>the Community </a:t>
            </a:r>
            <a:r>
              <a:rPr lang="en-US" sz="2400" dirty="0" smtClean="0"/>
              <a:t>with </a:t>
            </a:r>
            <a:r>
              <a:rPr lang="en-US" sz="2400" dirty="0"/>
              <a:t>an Enterprise Architecture Tool that documents their “as is” and “to-be” architectures and exchange models</a:t>
            </a:r>
            <a:r>
              <a:rPr lang="en-US" sz="2400" dirty="0" smtClean="0"/>
              <a:t>.</a:t>
            </a:r>
            <a:endParaRPr lang="en-US" sz="2400" dirty="0"/>
          </a:p>
          <a:p>
            <a:pPr>
              <a:spcBef>
                <a:spcPts val="800"/>
              </a:spcBef>
            </a:pPr>
            <a:r>
              <a:rPr lang="en-US" sz="2400" dirty="0" smtClean="0"/>
              <a:t>Integrate </a:t>
            </a:r>
            <a:r>
              <a:rPr lang="en-US" sz="2400" dirty="0"/>
              <a:t>existing Movement and SSGT tools.</a:t>
            </a:r>
          </a:p>
          <a:p>
            <a:pPr>
              <a:spcBef>
                <a:spcPts val="800"/>
              </a:spcBef>
            </a:pPr>
            <a:r>
              <a:rPr lang="en-US" sz="2400" dirty="0" smtClean="0"/>
              <a:t>Focus </a:t>
            </a:r>
            <a:r>
              <a:rPr lang="en-US" sz="2400" dirty="0"/>
              <a:t>on ease-of-use to encourage increased </a:t>
            </a:r>
            <a:r>
              <a:rPr lang="en-US" sz="2400" dirty="0" smtClean="0"/>
              <a:t>implementation by those </a:t>
            </a:r>
            <a:r>
              <a:rPr lang="en-US" sz="2400" dirty="0"/>
              <a:t>who are on the fence. </a:t>
            </a:r>
          </a:p>
          <a:p>
            <a:pPr>
              <a:spcBef>
                <a:spcPts val="800"/>
              </a:spcBef>
            </a:pPr>
            <a:r>
              <a:rPr lang="en-US" sz="2400" dirty="0"/>
              <a:t>NIEM could better position itself as a 'translator' of standards rather than as a standard itself, where it can be more easily dismissed as a competing or 'just another standard</a:t>
            </a:r>
            <a:r>
              <a:rPr lang="en-US" sz="2400" dirty="0" smtClean="0"/>
              <a:t>.‘</a:t>
            </a:r>
          </a:p>
          <a:p>
            <a:pPr>
              <a:spcBef>
                <a:spcPts val="800"/>
              </a:spcBef>
            </a:pPr>
            <a:r>
              <a:rPr lang="en-US" sz="2400" dirty="0" smtClean="0"/>
              <a:t>Consider </a:t>
            </a:r>
            <a:r>
              <a:rPr lang="en-US" sz="2400" dirty="0"/>
              <a:t>alternate representations of NIEM to make it easier for tool developers to work within the NIEM framework</a:t>
            </a:r>
            <a:r>
              <a:rPr lang="en-US" sz="2400" dirty="0" smtClean="0"/>
              <a:t>.</a:t>
            </a:r>
            <a:endParaRPr lang="en-US" sz="2400" dirty="0"/>
          </a:p>
        </p:txBody>
      </p:sp>
    </p:spTree>
    <p:extLst>
      <p:ext uri="{BB962C8B-B14F-4D97-AF65-F5344CB8AC3E}">
        <p14:creationId xmlns:p14="http://schemas.microsoft.com/office/powerpoint/2010/main" val="1027970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228600" y="388275"/>
            <a:ext cx="8686800" cy="811358"/>
          </a:xfrm>
          <a:ln/>
        </p:spPr>
        <p:txBody>
          <a:bodyPr>
            <a:noAutofit/>
          </a:bodyPr>
          <a:lstStyle/>
          <a:p>
            <a:r>
              <a:rPr lang="en-US" dirty="0"/>
              <a:t>NIEM </a:t>
            </a:r>
            <a:r>
              <a:rPr lang="en-US" dirty="0" smtClean="0"/>
              <a:t>tools recommendations (2/2)</a:t>
            </a:r>
            <a:endParaRPr lang="en-US" dirty="0"/>
          </a:p>
        </p:txBody>
      </p:sp>
      <p:sp>
        <p:nvSpPr>
          <p:cNvPr id="2" name="Slide Number Placeholder 1"/>
          <p:cNvSpPr>
            <a:spLocks noGrp="1"/>
          </p:cNvSpPr>
          <p:nvPr>
            <p:ph type="sldNum" sz="quarter" idx="4"/>
          </p:nvPr>
        </p:nvSpPr>
        <p:spPr/>
        <p:txBody>
          <a:bodyPr/>
          <a:lstStyle/>
          <a:p>
            <a:fld id="{6E6030FC-FB78-5E4D-92EA-5D9433591EA9}" type="slidenum">
              <a:rPr lang="en-US" smtClean="0"/>
              <a:pPr/>
              <a:t>9</a:t>
            </a:fld>
            <a:endParaRPr lang="en-US" dirty="0"/>
          </a:p>
        </p:txBody>
      </p:sp>
      <p:sp>
        <p:nvSpPr>
          <p:cNvPr id="13" name="Content Placeholder 2"/>
          <p:cNvSpPr txBox="1">
            <a:spLocks/>
          </p:cNvSpPr>
          <p:nvPr/>
        </p:nvSpPr>
        <p:spPr>
          <a:xfrm>
            <a:off x="457200" y="1199633"/>
            <a:ext cx="8229600" cy="5172188"/>
          </a:xfrm>
        </p:spPr>
        <p:txBody>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2400" dirty="0" smtClean="0"/>
              <a:t>End-to-end </a:t>
            </a:r>
            <a:r>
              <a:rPr lang="en-US" sz="2400" dirty="0"/>
              <a:t>tool capability to facilitate and automate all phases of the NIEM IEPD Lifecycle (including tools to trace information exchange requirements from DODAF defined artifacts [scenario] and mapping ETL (mapping from a native model to NIEM).</a:t>
            </a:r>
          </a:p>
          <a:p>
            <a:pPr>
              <a:spcBef>
                <a:spcPts val="800"/>
              </a:spcBef>
            </a:pPr>
            <a:r>
              <a:rPr lang="en-US" sz="2400" dirty="0" smtClean="0"/>
              <a:t>Provide comprehensive NIEM JSON tool support.</a:t>
            </a:r>
            <a:endParaRPr lang="en-US" sz="2400" dirty="0"/>
          </a:p>
          <a:p>
            <a:pPr>
              <a:spcBef>
                <a:spcPts val="800"/>
              </a:spcBef>
            </a:pPr>
            <a:r>
              <a:rPr lang="en-US" sz="2400" dirty="0" smtClean="0"/>
              <a:t>Allow </a:t>
            </a:r>
            <a:r>
              <a:rPr lang="en-US" sz="2400" dirty="0"/>
              <a:t>SSGT to restrict data type facets in subset schema generation. For example, string minimum Length or integer minimum Inclusive values.</a:t>
            </a:r>
          </a:p>
          <a:p>
            <a:pPr>
              <a:spcBef>
                <a:spcPts val="800"/>
              </a:spcBef>
            </a:pPr>
            <a:r>
              <a:rPr lang="en-US" sz="2400" dirty="0" smtClean="0"/>
              <a:t>Provide an </a:t>
            </a:r>
            <a:r>
              <a:rPr lang="en-US" sz="2400" dirty="0"/>
              <a:t>easy browsing </a:t>
            </a:r>
            <a:r>
              <a:rPr lang="en-US" sz="2400" dirty="0" smtClean="0"/>
              <a:t>tool for NIEM </a:t>
            </a:r>
            <a:r>
              <a:rPr lang="en-US" sz="2400" dirty="0"/>
              <a:t>core and Domain content</a:t>
            </a:r>
            <a:r>
              <a:rPr lang="en-US" sz="2400" dirty="0" smtClean="0"/>
              <a:t>.</a:t>
            </a:r>
          </a:p>
        </p:txBody>
      </p:sp>
    </p:spTree>
    <p:extLst>
      <p:ext uri="{BB962C8B-B14F-4D97-AF65-F5344CB8AC3E}">
        <p14:creationId xmlns:p14="http://schemas.microsoft.com/office/powerpoint/2010/main" val="1382837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NIEM_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NIEM_bluegradient.thmx</Template>
  <TotalTime>8840</TotalTime>
  <Words>2723</Words>
  <Application>Microsoft Office PowerPoint</Application>
  <PresentationFormat>On-screen Show (4:3)</PresentationFormat>
  <Paragraphs>204</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Tw Cen MT</vt:lpstr>
      <vt:lpstr>NIEM_white</vt:lpstr>
      <vt:lpstr>PowerPoint Presentation</vt:lpstr>
      <vt:lpstr>NBAC Annual Report Content</vt:lpstr>
      <vt:lpstr>NIEM VISION AND PRIORITIES</vt:lpstr>
      <vt:lpstr>NIEM strategic PRIORITIES and goals (1/3)</vt:lpstr>
      <vt:lpstr>NIEM strategic PRIORITIES and goals (2/3)</vt:lpstr>
      <vt:lpstr>NIEM strategic PRIORITIES and goals (3/3)</vt:lpstr>
      <vt:lpstr>NIEM Operational Priorities</vt:lpstr>
      <vt:lpstr>NIEM tools recommendations (1/2)</vt:lpstr>
      <vt:lpstr>NIEM tools recommendations (2/2)</vt:lpstr>
      <vt:lpstr>NIEM Architecture recommendations</vt:lpstr>
      <vt:lpstr>NIEM outreach recommendations (1/2)</vt:lpstr>
      <vt:lpstr>NIEM Outreach recommendations (2/2)</vt:lpstr>
      <vt:lpstr>NIEM Training recommendations (1/2)</vt:lpstr>
      <vt:lpstr>NIEM Training recommendations (2/2)</vt:lpstr>
      <vt:lpstr>PowerPoint Presentation</vt:lpstr>
    </vt:vector>
  </TitlesOfParts>
  <Company>LMD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Engagement 101</dc:title>
  <dc:creator>Grace;Heather Grace</dc:creator>
  <cp:keywords>NIEM; Strategic Outreach; NIEM Management Office; NIEM Governance</cp:keywords>
  <cp:lastModifiedBy>Oconnell, Ralph M CIV JS J6 (US)</cp:lastModifiedBy>
  <cp:revision>814</cp:revision>
  <dcterms:created xsi:type="dcterms:W3CDTF">2011-09-30T13:41:21Z</dcterms:created>
  <dcterms:modified xsi:type="dcterms:W3CDTF">2019-10-21T01:54:23Z</dcterms:modified>
  <cp:category>Data Framework</cp:category>
</cp:coreProperties>
</file>