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75" r:id="rId5"/>
  </p:sldMasterIdLst>
  <p:notesMasterIdLst>
    <p:notesMasterId r:id="rId14"/>
  </p:notesMasterIdLst>
  <p:sldIdLst>
    <p:sldId id="336" r:id="rId6"/>
    <p:sldId id="711" r:id="rId7"/>
    <p:sldId id="712" r:id="rId8"/>
    <p:sldId id="714" r:id="rId9"/>
    <p:sldId id="715" r:id="rId10"/>
    <p:sldId id="713" r:id="rId11"/>
    <p:sldId id="716" r:id="rId12"/>
    <p:sldId id="717" r:id="rId13"/>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2"/>
    <a:srgbClr val="004486"/>
    <a:srgbClr val="004283"/>
    <a:srgbClr val="E8EEF4"/>
    <a:srgbClr val="004383"/>
    <a:srgbClr val="000000"/>
    <a:srgbClr val="334052"/>
    <a:srgbClr val="005170"/>
    <a:srgbClr val="EE7E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87117" autoAdjust="0"/>
  </p:normalViewPr>
  <p:slideViewPr>
    <p:cSldViewPr snapToGrid="0">
      <p:cViewPr varScale="1">
        <p:scale>
          <a:sx n="102" d="100"/>
          <a:sy n="102" d="100"/>
        </p:scale>
        <p:origin x="888" y="11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586B9D10-7BCD-425C-9CA6-F5333486AD73}" type="datetimeFigureOut">
              <a:rPr lang="en-US" smtClean="0"/>
              <a:t>8/17/2022</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5F8897AF-D04E-4367-BADA-11FF3D514EE8}" type="slidenum">
              <a:rPr lang="en-US" smtClean="0"/>
              <a:t>‹#›</a:t>
            </a:fld>
            <a:endParaRPr lang="en-US"/>
          </a:p>
        </p:txBody>
      </p:sp>
    </p:spTree>
    <p:extLst>
      <p:ext uri="{BB962C8B-B14F-4D97-AF65-F5344CB8AC3E}">
        <p14:creationId xmlns:p14="http://schemas.microsoft.com/office/powerpoint/2010/main" val="366577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an</a:t>
            </a:r>
            <a:r>
              <a:rPr lang="en-US" baseline="0" dirty="0"/>
              <a:t> overview of how NIEM, the State Local Tribal and Territorial, and the Cybercrime Support Network will assist you to solve your data interoperability concerns while concurrently implementing the NIEM Cyber Domain. </a:t>
            </a:r>
            <a:endParaRPr lang="en-US" dirty="0"/>
          </a:p>
        </p:txBody>
      </p:sp>
      <p:sp>
        <p:nvSpPr>
          <p:cNvPr id="4" name="Slide Number Placeholder 3"/>
          <p:cNvSpPr>
            <a:spLocks noGrp="1"/>
          </p:cNvSpPr>
          <p:nvPr>
            <p:ph type="sldNum" sz="quarter" idx="10"/>
          </p:nvPr>
        </p:nvSpPr>
        <p:spPr/>
        <p:txBody>
          <a:bodyPr/>
          <a:lstStyle/>
          <a:p>
            <a:pPr defTabSz="464149">
              <a:defRPr/>
            </a:pPr>
            <a:fld id="{0B22E215-D3C6-D84F-8ECF-5127C8518219}" type="slidenum">
              <a:rPr lang="en-US">
                <a:solidFill>
                  <a:prstClr val="black"/>
                </a:solidFill>
                <a:latin typeface="Calibri"/>
              </a:rPr>
              <a:pPr defTabSz="464149">
                <a:defRPr/>
              </a:pPr>
              <a:t>1</a:t>
            </a:fld>
            <a:endParaRPr lang="en-US" dirty="0">
              <a:solidFill>
                <a:prstClr val="black"/>
              </a:solidFill>
              <a:latin typeface="Calibri"/>
            </a:endParaRPr>
          </a:p>
        </p:txBody>
      </p:sp>
    </p:spTree>
    <p:extLst>
      <p:ext uri="{BB962C8B-B14F-4D97-AF65-F5344CB8AC3E}">
        <p14:creationId xmlns:p14="http://schemas.microsoft.com/office/powerpoint/2010/main" val="3453106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998134" y="4621161"/>
            <a:ext cx="8195733"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a:t>Title Master</a:t>
            </a:r>
          </a:p>
        </p:txBody>
      </p:sp>
    </p:spTree>
    <p:extLst>
      <p:ext uri="{BB962C8B-B14F-4D97-AF65-F5344CB8AC3E}">
        <p14:creationId xmlns:p14="http://schemas.microsoft.com/office/powerpoint/2010/main" val="147117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endParaRPr lang="en-US" dirty="0"/>
          </a:p>
        </p:txBody>
      </p:sp>
      <p:sp>
        <p:nvSpPr>
          <p:cNvPr id="9" name="Slide Number Placeholder 8">
            <a:extLst>
              <a:ext uri="{FF2B5EF4-FFF2-40B4-BE49-F238E27FC236}">
                <a16:creationId xmlns:a16="http://schemas.microsoft.com/office/drawing/2014/main" id="{1E18E8FD-9C4B-40B0-8F9D-B59F0334C28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9603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C4A25E52-AB28-456E-8D1B-CDBACE8EB3AC}"/>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730462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216900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989496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ours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804" y="1143001"/>
            <a:ext cx="109728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12192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7" name="Slide Number Placeholder 8">
            <a:extLst>
              <a:ext uri="{FF2B5EF4-FFF2-40B4-BE49-F238E27FC236}">
                <a16:creationId xmlns:a16="http://schemas.microsoft.com/office/drawing/2014/main" id="{7F3B207E-3951-4EC5-8F67-4228386F0A1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29656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b="1">
                <a:latin typeface="Arial" pitchFamily="34" charset="0"/>
                <a:cs typeface="Arial" pitchFamily="34" charset="0"/>
              </a:defRPr>
            </a:lvl1pPr>
            <a:lvl2pPr>
              <a:defRPr sz="2000" b="1">
                <a:latin typeface="Arial" pitchFamily="34" charset="0"/>
                <a:cs typeface="Arial" pitchFamily="34" charset="0"/>
              </a:defRPr>
            </a:lvl2pPr>
            <a:lvl3pPr>
              <a:defRPr sz="2000" b="1">
                <a:latin typeface="Arial" pitchFamily="34" charset="0"/>
                <a:cs typeface="Arial" pitchFamily="34" charset="0"/>
              </a:defRPr>
            </a:lvl3pPr>
            <a:lvl4pPr>
              <a:defRPr b="1">
                <a:latin typeface="Arial" pitchFamily="34" charset="0"/>
                <a:cs typeface="Arial" pitchFamily="34" charset="0"/>
              </a:defRPr>
            </a:lvl4pPr>
            <a:lvl5pPr>
              <a:defRPr b="1">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lvl1pPr algn="r">
              <a:defRPr sz="2800" b="1" i="1">
                <a:latin typeface="Times New Roman" pitchFamily="18" charset="0"/>
                <a:cs typeface="Times New Roman" pitchFamily="18" charset="0"/>
              </a:defRPr>
            </a:lvl1pPr>
          </a:lstStyle>
          <a:p>
            <a:r>
              <a:rPr lang="en-US" dirty="0"/>
              <a:t>Click to edit Master title style</a:t>
            </a:r>
          </a:p>
        </p:txBody>
      </p:sp>
      <p:sp>
        <p:nvSpPr>
          <p:cNvPr id="5" name="Slide Number Placeholder 8">
            <a:extLst>
              <a:ext uri="{FF2B5EF4-FFF2-40B4-BE49-F238E27FC236}">
                <a16:creationId xmlns:a16="http://schemas.microsoft.com/office/drawing/2014/main" id="{84178DE0-5FCA-4C8A-AFBA-67FA634DB50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692051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BB2B79BD-7D57-4113-874C-84B359019FC9}"/>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004689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F9DF9B5F-7410-4032-B09A-CB822CD6E29B}"/>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0980295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984" y="274638"/>
            <a:ext cx="10972800" cy="868362"/>
          </a:xfrm>
          <a:prstGeom prst="rect">
            <a:avLst/>
          </a:prstGeom>
        </p:spPr>
        <p:txBody>
          <a:bodyPr vert="horz" lIns="91440" tIns="45720" rIns="91440" bIns="45720" rtlCol="0" anchor="ctr" anchorCtr="0">
            <a:normAutofit/>
          </a:bodyPr>
          <a:lstStyle>
            <a:lvl1pPr algn="ctr">
              <a:lnSpc>
                <a:spcPts val="3200"/>
              </a:lnSpc>
              <a:defRPr lang="en-US" sz="2800" cap="all" baseline="0"/>
            </a:lvl1pPr>
          </a:lstStyle>
          <a:p>
            <a:r>
              <a:rPr lang="en-US"/>
              <a:t>Click to edit Master title style</a:t>
            </a:r>
          </a:p>
        </p:txBody>
      </p:sp>
      <p:sp>
        <p:nvSpPr>
          <p:cNvPr id="8" name="Text Placeholder 2"/>
          <p:cNvSpPr>
            <a:spLocks noGrp="1"/>
          </p:cNvSpPr>
          <p:nvPr>
            <p:ph idx="1"/>
          </p:nvPr>
        </p:nvSpPr>
        <p:spPr>
          <a:xfrm>
            <a:off x="611984" y="1275673"/>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
        <p:nvSpPr>
          <p:cNvPr id="5" name="Slide Number Placeholder 8">
            <a:extLst>
              <a:ext uri="{FF2B5EF4-FFF2-40B4-BE49-F238E27FC236}">
                <a16:creationId xmlns:a16="http://schemas.microsoft.com/office/drawing/2014/main" id="{584D26D8-2F78-40FF-B773-6EE7921DE17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02286271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E5DCA139-0762-4C4F-B386-FBEA85E50C5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0510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8134" y="2895600"/>
            <a:ext cx="8195733"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a:xfrm>
            <a:off x="9255888"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10C4BB1B-EDC4-483F-B0EA-E14D2B3E2F54}"/>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737068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9" name="Table Placeholder 8"/>
          <p:cNvSpPr>
            <a:spLocks noGrp="1"/>
          </p:cNvSpPr>
          <p:nvPr>
            <p:ph type="tbl" sz="quarter" idx="12"/>
          </p:nvPr>
        </p:nvSpPr>
        <p:spPr>
          <a:xfrm>
            <a:off x="609600" y="1491804"/>
            <a:ext cx="10786533" cy="4362899"/>
          </a:xfrm>
        </p:spPr>
        <p:txBody>
          <a:bodyPr/>
          <a:lstStyle/>
          <a:p>
            <a:endParaRPr lang="en-US" dirty="0"/>
          </a:p>
        </p:txBody>
      </p:sp>
      <p:sp>
        <p:nvSpPr>
          <p:cNvPr id="6" name="Slide Number Placeholder 8">
            <a:extLst>
              <a:ext uri="{FF2B5EF4-FFF2-40B4-BE49-F238E27FC236}">
                <a16:creationId xmlns:a16="http://schemas.microsoft.com/office/drawing/2014/main" id="{C4428502-7FEB-4856-821A-092C4551181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407827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26556EFB-1654-4418-98D1-E6715969826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8397918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1982C6D7-0CD6-43C6-B16D-2D387D380BDD}"/>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134500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15600" y="101428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334052"/>
              </a:buClr>
              <a:buSzPts val="2800"/>
              <a:buFont typeface="Open Sans"/>
              <a:buNone/>
              <a:defRPr sz="3600" b="1">
                <a:solidFill>
                  <a:srgbClr val="004282"/>
                </a:solidFill>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5"/>
          <p:cNvSpPr txBox="1">
            <a:spLocks noGrp="1"/>
          </p:cNvSpPr>
          <p:nvPr>
            <p:ph type="body" idx="1"/>
          </p:nvPr>
        </p:nvSpPr>
        <p:spPr>
          <a:xfrm>
            <a:off x="415600" y="1826922"/>
            <a:ext cx="11360800" cy="4152967"/>
          </a:xfrm>
          <a:prstGeom prst="rect">
            <a:avLst/>
          </a:prstGeom>
          <a:noFill/>
          <a:ln>
            <a:noFill/>
          </a:ln>
        </p:spPr>
        <p:txBody>
          <a:bodyPr spcFirstLastPara="1" wrap="square" lIns="91425" tIns="91425" rIns="91425" bIns="91425" anchor="t" anchorCtr="0">
            <a:noAutofit/>
          </a:bodyPr>
          <a:lstStyle>
            <a:lvl1pPr marL="609585" lvl="0"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1pPr>
            <a:lvl2pPr marL="1219170" lvl="1"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2pPr>
            <a:lvl3pPr marL="1828754" lvl="2"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3pPr>
            <a:lvl4pPr marL="2438339" lvl="3"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4pPr>
            <a:lvl5pPr marL="3047924" lvl="4"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5pPr>
            <a:lvl6pPr marL="3657509" lvl="5"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6pPr>
            <a:lvl7pPr marL="4267093" lvl="6"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7pPr>
            <a:lvl8pPr marL="4876678" lvl="7"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8pPr>
            <a:lvl9pPr marL="5486263" lvl="8" indent="-474121" algn="l">
              <a:lnSpc>
                <a:spcPct val="115000"/>
              </a:lnSpc>
              <a:spcBef>
                <a:spcPts val="2133"/>
              </a:spcBef>
              <a:spcAft>
                <a:spcPts val="2133"/>
              </a:spcAft>
              <a:buClr>
                <a:srgbClr val="334052"/>
              </a:buClr>
              <a:buSzPts val="2000"/>
              <a:buFont typeface="Open Sans"/>
              <a:buChar char="■"/>
              <a:defRPr>
                <a:solidFill>
                  <a:srgbClr val="334052"/>
                </a:solidFill>
                <a:latin typeface="Open Sans"/>
                <a:ea typeface="Open Sans"/>
                <a:cs typeface="Open Sans"/>
                <a:sym typeface="Open Sans"/>
              </a:defRPr>
            </a:lvl9pPr>
          </a:lstStyle>
          <a:p>
            <a:endParaRPr/>
          </a:p>
        </p:txBody>
      </p:sp>
      <p:sp>
        <p:nvSpPr>
          <p:cNvPr id="18" name="Google Shape;18;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397697598"/>
      </p:ext>
    </p:extLst>
  </p:cSld>
  <p:clrMapOvr>
    <a:masterClrMapping/>
  </p:clrMapOvr>
  <p:extLst>
    <p:ext uri="{DCECCB84-F9BA-43D5-87BE-67443E8EF086}">
      <p15:sldGuideLst xmlns:p15="http://schemas.microsoft.com/office/powerpoint/2012/main">
        <p15:guide id="1" orient="horz" pos="468">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5890816" y="6488084"/>
            <a:ext cx="410369" cy="200055"/>
          </a:xfrm>
          <a:prstGeom prst="rect">
            <a:avLst/>
          </a:prstGeom>
          <a:noFill/>
          <a:ln>
            <a:noFill/>
          </a:ln>
          <a:effectLst>
            <a:prstShdw prst="shdw17" dist="17961" dir="2700000">
              <a:srgbClr val="858585"/>
            </a:prstShdw>
          </a:effectLst>
        </p:spPr>
        <p:txBody>
          <a:bodyPr wrap="none" lIns="0" tIns="0" rIns="0" bIns="0" anchor="b"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buClr>
                <a:srgbClr val="000000"/>
              </a:buClr>
              <a:buSzPct val="65000"/>
              <a:buFont typeface="Wingdings" pitchFamily="2" charset="2"/>
              <a:buNone/>
              <a:defRPr/>
            </a:pPr>
            <a:r>
              <a:rPr lang="en-US" sz="1300" b="1" dirty="0">
                <a:solidFill>
                  <a:srgbClr val="7F7F7F"/>
                </a:solidFill>
                <a:latin typeface="Arial" pitchFamily="34" charset="0"/>
                <a:cs typeface="Arial" pitchFamily="34" charset="0"/>
              </a:rPr>
              <a:t>- </a:t>
            </a:r>
            <a:fld id="{61476E6E-F3E8-4882-A00C-BF8520FCA51C}" type="slidenum">
              <a:rPr lang="en-US" sz="1300" b="1" smtClean="0">
                <a:solidFill>
                  <a:srgbClr val="7F7F7F"/>
                </a:solidFill>
                <a:latin typeface="Arial" pitchFamily="34" charset="0"/>
                <a:cs typeface="Arial" pitchFamily="34" charset="0"/>
              </a:rPr>
              <a:pPr algn="ctr">
                <a:buClr>
                  <a:srgbClr val="000000"/>
                </a:buClr>
                <a:buSzPct val="65000"/>
                <a:buFont typeface="Wingdings" pitchFamily="2" charset="2"/>
                <a:buNone/>
                <a:defRPr/>
              </a:pPr>
              <a:t>‹#›</a:t>
            </a:fld>
            <a:r>
              <a:rPr lang="en-US" sz="1300" b="1" dirty="0">
                <a:solidFill>
                  <a:srgbClr val="7F7F7F"/>
                </a:solidFill>
                <a:latin typeface="Arial" pitchFamily="34" charset="0"/>
                <a:cs typeface="Arial" pitchFamily="34" charset="0"/>
              </a:rPr>
              <a:t> -</a:t>
            </a:r>
          </a:p>
        </p:txBody>
      </p:sp>
      <p:sp>
        <p:nvSpPr>
          <p:cNvPr id="2" name="Title Placeholder 1"/>
          <p:cNvSpPr>
            <a:spLocks noGrp="1"/>
          </p:cNvSpPr>
          <p:nvPr>
            <p:ph type="title"/>
          </p:nvPr>
        </p:nvSpPr>
        <p:spPr>
          <a:xfrm>
            <a:off x="203200" y="0"/>
            <a:ext cx="10972800" cy="914400"/>
          </a:xfrm>
          <a:prstGeom prst="rect">
            <a:avLst/>
          </a:prstGeom>
        </p:spPr>
        <p:txBody>
          <a:bodyPr rtlCol="0">
            <a:normAutofit/>
          </a:bodyPr>
          <a:lstStyle/>
          <a:p>
            <a:r>
              <a:rPr lang="en-US"/>
              <a:t>Click to edit Master title style</a:t>
            </a:r>
            <a:endParaRPr lang="en-US" dirty="0"/>
          </a:p>
        </p:txBody>
      </p:sp>
    </p:spTree>
    <p:extLst>
      <p:ext uri="{BB962C8B-B14F-4D97-AF65-F5344CB8AC3E}">
        <p14:creationId xmlns:p14="http://schemas.microsoft.com/office/powerpoint/2010/main" val="768113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73326"/>
            <a:ext cx="10363200" cy="981075"/>
          </a:xfrm>
        </p:spPr>
        <p:txBody>
          <a:bodyPr/>
          <a:lstStyle>
            <a:lvl1pPr algn="ctr">
              <a:defRPr b="1"/>
            </a:lvl1pPr>
          </a:lstStyle>
          <a:p>
            <a:r>
              <a:rPr lang="en-US"/>
              <a:t>Click to edit Master title style</a:t>
            </a:r>
            <a:endParaRPr lang="en-US" dirty="0"/>
          </a:p>
        </p:txBody>
      </p:sp>
      <p:sp>
        <p:nvSpPr>
          <p:cNvPr id="3" name="Subtitle 2"/>
          <p:cNvSpPr>
            <a:spLocks noGrp="1"/>
          </p:cNvSpPr>
          <p:nvPr>
            <p:ph type="subTitle" idx="1"/>
          </p:nvPr>
        </p:nvSpPr>
        <p:spPr>
          <a:xfrm>
            <a:off x="1828800" y="3594100"/>
            <a:ext cx="85344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6" name="Slide Number Placeholder 8">
            <a:extLst>
              <a:ext uri="{FF2B5EF4-FFF2-40B4-BE49-F238E27FC236}">
                <a16:creationId xmlns:a16="http://schemas.microsoft.com/office/drawing/2014/main" id="{3395B0B3-2BEF-4C03-8782-98158BE48CBA}"/>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10264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48933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4844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r>
              <a:rPr lang="en-US" dirty="0"/>
              <a:t>Click icon to add chart</a:t>
            </a:r>
          </a:p>
        </p:txBody>
      </p:sp>
      <p:sp>
        <p:nvSpPr>
          <p:cNvPr id="9" name="Slide Number Placeholder 8">
            <a:extLst>
              <a:ext uri="{FF2B5EF4-FFF2-40B4-BE49-F238E27FC236}">
                <a16:creationId xmlns:a16="http://schemas.microsoft.com/office/drawing/2014/main" id="{C0717F37-EB3F-4912-8B16-22DE78163176}"/>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19590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25339"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A5D7F9B5-CC5A-4ABE-8117-CC023710B832}"/>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37038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Slide Number Placeholder 8">
            <a:extLst>
              <a:ext uri="{FF2B5EF4-FFF2-40B4-BE49-F238E27FC236}">
                <a16:creationId xmlns:a16="http://schemas.microsoft.com/office/drawing/2014/main" id="{B061D5B3-FA26-4D91-B231-F26ED369337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42515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Table Placeholder 8"/>
          <p:cNvSpPr>
            <a:spLocks noGrp="1"/>
          </p:cNvSpPr>
          <p:nvPr>
            <p:ph type="tbl" sz="quarter" idx="12"/>
          </p:nvPr>
        </p:nvSpPr>
        <p:spPr>
          <a:xfrm>
            <a:off x="609600" y="2145652"/>
            <a:ext cx="10786533" cy="3709048"/>
          </a:xfrm>
        </p:spPr>
        <p:txBody>
          <a:bodyPr/>
          <a:lstStyle/>
          <a:p>
            <a:endParaRPr lang="en-US" dirty="0"/>
          </a:p>
        </p:txBody>
      </p:sp>
      <p:sp>
        <p:nvSpPr>
          <p:cNvPr id="6" name="Slide Number Placeholder 8">
            <a:extLst>
              <a:ext uri="{FF2B5EF4-FFF2-40B4-BE49-F238E27FC236}">
                <a16:creationId xmlns:a16="http://schemas.microsoft.com/office/drawing/2014/main" id="{B614A661-166B-4DF4-B43E-98FAF92466C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6708679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image" Target="../media/image1.png"/><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4268A2A-08D9-4EB7-800F-3189127D599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16748"/>
            <a:ext cx="12192000" cy="3624504"/>
          </a:xfrm>
          <a:prstGeom prst="rect">
            <a:avLst/>
          </a:prstGeom>
        </p:spPr>
      </p:pic>
    </p:spTree>
    <p:extLst>
      <p:ext uri="{BB962C8B-B14F-4D97-AF65-F5344CB8AC3E}">
        <p14:creationId xmlns:p14="http://schemas.microsoft.com/office/powerpoint/2010/main" val="821364551"/>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8275"/>
            <a:ext cx="10972800" cy="8113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600" y="1199634"/>
            <a:ext cx="10972800" cy="379907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t"/>
          <a:lstStyle>
            <a:lvl1pPr algn="ctr">
              <a:defRPr sz="1000">
                <a:solidFill>
                  <a:schemeClr val="tx2"/>
                </a:solidFill>
              </a:defRPr>
            </a:lvl1pPr>
          </a:lstStyle>
          <a:p>
            <a:r>
              <a:rPr lang="en-US" dirty="0">
                <a:solidFill>
                  <a:srgbClr val="1F497D"/>
                </a:solidFill>
              </a:rPr>
              <a:t>(#)</a:t>
            </a:r>
          </a:p>
        </p:txBody>
      </p:sp>
      <p:pic>
        <p:nvPicPr>
          <p:cNvPr id="6" name="Picture 5" descr="A close up of a sign&#10;&#10;Description automatically generated">
            <a:extLst>
              <a:ext uri="{FF2B5EF4-FFF2-40B4-BE49-F238E27FC236}">
                <a16:creationId xmlns:a16="http://schemas.microsoft.com/office/drawing/2014/main" id="{C4367302-18AD-44F9-B43A-24490776962B}"/>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348071875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8" r:id="rId11"/>
    <p:sldLayoutId id="2147483689" r:id="rId12"/>
    <p:sldLayoutId id="2147483690"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Lst>
  <p:hf hdr="0" ftr="0" dt="0"/>
  <p:txStyles>
    <p:titleStyle>
      <a:lvl1pPr algn="l" defTabSz="457200" rtl="0" eaLnBrk="1" latinLnBrk="0" hangingPunct="1">
        <a:lnSpc>
          <a:spcPct val="80000"/>
        </a:lnSpc>
        <a:spcBef>
          <a:spcPct val="0"/>
        </a:spcBef>
        <a:buNone/>
        <a:defRPr sz="3200" b="1" kern="1200" cap="all">
          <a:solidFill>
            <a:srgbClr val="004383"/>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76454" y="4132470"/>
            <a:ext cx="8515546" cy="769441"/>
          </a:xfrm>
          <a:prstGeom prst="rect">
            <a:avLst/>
          </a:prstGeom>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lang="en-US" sz="4400" b="1">
                <a:solidFill>
                  <a:srgbClr val="005170"/>
                </a:solidFill>
                <a:latin typeface="Bahnschrift" panose="020B0502040204020203" pitchFamily="34" charset="0"/>
              </a:rPr>
              <a:t>2022 Face to Face: NTAC outbrief</a:t>
            </a:r>
            <a:r>
              <a:rPr kumimoji="0" lang="en-US" sz="4400" b="1" i="0" u="none" strike="noStrike" kern="1200" cap="none" spc="0" normalizeH="0" noProof="0">
                <a:ln>
                  <a:noFill/>
                </a:ln>
                <a:solidFill>
                  <a:srgbClr val="005170"/>
                </a:solidFill>
                <a:effectLst/>
                <a:uLnTx/>
                <a:uFillTx/>
                <a:latin typeface="Bahnschrift" panose="020B0502040204020203" pitchFamily="34" charset="0"/>
                <a:ea typeface="+mn-ea"/>
                <a:cs typeface="+mn-cs"/>
              </a:rPr>
              <a:t> </a:t>
            </a:r>
            <a:endParaRPr kumimoji="0" lang="en-US" sz="4400" b="1" i="0" u="none" strike="noStrike" kern="1200" cap="none" spc="0" normalizeH="0" baseline="0" noProof="0" dirty="0">
              <a:ln>
                <a:noFill/>
              </a:ln>
              <a:solidFill>
                <a:srgbClr val="005170"/>
              </a:solidFill>
              <a:effectLst/>
              <a:uLnTx/>
              <a:uFillTx/>
              <a:latin typeface="Bahnschrift" panose="020B0502040204020203" pitchFamily="34" charset="0"/>
              <a:ea typeface="+mn-ea"/>
              <a:cs typeface="+mn-cs"/>
            </a:endParaRPr>
          </a:p>
        </p:txBody>
      </p:sp>
    </p:spTree>
    <p:extLst>
      <p:ext uri="{BB962C8B-B14F-4D97-AF65-F5344CB8AC3E}">
        <p14:creationId xmlns:p14="http://schemas.microsoft.com/office/powerpoint/2010/main" val="116440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7B2F-7AC5-755B-CACB-925026955679}"/>
              </a:ext>
            </a:extLst>
          </p:cNvPr>
          <p:cNvSpPr>
            <a:spLocks noGrp="1"/>
          </p:cNvSpPr>
          <p:nvPr>
            <p:ph type="title"/>
          </p:nvPr>
        </p:nvSpPr>
        <p:spPr/>
        <p:txBody>
          <a:bodyPr/>
          <a:lstStyle/>
          <a:p>
            <a:r>
              <a:rPr lang="en-US"/>
              <a:t>OUTLINE</a:t>
            </a:r>
          </a:p>
        </p:txBody>
      </p:sp>
      <p:sp>
        <p:nvSpPr>
          <p:cNvPr id="3" name="Text Placeholder 2">
            <a:extLst>
              <a:ext uri="{FF2B5EF4-FFF2-40B4-BE49-F238E27FC236}">
                <a16:creationId xmlns:a16="http://schemas.microsoft.com/office/drawing/2014/main" id="{31AF86CD-C3D1-AFA1-8BF1-0C54118E2A72}"/>
              </a:ext>
            </a:extLst>
          </p:cNvPr>
          <p:cNvSpPr>
            <a:spLocks noGrp="1"/>
          </p:cNvSpPr>
          <p:nvPr>
            <p:ph type="body" sz="quarter" idx="13"/>
          </p:nvPr>
        </p:nvSpPr>
        <p:spPr/>
        <p:txBody>
          <a:bodyPr/>
          <a:lstStyle/>
          <a:p>
            <a:r>
              <a:rPr lang="en-US"/>
              <a:t>What we did on our summer vacation (up to 15-17 August)</a:t>
            </a:r>
          </a:p>
          <a:p>
            <a:r>
              <a:rPr lang="en-US"/>
              <a:t>Our plan for next year</a:t>
            </a:r>
          </a:p>
        </p:txBody>
      </p:sp>
      <p:sp>
        <p:nvSpPr>
          <p:cNvPr id="4" name="Slide Number Placeholder 3">
            <a:extLst>
              <a:ext uri="{FF2B5EF4-FFF2-40B4-BE49-F238E27FC236}">
                <a16:creationId xmlns:a16="http://schemas.microsoft.com/office/drawing/2014/main" id="{F16172B6-31DC-4473-A3EA-33A852EE32E3}"/>
              </a:ext>
            </a:extLst>
          </p:cNvPr>
          <p:cNvSpPr>
            <a:spLocks noGrp="1"/>
          </p:cNvSpPr>
          <p:nvPr>
            <p:ph type="sldNum" sz="quarter" idx="4"/>
          </p:nvPr>
        </p:nvSpPr>
        <p:spPr/>
        <p:txBody>
          <a:bodyPr/>
          <a:lstStyle/>
          <a:p>
            <a:fld id="{6E6030FC-FB78-5E4D-92EA-5D9433591EA9}" type="slidenum">
              <a:rPr lang="en-US" smtClean="0"/>
              <a:pPr/>
              <a:t>2</a:t>
            </a:fld>
            <a:endParaRPr lang="en-US" dirty="0"/>
          </a:p>
        </p:txBody>
      </p:sp>
    </p:spTree>
    <p:extLst>
      <p:ext uri="{BB962C8B-B14F-4D97-AF65-F5344CB8AC3E}">
        <p14:creationId xmlns:p14="http://schemas.microsoft.com/office/powerpoint/2010/main" val="2388051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812D-678D-4009-F82B-BE38F3FB936B}"/>
              </a:ext>
            </a:extLst>
          </p:cNvPr>
          <p:cNvSpPr>
            <a:spLocks noGrp="1"/>
          </p:cNvSpPr>
          <p:nvPr>
            <p:ph type="title"/>
          </p:nvPr>
        </p:nvSpPr>
        <p:spPr/>
        <p:txBody>
          <a:bodyPr/>
          <a:lstStyle/>
          <a:p>
            <a:r>
              <a:rPr lang="en-US"/>
              <a:t>this year</a:t>
            </a:r>
          </a:p>
        </p:txBody>
      </p:sp>
      <p:sp>
        <p:nvSpPr>
          <p:cNvPr id="3" name="Text Placeholder 2">
            <a:extLst>
              <a:ext uri="{FF2B5EF4-FFF2-40B4-BE49-F238E27FC236}">
                <a16:creationId xmlns:a16="http://schemas.microsoft.com/office/drawing/2014/main" id="{8EB3D5BA-1AC0-78AA-AE90-5D8C05022E42}"/>
              </a:ext>
            </a:extLst>
          </p:cNvPr>
          <p:cNvSpPr>
            <a:spLocks noGrp="1"/>
          </p:cNvSpPr>
          <p:nvPr>
            <p:ph type="body" sz="quarter" idx="13"/>
          </p:nvPr>
        </p:nvSpPr>
        <p:spPr/>
        <p:txBody>
          <a:bodyPr/>
          <a:lstStyle/>
          <a:p>
            <a:r>
              <a:rPr lang="en-US"/>
              <a:t>NIEM Open process</a:t>
            </a:r>
          </a:p>
          <a:p>
            <a:r>
              <a:rPr lang="en-US"/>
              <a:t>NIEM message specification guide</a:t>
            </a:r>
          </a:p>
          <a:p>
            <a:r>
              <a:rPr lang="en-US"/>
              <a:t>Architecture improvements, NDR update</a:t>
            </a:r>
          </a:p>
          <a:p>
            <a:r>
              <a:rPr lang="en-US"/>
              <a:t>Common Message Format (CMF) and metamodel</a:t>
            </a:r>
          </a:p>
        </p:txBody>
      </p:sp>
      <p:sp>
        <p:nvSpPr>
          <p:cNvPr id="4" name="Slide Number Placeholder 3">
            <a:extLst>
              <a:ext uri="{FF2B5EF4-FFF2-40B4-BE49-F238E27FC236}">
                <a16:creationId xmlns:a16="http://schemas.microsoft.com/office/drawing/2014/main" id="{0379357F-59FE-DFC7-B30A-91D62BEE434F}"/>
              </a:ext>
            </a:extLst>
          </p:cNvPr>
          <p:cNvSpPr>
            <a:spLocks noGrp="1"/>
          </p:cNvSpPr>
          <p:nvPr>
            <p:ph type="sldNum" sz="quarter" idx="4"/>
          </p:nvPr>
        </p:nvSpPr>
        <p:spPr/>
        <p:txBody>
          <a:bodyPr/>
          <a:lstStyle/>
          <a:p>
            <a:fld id="{6E6030FC-FB78-5E4D-92EA-5D9433591EA9}" type="slidenum">
              <a:rPr lang="en-US" smtClean="0"/>
              <a:pPr/>
              <a:t>3</a:t>
            </a:fld>
            <a:endParaRPr lang="en-US" dirty="0"/>
          </a:p>
        </p:txBody>
      </p:sp>
    </p:spTree>
    <p:extLst>
      <p:ext uri="{BB962C8B-B14F-4D97-AF65-F5344CB8AC3E}">
        <p14:creationId xmlns:p14="http://schemas.microsoft.com/office/powerpoint/2010/main" val="5308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0D53C-59E2-F7C1-38FA-94B17E98FFE8}"/>
              </a:ext>
            </a:extLst>
          </p:cNvPr>
          <p:cNvSpPr>
            <a:spLocks noGrp="1"/>
          </p:cNvSpPr>
          <p:nvPr>
            <p:ph type="title"/>
          </p:nvPr>
        </p:nvSpPr>
        <p:spPr/>
        <p:txBody>
          <a:bodyPr/>
          <a:lstStyle/>
          <a:p>
            <a:r>
              <a:rPr lang="en-US"/>
              <a:t>nieM Open process for ntac</a:t>
            </a:r>
          </a:p>
        </p:txBody>
      </p:sp>
      <p:sp>
        <p:nvSpPr>
          <p:cNvPr id="3" name="Text Placeholder 2">
            <a:extLst>
              <a:ext uri="{FF2B5EF4-FFF2-40B4-BE49-F238E27FC236}">
                <a16:creationId xmlns:a16="http://schemas.microsoft.com/office/drawing/2014/main" id="{76956725-44C7-B35A-385F-5BD7D69992C8}"/>
              </a:ext>
            </a:extLst>
          </p:cNvPr>
          <p:cNvSpPr>
            <a:spLocks noGrp="1"/>
          </p:cNvSpPr>
          <p:nvPr>
            <p:ph type="body" sz="quarter" idx="13"/>
          </p:nvPr>
        </p:nvSpPr>
        <p:spPr/>
        <p:txBody>
          <a:bodyPr/>
          <a:lstStyle/>
          <a:p>
            <a:r>
              <a:rPr lang="en-US"/>
              <a:t>Our requests to PGB</a:t>
            </a:r>
          </a:p>
          <a:p>
            <a:pPr lvl="1"/>
            <a:r>
              <a:rPr lang="en-US"/>
              <a:t>Co-chairs appointed by PGB</a:t>
            </a:r>
          </a:p>
          <a:p>
            <a:pPr lvl="1"/>
            <a:r>
              <a:rPr lang="en-US"/>
              <a:t>Voting members appointed by co-chairs</a:t>
            </a:r>
          </a:p>
          <a:p>
            <a:pPr lvl="1"/>
            <a:r>
              <a:rPr lang="en-US"/>
              <a:t>Pemission to open new repos</a:t>
            </a:r>
          </a:p>
          <a:p>
            <a:pPr lvl="1"/>
            <a:r>
              <a:rPr lang="en-US"/>
              <a:t>Recommendations for repo Maintainers</a:t>
            </a:r>
          </a:p>
          <a:p>
            <a:r>
              <a:rPr lang="en-US"/>
              <a:t>Draft NTAC governance complete</a:t>
            </a:r>
          </a:p>
          <a:p>
            <a:pPr lvl="1"/>
            <a:r>
              <a:rPr lang="en-US"/>
              <a:t>Lazy consensus</a:t>
            </a:r>
          </a:p>
          <a:p>
            <a:pPr lvl="1"/>
            <a:r>
              <a:rPr lang="en-US"/>
              <a:t>Minimal voting requirements</a:t>
            </a:r>
          </a:p>
          <a:p>
            <a:pPr lvl="1"/>
            <a:r>
              <a:rPr lang="en-US"/>
              <a:t>Detailed operations document forthcoming</a:t>
            </a:r>
          </a:p>
          <a:p>
            <a:r>
              <a:rPr lang="en-US"/>
              <a:t>Work with OASIS to merge our existing review process with OASIS rules</a:t>
            </a:r>
          </a:p>
        </p:txBody>
      </p:sp>
      <p:sp>
        <p:nvSpPr>
          <p:cNvPr id="4" name="Slide Number Placeholder 3">
            <a:extLst>
              <a:ext uri="{FF2B5EF4-FFF2-40B4-BE49-F238E27FC236}">
                <a16:creationId xmlns:a16="http://schemas.microsoft.com/office/drawing/2014/main" id="{17D6E324-702B-5F71-DFC9-BF0A13530573}"/>
              </a:ext>
            </a:extLst>
          </p:cNvPr>
          <p:cNvSpPr>
            <a:spLocks noGrp="1"/>
          </p:cNvSpPr>
          <p:nvPr>
            <p:ph type="sldNum" sz="quarter" idx="4"/>
          </p:nvPr>
        </p:nvSpPr>
        <p:spPr/>
        <p:txBody>
          <a:bodyPr/>
          <a:lstStyle/>
          <a:p>
            <a:fld id="{6E6030FC-FB78-5E4D-92EA-5D9433591EA9}" type="slidenum">
              <a:rPr lang="en-US" smtClean="0"/>
              <a:pPr/>
              <a:t>4</a:t>
            </a:fld>
            <a:endParaRPr lang="en-US" dirty="0"/>
          </a:p>
        </p:txBody>
      </p:sp>
      <p:pic>
        <p:nvPicPr>
          <p:cNvPr id="6" name="Picture 5" descr="Graphical user interface, text, application&#10;&#10;Description automatically generated">
            <a:extLst>
              <a:ext uri="{FF2B5EF4-FFF2-40B4-BE49-F238E27FC236}">
                <a16:creationId xmlns:a16="http://schemas.microsoft.com/office/drawing/2014/main" id="{970D2D49-93FF-821E-D63D-69AA2C161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4866" y="388275"/>
            <a:ext cx="5070359" cy="4042843"/>
          </a:xfrm>
          <a:prstGeom prst="rect">
            <a:avLst/>
          </a:prstGeom>
          <a:ln>
            <a:solidFill>
              <a:srgbClr val="004282"/>
            </a:solidFill>
          </a:ln>
        </p:spPr>
      </p:pic>
    </p:spTree>
    <p:extLst>
      <p:ext uri="{BB962C8B-B14F-4D97-AF65-F5344CB8AC3E}">
        <p14:creationId xmlns:p14="http://schemas.microsoft.com/office/powerpoint/2010/main" val="349793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F425-8EE6-417D-AA1F-C735096D3ED7}"/>
              </a:ext>
            </a:extLst>
          </p:cNvPr>
          <p:cNvSpPr>
            <a:spLocks noGrp="1"/>
          </p:cNvSpPr>
          <p:nvPr>
            <p:ph type="title"/>
          </p:nvPr>
        </p:nvSpPr>
        <p:spPr>
          <a:xfrm>
            <a:off x="609600" y="378848"/>
            <a:ext cx="10972800" cy="811358"/>
          </a:xfrm>
        </p:spPr>
        <p:txBody>
          <a:bodyPr/>
          <a:lstStyle/>
          <a:p>
            <a:r>
              <a:rPr lang="en-US"/>
              <a:t>architecture improvements, NDr changes</a:t>
            </a:r>
          </a:p>
        </p:txBody>
      </p:sp>
      <p:sp>
        <p:nvSpPr>
          <p:cNvPr id="3" name="Text Placeholder 2">
            <a:extLst>
              <a:ext uri="{FF2B5EF4-FFF2-40B4-BE49-F238E27FC236}">
                <a16:creationId xmlns:a16="http://schemas.microsoft.com/office/drawing/2014/main" id="{286712D7-53E3-3CE0-2304-0C239944FAB5}"/>
              </a:ext>
            </a:extLst>
          </p:cNvPr>
          <p:cNvSpPr>
            <a:spLocks noGrp="1"/>
          </p:cNvSpPr>
          <p:nvPr>
            <p:ph type="body" sz="quarter" idx="13"/>
          </p:nvPr>
        </p:nvSpPr>
        <p:spPr/>
        <p:txBody>
          <a:bodyPr/>
          <a:lstStyle/>
          <a:p>
            <a:r>
              <a:rPr lang="en-US"/>
              <a:t>Metadata simplification</a:t>
            </a:r>
          </a:p>
          <a:p>
            <a:pPr lvl="1"/>
            <a:r>
              <a:rPr lang="en-US"/>
              <a:t>Inline metadata objects now possible for simple cases</a:t>
            </a:r>
          </a:p>
          <a:p>
            <a:pPr lvl="1"/>
            <a:r>
              <a:rPr lang="en-US"/>
              <a:t>Referencing still supported for complicated cases</a:t>
            </a:r>
          </a:p>
          <a:p>
            <a:pPr lvl="1"/>
            <a:r>
              <a:rPr lang="en-US"/>
              <a:t>Clarified metadata scope rules – what objects are modified? </a:t>
            </a:r>
          </a:p>
          <a:p>
            <a:pPr lvl="1"/>
            <a:r>
              <a:rPr lang="en-US"/>
              <a:t>Treat metadata objects more like other objects – augmentations allowed</a:t>
            </a:r>
          </a:p>
          <a:p>
            <a:r>
              <a:rPr lang="en-US"/>
              <a:t>Adapters and external standards</a:t>
            </a:r>
          </a:p>
          <a:p>
            <a:pPr lvl="1"/>
            <a:r>
              <a:rPr lang="en-US"/>
              <a:t>Where are they still needed?  How should they work?</a:t>
            </a:r>
          </a:p>
          <a:p>
            <a:r>
              <a:rPr lang="en-US"/>
              <a:t>Roles and representations</a:t>
            </a:r>
          </a:p>
          <a:p>
            <a:pPr lvl="1"/>
            <a:r>
              <a:rPr lang="en-US"/>
              <a:t>Can role properties (e.g. </a:t>
            </a:r>
            <a:r>
              <a:rPr lang="en-US">
                <a:latin typeface="Courier New" panose="02070309020205020404" pitchFamily="49" charset="0"/>
                <a:cs typeface="Courier New" panose="02070309020205020404" pitchFamily="49" charset="0"/>
              </a:rPr>
              <a:t>RoleOfPerson</a:t>
            </a:r>
            <a:r>
              <a:rPr lang="en-US"/>
              <a:t>) be simplified?</a:t>
            </a:r>
          </a:p>
          <a:p>
            <a:r>
              <a:rPr lang="en-US"/>
              <a:t>Code lists – should we require unique enumerations?</a:t>
            </a:r>
          </a:p>
          <a:p>
            <a:r>
              <a:rPr lang="en-US"/>
              <a:t>Support for component documentation in languages other than English</a:t>
            </a:r>
          </a:p>
          <a:p>
            <a:r>
              <a:rPr lang="en-US"/>
              <a:t>Several other topics for a future presentation to NBAC</a:t>
            </a:r>
          </a:p>
        </p:txBody>
      </p:sp>
      <p:sp>
        <p:nvSpPr>
          <p:cNvPr id="4" name="Slide Number Placeholder 3">
            <a:extLst>
              <a:ext uri="{FF2B5EF4-FFF2-40B4-BE49-F238E27FC236}">
                <a16:creationId xmlns:a16="http://schemas.microsoft.com/office/drawing/2014/main" id="{CF67D1D1-283D-D983-E0A7-492ADBA36F04}"/>
              </a:ext>
            </a:extLst>
          </p:cNvPr>
          <p:cNvSpPr>
            <a:spLocks noGrp="1"/>
          </p:cNvSpPr>
          <p:nvPr>
            <p:ph type="sldNum" sz="quarter" idx="4"/>
          </p:nvPr>
        </p:nvSpPr>
        <p:spPr/>
        <p:txBody>
          <a:bodyPr/>
          <a:lstStyle/>
          <a:p>
            <a:fld id="{6E6030FC-FB78-5E4D-92EA-5D9433591EA9}" type="slidenum">
              <a:rPr lang="en-US" smtClean="0"/>
              <a:pPr/>
              <a:t>5</a:t>
            </a:fld>
            <a:endParaRPr lang="en-US" dirty="0"/>
          </a:p>
        </p:txBody>
      </p:sp>
    </p:spTree>
    <p:extLst>
      <p:ext uri="{BB962C8B-B14F-4D97-AF65-F5344CB8AC3E}">
        <p14:creationId xmlns:p14="http://schemas.microsoft.com/office/powerpoint/2010/main" val="206189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3539-5031-6C50-B2FF-6C01A64A5E30}"/>
              </a:ext>
            </a:extLst>
          </p:cNvPr>
          <p:cNvSpPr>
            <a:spLocks noGrp="1"/>
          </p:cNvSpPr>
          <p:nvPr>
            <p:ph type="title"/>
          </p:nvPr>
        </p:nvSpPr>
        <p:spPr/>
        <p:txBody>
          <a:bodyPr/>
          <a:lstStyle/>
          <a:p>
            <a:r>
              <a:rPr lang="en-US"/>
              <a:t>Message Specification Guide</a:t>
            </a:r>
          </a:p>
        </p:txBody>
      </p:sp>
      <p:sp>
        <p:nvSpPr>
          <p:cNvPr id="3" name="Text Placeholder 2">
            <a:extLst>
              <a:ext uri="{FF2B5EF4-FFF2-40B4-BE49-F238E27FC236}">
                <a16:creationId xmlns:a16="http://schemas.microsoft.com/office/drawing/2014/main" id="{BF042AF8-3832-D663-173C-DD4DE45D6C86}"/>
              </a:ext>
            </a:extLst>
          </p:cNvPr>
          <p:cNvSpPr>
            <a:spLocks noGrp="1"/>
          </p:cNvSpPr>
          <p:nvPr>
            <p:ph type="body" sz="quarter" idx="13"/>
          </p:nvPr>
        </p:nvSpPr>
        <p:spPr/>
        <p:txBody>
          <a:bodyPr/>
          <a:lstStyle/>
          <a:p>
            <a:r>
              <a:rPr lang="en-US"/>
              <a:t>Three features in the new guide</a:t>
            </a:r>
          </a:p>
          <a:p>
            <a:pPr lvl="1"/>
            <a:r>
              <a:rPr lang="en-US"/>
              <a:t>One message class, or several</a:t>
            </a:r>
          </a:p>
          <a:p>
            <a:pPr lvl="1"/>
            <a:r>
              <a:rPr lang="en-US"/>
              <a:t>One message syntax (XML, JSON), or several</a:t>
            </a:r>
          </a:p>
          <a:p>
            <a:pPr lvl="1"/>
            <a:r>
              <a:rPr lang="en-US"/>
              <a:t>Canonical properties (</a:t>
            </a:r>
            <a:r>
              <a:rPr lang="en-US">
                <a:latin typeface="Courier New" panose="02070309020205020404" pitchFamily="49" charset="0"/>
                <a:cs typeface="Courier New" panose="02070309020205020404" pitchFamily="49" charset="0"/>
              </a:rPr>
              <a:t>nc:PersonSurName</a:t>
            </a:r>
            <a:r>
              <a:rPr lang="en-US"/>
              <a:t>) or simple (</a:t>
            </a:r>
            <a:r>
              <a:rPr lang="en-US">
                <a:latin typeface="Courier New" panose="02070309020205020404" pitchFamily="49" charset="0"/>
                <a:cs typeface="Courier New" panose="02070309020205020404" pitchFamily="49" charset="0"/>
              </a:rPr>
              <a:t>lname</a:t>
            </a:r>
            <a:r>
              <a:rPr lang="en-US"/>
              <a:t>)</a:t>
            </a:r>
          </a:p>
          <a:p>
            <a:r>
              <a:rPr lang="en-US"/>
              <a:t>Convention over configuration</a:t>
            </a:r>
          </a:p>
          <a:p>
            <a:pPr lvl="1"/>
            <a:r>
              <a:rPr lang="en-US"/>
              <a:t>Simple specifications are easy, complicated are possible</a:t>
            </a:r>
          </a:p>
          <a:p>
            <a:r>
              <a:rPr lang="en-US"/>
              <a:t>Tool support!</a:t>
            </a:r>
          </a:p>
          <a:p>
            <a:pPr lvl="1"/>
            <a:r>
              <a:rPr lang="en-US"/>
              <a:t>Follow the guidance and get software build automation</a:t>
            </a:r>
          </a:p>
          <a:p>
            <a:r>
              <a:rPr lang="en-US"/>
              <a:t>Not a specification</a:t>
            </a:r>
          </a:p>
          <a:p>
            <a:pPr lvl="1"/>
            <a:r>
              <a:rPr lang="en-US"/>
              <a:t>A kinder, gentler guide for developers</a:t>
            </a:r>
          </a:p>
          <a:p>
            <a:pPr lvl="1"/>
            <a:r>
              <a:rPr lang="en-US"/>
              <a:t>No conformance target for message specification (until demanded)</a:t>
            </a:r>
          </a:p>
        </p:txBody>
      </p:sp>
      <p:sp>
        <p:nvSpPr>
          <p:cNvPr id="4" name="Slide Number Placeholder 3">
            <a:extLst>
              <a:ext uri="{FF2B5EF4-FFF2-40B4-BE49-F238E27FC236}">
                <a16:creationId xmlns:a16="http://schemas.microsoft.com/office/drawing/2014/main" id="{6EE57779-1ACA-CE03-E0A3-C8BF64C66447}"/>
              </a:ext>
            </a:extLst>
          </p:cNvPr>
          <p:cNvSpPr>
            <a:spLocks noGrp="1"/>
          </p:cNvSpPr>
          <p:nvPr>
            <p:ph type="sldNum" sz="quarter" idx="4"/>
          </p:nvPr>
        </p:nvSpPr>
        <p:spPr/>
        <p:txBody>
          <a:bodyPr/>
          <a:lstStyle/>
          <a:p>
            <a:fld id="{6E6030FC-FB78-5E4D-92EA-5D9433591EA9}" type="slidenum">
              <a:rPr lang="en-US" smtClean="0"/>
              <a:pPr/>
              <a:t>6</a:t>
            </a:fld>
            <a:endParaRPr lang="en-US" dirty="0"/>
          </a:p>
        </p:txBody>
      </p:sp>
    </p:spTree>
    <p:extLst>
      <p:ext uri="{BB962C8B-B14F-4D97-AF65-F5344CB8AC3E}">
        <p14:creationId xmlns:p14="http://schemas.microsoft.com/office/powerpoint/2010/main" val="155631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A9EC7-EE86-6741-3486-65B75E221CD2}"/>
              </a:ext>
            </a:extLst>
          </p:cNvPr>
          <p:cNvSpPr>
            <a:spLocks noGrp="1"/>
          </p:cNvSpPr>
          <p:nvPr>
            <p:ph type="title"/>
          </p:nvPr>
        </p:nvSpPr>
        <p:spPr/>
        <p:txBody>
          <a:bodyPr/>
          <a:lstStyle/>
          <a:p>
            <a:r>
              <a:rPr lang="en-US"/>
              <a:t>Common Message Format (CMF) and Metamodel </a:t>
            </a:r>
          </a:p>
        </p:txBody>
      </p:sp>
      <p:sp>
        <p:nvSpPr>
          <p:cNvPr id="3" name="Text Placeholder 2">
            <a:extLst>
              <a:ext uri="{FF2B5EF4-FFF2-40B4-BE49-F238E27FC236}">
                <a16:creationId xmlns:a16="http://schemas.microsoft.com/office/drawing/2014/main" id="{B128D6BD-74C7-4841-6E29-6921E37045B6}"/>
              </a:ext>
            </a:extLst>
          </p:cNvPr>
          <p:cNvSpPr>
            <a:spLocks noGrp="1"/>
          </p:cNvSpPr>
          <p:nvPr>
            <p:ph type="body" sz="quarter" idx="13"/>
          </p:nvPr>
        </p:nvSpPr>
        <p:spPr/>
        <p:txBody>
          <a:bodyPr/>
          <a:lstStyle/>
          <a:p>
            <a:r>
              <a:rPr lang="en-US"/>
              <a:t>We will support both XML and JSON as message syntax in NIEM 6.0</a:t>
            </a:r>
          </a:p>
          <a:p>
            <a:r>
              <a:rPr lang="en-US"/>
              <a:t>We will support both XSD and CMF as model languages in NIEM 6.0</a:t>
            </a:r>
          </a:p>
          <a:p>
            <a:r>
              <a:rPr lang="en-US"/>
              <a:t>Existing tool support</a:t>
            </a:r>
          </a:p>
          <a:p>
            <a:pPr lvl="1"/>
            <a:r>
              <a:rPr lang="en-US"/>
              <a:t>Conversion from NIEM XSD to CMF</a:t>
            </a:r>
          </a:p>
          <a:p>
            <a:pPr lvl="1"/>
            <a:r>
              <a:rPr lang="en-US"/>
              <a:t>Conversion from CMF to NIEM XSD</a:t>
            </a:r>
          </a:p>
          <a:p>
            <a:r>
              <a:rPr lang="en-US"/>
              <a:t>Planned tool support (next year)</a:t>
            </a:r>
          </a:p>
          <a:p>
            <a:pPr lvl="1"/>
            <a:r>
              <a:rPr lang="en-US"/>
              <a:t>Generate constraint XSD from CMF</a:t>
            </a:r>
          </a:p>
          <a:p>
            <a:pPr lvl="1"/>
            <a:r>
              <a:rPr lang="en-US"/>
              <a:t>Generate JSON-LD context and JSON Schema from CMF</a:t>
            </a:r>
          </a:p>
        </p:txBody>
      </p:sp>
      <p:sp>
        <p:nvSpPr>
          <p:cNvPr id="4" name="Slide Number Placeholder 3">
            <a:extLst>
              <a:ext uri="{FF2B5EF4-FFF2-40B4-BE49-F238E27FC236}">
                <a16:creationId xmlns:a16="http://schemas.microsoft.com/office/drawing/2014/main" id="{3A38606B-BA7B-0394-9BCA-B679EC9517C4}"/>
              </a:ext>
            </a:extLst>
          </p:cNvPr>
          <p:cNvSpPr>
            <a:spLocks noGrp="1"/>
          </p:cNvSpPr>
          <p:nvPr>
            <p:ph type="sldNum" sz="quarter" idx="4"/>
          </p:nvPr>
        </p:nvSpPr>
        <p:spPr/>
        <p:txBody>
          <a:bodyPr/>
          <a:lstStyle/>
          <a:p>
            <a:fld id="{6E6030FC-FB78-5E4D-92EA-5D9433591EA9}" type="slidenum">
              <a:rPr lang="en-US" smtClean="0"/>
              <a:pPr/>
              <a:t>7</a:t>
            </a:fld>
            <a:endParaRPr lang="en-US" dirty="0"/>
          </a:p>
        </p:txBody>
      </p:sp>
    </p:spTree>
    <p:extLst>
      <p:ext uri="{BB962C8B-B14F-4D97-AF65-F5344CB8AC3E}">
        <p14:creationId xmlns:p14="http://schemas.microsoft.com/office/powerpoint/2010/main" val="269363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8CC30-5742-EE64-E87E-8FD919D6571A}"/>
              </a:ext>
            </a:extLst>
          </p:cNvPr>
          <p:cNvSpPr>
            <a:spLocks noGrp="1"/>
          </p:cNvSpPr>
          <p:nvPr>
            <p:ph type="title"/>
          </p:nvPr>
        </p:nvSpPr>
        <p:spPr/>
        <p:txBody>
          <a:bodyPr/>
          <a:lstStyle/>
          <a:p>
            <a:r>
              <a:rPr lang="en-US"/>
              <a:t>NTAC: Coming soon to a theater near you</a:t>
            </a:r>
          </a:p>
        </p:txBody>
      </p:sp>
      <p:sp>
        <p:nvSpPr>
          <p:cNvPr id="3" name="Text Placeholder 2">
            <a:extLst>
              <a:ext uri="{FF2B5EF4-FFF2-40B4-BE49-F238E27FC236}">
                <a16:creationId xmlns:a16="http://schemas.microsoft.com/office/drawing/2014/main" id="{EFE72F09-866C-D7E8-AB68-E3D59ABAC558}"/>
              </a:ext>
            </a:extLst>
          </p:cNvPr>
          <p:cNvSpPr>
            <a:spLocks noGrp="1"/>
          </p:cNvSpPr>
          <p:nvPr>
            <p:ph type="body" sz="quarter" idx="13"/>
          </p:nvPr>
        </p:nvSpPr>
        <p:spPr/>
        <p:txBody>
          <a:bodyPr/>
          <a:lstStyle/>
          <a:p>
            <a:r>
              <a:rPr lang="en-US"/>
              <a:t>Needed by NIEM 6.0 alpha model release (≈April 2023)</a:t>
            </a:r>
          </a:p>
          <a:p>
            <a:pPr lvl="1"/>
            <a:r>
              <a:rPr lang="en-US"/>
              <a:t>Metadata revisions to NDR</a:t>
            </a:r>
          </a:p>
          <a:p>
            <a:pPr lvl="1"/>
            <a:r>
              <a:rPr lang="en-US"/>
              <a:t>Updated schematron rules in NDR</a:t>
            </a:r>
          </a:p>
          <a:p>
            <a:pPr lvl="1"/>
            <a:r>
              <a:rPr lang="en-US"/>
              <a:t>Update utiltity schema documents (structures, etc.)</a:t>
            </a:r>
          </a:p>
          <a:p>
            <a:pPr lvl="1"/>
            <a:r>
              <a:rPr lang="en-US"/>
              <a:t>New namespace URIs for NIEM model</a:t>
            </a:r>
          </a:p>
          <a:p>
            <a:pPr lvl="2"/>
            <a:r>
              <a:rPr lang="en-US"/>
              <a:t>Perhaps </a:t>
            </a:r>
            <a:r>
              <a:rPr lang="en-US">
                <a:latin typeface="Courier New" panose="02070309020205020404" pitchFamily="49" charset="0"/>
                <a:cs typeface="Courier New" panose="02070309020205020404" pitchFamily="49" charset="0"/>
              </a:rPr>
              <a:t>http://niem.open-oasis.org</a:t>
            </a:r>
            <a:r>
              <a:rPr lang="en-US"/>
              <a:t>, not </a:t>
            </a:r>
            <a:r>
              <a:rPr lang="en-US">
                <a:latin typeface="Courier New" panose="02070309020205020404" pitchFamily="49" charset="0"/>
                <a:cs typeface="Courier New" panose="02070309020205020404" pitchFamily="49" charset="0"/>
              </a:rPr>
              <a:t>http://release.niem.gov</a:t>
            </a:r>
            <a:endParaRPr lang="en-US"/>
          </a:p>
          <a:p>
            <a:r>
              <a:rPr lang="en-US"/>
              <a:t>Needed by NIEM 6.0 release candidate (≈October 2023)</a:t>
            </a:r>
          </a:p>
          <a:p>
            <a:pPr lvl="1"/>
            <a:r>
              <a:rPr lang="en-US"/>
              <a:t>All NDR updates</a:t>
            </a:r>
          </a:p>
          <a:p>
            <a:pPr lvl="1"/>
            <a:r>
              <a:rPr lang="en-US"/>
              <a:t>Planned tool support </a:t>
            </a:r>
          </a:p>
          <a:p>
            <a:pPr lvl="1"/>
            <a:r>
              <a:rPr lang="en-US"/>
              <a:t>Message specification guide</a:t>
            </a:r>
          </a:p>
          <a:p>
            <a:pPr lvl="1"/>
            <a:r>
              <a:rPr lang="en-US"/>
              <a:t>Other technical specification updates (conformance, etc.)</a:t>
            </a:r>
          </a:p>
          <a:p>
            <a:r>
              <a:rPr lang="en-US"/>
              <a:t>Needed after NIEM 6.0 release candidate</a:t>
            </a:r>
          </a:p>
          <a:p>
            <a:pPr lvl="1"/>
            <a:r>
              <a:rPr lang="en-US"/>
              <a:t>Process and package format to move a release to an OASIS Standard</a:t>
            </a:r>
          </a:p>
        </p:txBody>
      </p:sp>
      <p:sp>
        <p:nvSpPr>
          <p:cNvPr id="4" name="Slide Number Placeholder 3">
            <a:extLst>
              <a:ext uri="{FF2B5EF4-FFF2-40B4-BE49-F238E27FC236}">
                <a16:creationId xmlns:a16="http://schemas.microsoft.com/office/drawing/2014/main" id="{519169BD-4F5C-AD19-76BD-E72F924504AA}"/>
              </a:ext>
            </a:extLst>
          </p:cNvPr>
          <p:cNvSpPr>
            <a:spLocks noGrp="1"/>
          </p:cNvSpPr>
          <p:nvPr>
            <p:ph type="sldNum" sz="quarter" idx="4"/>
          </p:nvPr>
        </p:nvSpPr>
        <p:spPr/>
        <p:txBody>
          <a:bodyPr/>
          <a:lstStyle/>
          <a:p>
            <a:fld id="{6E6030FC-FB78-5E4D-92EA-5D9433591EA9}" type="slidenum">
              <a:rPr lang="en-US" smtClean="0"/>
              <a:pPr/>
              <a:t>8</a:t>
            </a:fld>
            <a:endParaRPr lang="en-US" dirty="0"/>
          </a:p>
        </p:txBody>
      </p:sp>
    </p:spTree>
    <p:extLst>
      <p:ext uri="{BB962C8B-B14F-4D97-AF65-F5344CB8AC3E}">
        <p14:creationId xmlns:p14="http://schemas.microsoft.com/office/powerpoint/2010/main" val="1384989235"/>
      </p:ext>
    </p:extLst>
  </p:cSld>
  <p:clrMapOvr>
    <a:masterClrMapping/>
  </p:clrMapOvr>
</p:sld>
</file>

<file path=ppt/theme/theme1.xml><?xml version="1.0" encoding="utf-8"?>
<a:theme xmlns:a="http://schemas.openxmlformats.org/drawingml/2006/main" name="2_Office Them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NIEM_white">
  <a:themeElements>
    <a:clrScheme name="Custom 1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85BB"/>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alpha val="50000"/>
              </a:srgbClr>
            </a:gs>
            <a:gs pos="100000">
              <a:schemeClr val="bg1"/>
            </a:gs>
          </a:gsLst>
        </a:gradFill>
        <a:ln>
          <a:solidFill>
            <a:schemeClr val="tx1">
              <a:lumMod val="60000"/>
              <a:lumOff val="40000"/>
            </a:schemeClr>
          </a:solidFill>
        </a:ln>
        <a:effectLst>
          <a:innerShdw blurRad="371475" dir="13500000">
            <a:schemeClr val="bg1"/>
          </a:innerShdw>
        </a:effectLst>
      </a:spPr>
      <a:bodyPr tIns="91440" anchor="t" anchorCtr="0"/>
      <a:lstStyle>
        <a:defPPr algn="ctr">
          <a:lnSpc>
            <a:spcPct val="120000"/>
          </a:lnSpc>
          <a:defRPr b="1" spc="-50" dirty="0">
            <a:solidFill>
              <a:srgbClr val="1F497D"/>
            </a:solidFil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E3FE027E793D141A4D0D4B43133F0A9" ma:contentTypeVersion="11" ma:contentTypeDescription="Create a new document." ma:contentTypeScope="" ma:versionID="ef0ff03645a81817586e79cdf8acc990">
  <xsd:schema xmlns:xsd="http://www.w3.org/2001/XMLSchema" xmlns:xs="http://www.w3.org/2001/XMLSchema" xmlns:p="http://schemas.microsoft.com/office/2006/metadata/properties" xmlns:ns3="5774b216-7350-4865-8b28-a80b4a7f0bbf" xmlns:ns4="668b5da2-bb96-4ca8-adfe-f026adba9ac0" targetNamespace="http://schemas.microsoft.com/office/2006/metadata/properties" ma:root="true" ma:fieldsID="f7951dfeee9e00cf5aead93b99a4360e" ns3:_="" ns4:_="">
    <xsd:import namespace="5774b216-7350-4865-8b28-a80b4a7f0bbf"/>
    <xsd:import namespace="668b5da2-bb96-4ca8-adfe-f026adba9ac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74b216-7350-4865-8b28-a80b4a7f0b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8b5da2-bb96-4ca8-adfe-f026adba9ac0"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3DBC4E-DD94-448E-80FB-F46647EDD91A}">
  <ds:schemaRefs>
    <ds:schemaRef ds:uri="http://purl.org/dc/terms/"/>
    <ds:schemaRef ds:uri="http://www.w3.org/XML/1998/namespace"/>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668b5da2-bb96-4ca8-adfe-f026adba9ac0"/>
    <ds:schemaRef ds:uri="5774b216-7350-4865-8b28-a80b4a7f0bbf"/>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B0DEB80F-82C0-4107-A718-099EC7520D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74b216-7350-4865-8b28-a80b4a7f0bbf"/>
    <ds:schemaRef ds:uri="668b5da2-bb96-4ca8-adfe-f026adba9a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D6F7FA-A44B-4531-B619-52D10ADDC8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7774</TotalTime>
  <Words>503</Words>
  <Application>Microsoft Office PowerPoint</Application>
  <PresentationFormat>Widescreen</PresentationFormat>
  <Paragraphs>77</Paragraphs>
  <Slides>8</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8</vt:i4>
      </vt:variant>
    </vt:vector>
  </HeadingPairs>
  <TitlesOfParts>
    <vt:vector size="19" baseType="lpstr">
      <vt:lpstr>Arial</vt:lpstr>
      <vt:lpstr>Bahnschrift</vt:lpstr>
      <vt:lpstr>Calibri</vt:lpstr>
      <vt:lpstr>Courier New</vt:lpstr>
      <vt:lpstr>Helvetica LT Std</vt:lpstr>
      <vt:lpstr>Open Sans</vt:lpstr>
      <vt:lpstr>Times New Roman</vt:lpstr>
      <vt:lpstr>Tw Cen MT</vt:lpstr>
      <vt:lpstr>Wingdings</vt:lpstr>
      <vt:lpstr>2_Office Theme</vt:lpstr>
      <vt:lpstr>1_NIEM_white</vt:lpstr>
      <vt:lpstr>PowerPoint Presentation</vt:lpstr>
      <vt:lpstr>OUTLINE</vt:lpstr>
      <vt:lpstr>this year</vt:lpstr>
      <vt:lpstr>nieM Open process for ntac</vt:lpstr>
      <vt:lpstr>architecture improvements, NDr changes</vt:lpstr>
      <vt:lpstr>Message Specification Guide</vt:lpstr>
      <vt:lpstr>Common Message Format (CMF) and Metamodel </vt:lpstr>
      <vt:lpstr>NTAC: Coming soon to a theater near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National Information Exchange Model (NIEM)</dc:title>
  <dc:creator>Kish, Jennifer</dc:creator>
  <cp:lastModifiedBy>Scott Renner</cp:lastModifiedBy>
  <cp:revision>169</cp:revision>
  <dcterms:created xsi:type="dcterms:W3CDTF">2021-02-21T03:42:26Z</dcterms:created>
  <dcterms:modified xsi:type="dcterms:W3CDTF">2022-08-17T15:25:28Z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0x0101008E3FE027E793D141A4D0D4B43133F0A9</vt:lpwstr>
  </property>
</Properties>
</file>