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fif" ContentType="image/jpe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8"/>
  </p:notesMasterIdLst>
  <p:sldIdLst>
    <p:sldId id="288" r:id="rId5"/>
    <p:sldId id="286" r:id="rId6"/>
    <p:sldId id="28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A5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377088-5B45-5BE4-4C42-4D8E84E27F79}" v="307" dt="2022-05-31T20:53:38.9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1279" autoAdjust="0"/>
  </p:normalViewPr>
  <p:slideViewPr>
    <p:cSldViewPr snapToGrid="0">
      <p:cViewPr varScale="1">
        <p:scale>
          <a:sx n="84" d="100"/>
          <a:sy n="84" d="100"/>
        </p:scale>
        <p:origin x="501" y="3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A62458-5F2E-4BF8-A123-20C44FB4FF48}" type="doc">
      <dgm:prSet loTypeId="urn:microsoft.com/office/officeart/2009/3/layout/IncreasingArrows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D64D941-ED57-48A4-90FA-E4C39BBE8D64}">
      <dgm:prSet phldrT="[Text]" custT="1"/>
      <dgm:spPr/>
      <dgm:t>
        <a:bodyPr anchor="t"/>
        <a:lstStyle/>
        <a:p>
          <a:r>
            <a:rPr lang="en-US" sz="1800" dirty="0" smtClean="0"/>
            <a:t>1</a:t>
          </a:r>
          <a:r>
            <a:rPr lang="en-US" sz="1800" baseline="30000" dirty="0" smtClean="0"/>
            <a:t>st</a:t>
          </a:r>
          <a:r>
            <a:rPr lang="en-US" sz="1800" dirty="0" smtClean="0"/>
            <a:t> Wave</a:t>
          </a:r>
          <a:endParaRPr lang="en-US" sz="1800" dirty="0"/>
        </a:p>
      </dgm:t>
    </dgm:pt>
    <dgm:pt modelId="{7FB50EBE-F8B6-48E8-8C80-B7F4810ABEC7}" type="parTrans" cxnId="{219AC55E-73CF-452A-A850-796D15A23FA2}">
      <dgm:prSet/>
      <dgm:spPr/>
      <dgm:t>
        <a:bodyPr/>
        <a:lstStyle/>
        <a:p>
          <a:endParaRPr lang="en-US"/>
        </a:p>
      </dgm:t>
    </dgm:pt>
    <dgm:pt modelId="{5BF1A528-0601-4FD7-B916-A2E9270913D1}" type="sibTrans" cxnId="{219AC55E-73CF-452A-A850-796D15A23FA2}">
      <dgm:prSet/>
      <dgm:spPr/>
      <dgm:t>
        <a:bodyPr/>
        <a:lstStyle/>
        <a:p>
          <a:endParaRPr lang="en-US"/>
        </a:p>
      </dgm:t>
    </dgm:pt>
    <dgm:pt modelId="{0AF235D8-1F93-4F88-93D4-C8D6CB5A4A87}">
      <dgm:prSet phldrT="[Text]" custT="1"/>
      <dgm:spPr/>
      <dgm:t>
        <a:bodyPr/>
        <a:lstStyle/>
        <a:p>
          <a:r>
            <a:rPr lang="en-US" sz="1400" b="1" u="sng" dirty="0" smtClean="0">
              <a:solidFill>
                <a:schemeClr val="tx1"/>
              </a:solidFill>
            </a:rPr>
            <a:t>Person</a:t>
          </a:r>
          <a:r>
            <a:rPr lang="en-US" sz="1400" b="1" dirty="0" smtClean="0">
              <a:solidFill>
                <a:schemeClr val="tx1"/>
              </a:solidFill>
            </a:rPr>
            <a:t>:</a:t>
          </a:r>
          <a:r>
            <a:rPr lang="en-US" sz="1400" dirty="0" smtClean="0">
              <a:solidFill>
                <a:schemeClr val="tx1"/>
              </a:solidFill>
            </a:rPr>
            <a:t> </a:t>
          </a:r>
          <a:r>
            <a:rPr lang="en-US" sz="1400" dirty="0" smtClean="0"/>
            <a:t>Client, Applicant, Representative, Life Events</a:t>
          </a:r>
        </a:p>
        <a:p>
          <a:r>
            <a:rPr lang="en-US" sz="1400" b="1" u="sng" dirty="0" smtClean="0"/>
            <a:t>Benefits</a:t>
          </a:r>
          <a:r>
            <a:rPr lang="en-US" sz="1400" dirty="0" smtClean="0"/>
            <a:t>: Program, Benefit Category, Benefit Request, Service Office</a:t>
          </a:r>
        </a:p>
        <a:p>
          <a:r>
            <a:rPr lang="en-US" sz="1400" b="1" u="sng" dirty="0" smtClean="0"/>
            <a:t>Credentials</a:t>
          </a:r>
          <a:r>
            <a:rPr lang="en-US" sz="1400" dirty="0" smtClean="0"/>
            <a:t>: Certificate (Birth, Death, Marriage), Social Insurance Number Validation</a:t>
          </a:r>
        </a:p>
        <a:p>
          <a:r>
            <a:rPr lang="en-US" sz="1400" b="1" u="sng" dirty="0" smtClean="0"/>
            <a:t>Privacy</a:t>
          </a:r>
          <a:r>
            <a:rPr lang="en-US" sz="1400" dirty="0" smtClean="0"/>
            <a:t>: Consent</a:t>
          </a:r>
        </a:p>
        <a:p>
          <a:endParaRPr lang="en-US" sz="1400" dirty="0" smtClean="0"/>
        </a:p>
        <a:p>
          <a:endParaRPr lang="en-US" sz="1400" dirty="0"/>
        </a:p>
      </dgm:t>
    </dgm:pt>
    <dgm:pt modelId="{094BA6B6-9036-41D7-9BA2-B6F84B745741}" type="parTrans" cxnId="{31DDF66A-47E1-49F9-94D7-043604DB0090}">
      <dgm:prSet/>
      <dgm:spPr/>
      <dgm:t>
        <a:bodyPr/>
        <a:lstStyle/>
        <a:p>
          <a:endParaRPr lang="en-US"/>
        </a:p>
      </dgm:t>
    </dgm:pt>
    <dgm:pt modelId="{E6521FE3-1249-4DCF-AE12-80F9396CDF6D}" type="sibTrans" cxnId="{31DDF66A-47E1-49F9-94D7-043604DB0090}">
      <dgm:prSet/>
      <dgm:spPr/>
      <dgm:t>
        <a:bodyPr/>
        <a:lstStyle/>
        <a:p>
          <a:endParaRPr lang="en-US"/>
        </a:p>
      </dgm:t>
    </dgm:pt>
    <dgm:pt modelId="{3191F52F-08CD-474F-B658-3583018902B1}">
      <dgm:prSet phldrT="[Text]" custT="1"/>
      <dgm:spPr/>
      <dgm:t>
        <a:bodyPr anchor="t"/>
        <a:lstStyle/>
        <a:p>
          <a:r>
            <a:rPr lang="en-US" sz="1800" dirty="0" smtClean="0"/>
            <a:t>2</a:t>
          </a:r>
          <a:r>
            <a:rPr lang="en-US" sz="1800" baseline="30000" dirty="0" smtClean="0"/>
            <a:t>nd</a:t>
          </a:r>
          <a:r>
            <a:rPr lang="en-US" sz="1800" dirty="0" smtClean="0"/>
            <a:t> Wave</a:t>
          </a:r>
          <a:endParaRPr lang="en-US" sz="1800" dirty="0"/>
        </a:p>
      </dgm:t>
    </dgm:pt>
    <dgm:pt modelId="{F2D7649D-5852-400A-A5E6-E0E9764752C7}" type="parTrans" cxnId="{9F3C2479-D21B-458F-B1A6-C78152490129}">
      <dgm:prSet/>
      <dgm:spPr/>
      <dgm:t>
        <a:bodyPr/>
        <a:lstStyle/>
        <a:p>
          <a:endParaRPr lang="en-US"/>
        </a:p>
      </dgm:t>
    </dgm:pt>
    <dgm:pt modelId="{2FFD0B0D-323A-41C3-B6A8-3C9BB37E2DCD}" type="sibTrans" cxnId="{9F3C2479-D21B-458F-B1A6-C78152490129}">
      <dgm:prSet/>
      <dgm:spPr/>
      <dgm:t>
        <a:bodyPr/>
        <a:lstStyle/>
        <a:p>
          <a:endParaRPr lang="en-US"/>
        </a:p>
      </dgm:t>
    </dgm:pt>
    <dgm:pt modelId="{77AD60FD-7B8D-48D3-A9DE-53B7A19029BB}">
      <dgm:prSet phldrT="[Text]" custT="1"/>
      <dgm:spPr/>
      <dgm:t>
        <a:bodyPr/>
        <a:lstStyle/>
        <a:p>
          <a:r>
            <a:rPr lang="en-US" sz="1400" b="1" u="sng" dirty="0" smtClean="0"/>
            <a:t>Income Tax</a:t>
          </a:r>
          <a:r>
            <a:rPr lang="en-US" sz="1400" b="0" u="none" dirty="0" smtClean="0"/>
            <a:t>: Client Income; Recovery Tax; Tax Slip; Tax Assessment;</a:t>
          </a:r>
        </a:p>
        <a:p>
          <a:r>
            <a:rPr lang="en-US" sz="1400" b="1" u="sng" dirty="0" smtClean="0"/>
            <a:t>Eligibility</a:t>
          </a:r>
          <a:r>
            <a:rPr lang="en-US" sz="1400" b="0" u="none" dirty="0" smtClean="0"/>
            <a:t>: Rules; Status</a:t>
          </a:r>
        </a:p>
        <a:p>
          <a:r>
            <a:rPr lang="en-US" sz="1400" b="1" u="sng" dirty="0" smtClean="0"/>
            <a:t>Entitlement</a:t>
          </a:r>
          <a:r>
            <a:rPr lang="en-US" sz="1400" b="0" u="none" dirty="0" smtClean="0"/>
            <a:t>: Benefit Value, Earning Evaluation; Entitlement</a:t>
          </a:r>
        </a:p>
      </dgm:t>
    </dgm:pt>
    <dgm:pt modelId="{AD9C3E6F-78B5-4B03-A0D6-47F18FED2183}" type="parTrans" cxnId="{4B2B5CE4-0E57-44BF-B262-DC48217C35C0}">
      <dgm:prSet/>
      <dgm:spPr/>
      <dgm:t>
        <a:bodyPr/>
        <a:lstStyle/>
        <a:p>
          <a:endParaRPr lang="en-US"/>
        </a:p>
      </dgm:t>
    </dgm:pt>
    <dgm:pt modelId="{D494D176-13B9-4043-8EB9-A99CB735FFA1}" type="sibTrans" cxnId="{4B2B5CE4-0E57-44BF-B262-DC48217C35C0}">
      <dgm:prSet/>
      <dgm:spPr/>
      <dgm:t>
        <a:bodyPr/>
        <a:lstStyle/>
        <a:p>
          <a:endParaRPr lang="en-US"/>
        </a:p>
      </dgm:t>
    </dgm:pt>
    <dgm:pt modelId="{D9CF105D-3BB0-4B51-A958-A4811C94AF8E}">
      <dgm:prSet phldrT="[Text]" custT="1"/>
      <dgm:spPr/>
      <dgm:t>
        <a:bodyPr anchor="t"/>
        <a:lstStyle/>
        <a:p>
          <a:r>
            <a:rPr lang="en-US" sz="1800" dirty="0" smtClean="0"/>
            <a:t>3</a:t>
          </a:r>
          <a:r>
            <a:rPr lang="en-US" sz="1800" baseline="30000" dirty="0" smtClean="0"/>
            <a:t>rd</a:t>
          </a:r>
          <a:r>
            <a:rPr lang="en-US" sz="2300" dirty="0" smtClean="0"/>
            <a:t> </a:t>
          </a:r>
          <a:r>
            <a:rPr lang="en-US" sz="1800" dirty="0" smtClean="0"/>
            <a:t>Wave</a:t>
          </a:r>
          <a:endParaRPr lang="en-US" sz="1800" dirty="0"/>
        </a:p>
      </dgm:t>
    </dgm:pt>
    <dgm:pt modelId="{D7CCA1D4-81C3-4EE1-9793-E8E05A42BD93}" type="parTrans" cxnId="{6E65C9CB-E46E-437E-B3B6-01DB62F714FD}">
      <dgm:prSet/>
      <dgm:spPr/>
      <dgm:t>
        <a:bodyPr/>
        <a:lstStyle/>
        <a:p>
          <a:endParaRPr lang="en-US"/>
        </a:p>
      </dgm:t>
    </dgm:pt>
    <dgm:pt modelId="{907B8D31-F836-4C25-ACDF-13EFF9484671}" type="sibTrans" cxnId="{6E65C9CB-E46E-437E-B3B6-01DB62F714FD}">
      <dgm:prSet/>
      <dgm:spPr/>
      <dgm:t>
        <a:bodyPr/>
        <a:lstStyle/>
        <a:p>
          <a:endParaRPr lang="en-US"/>
        </a:p>
      </dgm:t>
    </dgm:pt>
    <dgm:pt modelId="{74299532-6FC4-489D-8278-A1081CAD8DD7}">
      <dgm:prSet phldrT="[Text]" custT="1"/>
      <dgm:spPr/>
      <dgm:t>
        <a:bodyPr/>
        <a:lstStyle/>
        <a:p>
          <a:pPr algn="l"/>
          <a:r>
            <a:rPr lang="en-US" sz="1400" dirty="0" smtClean="0"/>
            <a:t>Committee Collaborations</a:t>
          </a:r>
          <a:endParaRPr lang="en-US" sz="5400" dirty="0"/>
        </a:p>
      </dgm:t>
    </dgm:pt>
    <dgm:pt modelId="{624CCD3A-C0DE-446C-8F38-27159073FD21}" type="parTrans" cxnId="{B06C3473-7B9D-411C-B2BF-87727D21EC51}">
      <dgm:prSet/>
      <dgm:spPr/>
      <dgm:t>
        <a:bodyPr/>
        <a:lstStyle/>
        <a:p>
          <a:endParaRPr lang="en-US"/>
        </a:p>
      </dgm:t>
    </dgm:pt>
    <dgm:pt modelId="{18A2EDFD-6867-462D-8227-54F3FC1E09D5}" type="sibTrans" cxnId="{B06C3473-7B9D-411C-B2BF-87727D21EC51}">
      <dgm:prSet/>
      <dgm:spPr/>
      <dgm:t>
        <a:bodyPr/>
        <a:lstStyle/>
        <a:p>
          <a:endParaRPr lang="en-US"/>
        </a:p>
      </dgm:t>
    </dgm:pt>
    <dgm:pt modelId="{C8509E3B-C8DC-491C-86C1-970B8EAC911C}">
      <dgm:prSet phldrT="[Text]" custT="1"/>
      <dgm:spPr/>
      <dgm:t>
        <a:bodyPr anchor="t"/>
        <a:lstStyle/>
        <a:p>
          <a:r>
            <a:rPr lang="en-US" sz="1800" dirty="0" smtClean="0"/>
            <a:t>Future</a:t>
          </a:r>
          <a:endParaRPr lang="en-US" sz="1800" dirty="0"/>
        </a:p>
      </dgm:t>
    </dgm:pt>
    <dgm:pt modelId="{BE16D537-8ED6-4B38-B372-EFE6C7D27B59}" type="parTrans" cxnId="{41D836F1-866E-4BFF-B9A3-0140F6FE80FF}">
      <dgm:prSet/>
      <dgm:spPr/>
      <dgm:t>
        <a:bodyPr/>
        <a:lstStyle/>
        <a:p>
          <a:endParaRPr lang="en-US"/>
        </a:p>
      </dgm:t>
    </dgm:pt>
    <dgm:pt modelId="{8050BEE5-5069-42C3-9F08-0C62BCAC5A6E}" type="sibTrans" cxnId="{41D836F1-866E-4BFF-B9A3-0140F6FE80FF}">
      <dgm:prSet/>
      <dgm:spPr/>
      <dgm:t>
        <a:bodyPr/>
        <a:lstStyle/>
        <a:p>
          <a:endParaRPr lang="en-US"/>
        </a:p>
      </dgm:t>
    </dgm:pt>
    <dgm:pt modelId="{54A4A030-A5F3-4982-BA9B-5E7E21D63947}">
      <dgm:prSet phldrT="[Text]" custT="1"/>
      <dgm:spPr/>
      <dgm:t>
        <a:bodyPr/>
        <a:lstStyle/>
        <a:p>
          <a:r>
            <a:rPr lang="en-US" sz="1400" b="1" u="sng" dirty="0" smtClean="0"/>
            <a:t>Person</a:t>
          </a:r>
          <a:r>
            <a:rPr lang="en-US" sz="1400" dirty="0" smtClean="0"/>
            <a:t>: Payee</a:t>
          </a:r>
          <a:endParaRPr lang="en-US" sz="1400" dirty="0"/>
        </a:p>
      </dgm:t>
    </dgm:pt>
    <dgm:pt modelId="{5DEDB5B1-8A27-4666-90BC-97408222E3CB}" type="parTrans" cxnId="{A67ED2D6-E38B-48B6-94B9-42DEA6C2FAA8}">
      <dgm:prSet/>
      <dgm:spPr/>
      <dgm:t>
        <a:bodyPr/>
        <a:lstStyle/>
        <a:p>
          <a:endParaRPr lang="en-US"/>
        </a:p>
      </dgm:t>
    </dgm:pt>
    <dgm:pt modelId="{94E3E75B-E62C-482B-9861-B5F1A98AEFFF}" type="sibTrans" cxnId="{A67ED2D6-E38B-48B6-94B9-42DEA6C2FAA8}">
      <dgm:prSet/>
      <dgm:spPr/>
      <dgm:t>
        <a:bodyPr/>
        <a:lstStyle/>
        <a:p>
          <a:endParaRPr lang="en-US"/>
        </a:p>
      </dgm:t>
    </dgm:pt>
    <dgm:pt modelId="{9F4A7611-02CD-4446-9190-AD29B1F6B24D}">
      <dgm:prSet custT="1"/>
      <dgm:spPr/>
      <dgm:t>
        <a:bodyPr/>
        <a:lstStyle/>
        <a:p>
          <a:r>
            <a:rPr lang="en-US" sz="1400" b="1" u="sng" dirty="0" smtClean="0"/>
            <a:t>Payment</a:t>
          </a:r>
          <a:r>
            <a:rPr lang="en-US" sz="1400" b="0" u="none" dirty="0" smtClean="0"/>
            <a:t>: Payment, Payment Adjustment, Over Payment </a:t>
          </a:r>
        </a:p>
        <a:p>
          <a:r>
            <a:rPr lang="en-US" sz="1400" b="1" u="sng" dirty="0" smtClean="0"/>
            <a:t>Privacy: </a:t>
          </a:r>
          <a:r>
            <a:rPr lang="en-US" sz="1400" b="0" u="none" dirty="0" smtClean="0"/>
            <a:t>Attestation, Authorization, Notification</a:t>
          </a:r>
          <a:endParaRPr lang="en-US" sz="1400" b="1" u="sng" dirty="0" smtClean="0"/>
        </a:p>
        <a:p>
          <a:endParaRPr lang="en-US" sz="1400" b="0" u="none" dirty="0"/>
        </a:p>
      </dgm:t>
    </dgm:pt>
    <dgm:pt modelId="{25884146-1B9D-4512-ADA3-78DCFBA830A4}" type="parTrans" cxnId="{695E761E-4D26-4B69-9E15-C374401D2668}">
      <dgm:prSet/>
      <dgm:spPr/>
      <dgm:t>
        <a:bodyPr/>
        <a:lstStyle/>
        <a:p>
          <a:endParaRPr lang="en-US"/>
        </a:p>
      </dgm:t>
    </dgm:pt>
    <dgm:pt modelId="{F3B115B6-DA7B-478E-9224-12CF3D484060}" type="sibTrans" cxnId="{695E761E-4D26-4B69-9E15-C374401D2668}">
      <dgm:prSet/>
      <dgm:spPr/>
      <dgm:t>
        <a:bodyPr/>
        <a:lstStyle/>
        <a:p>
          <a:endParaRPr lang="en-US"/>
        </a:p>
      </dgm:t>
    </dgm:pt>
    <dgm:pt modelId="{EE2197DB-DA85-497C-8000-0F48D7549D92}" type="pres">
      <dgm:prSet presAssocID="{54A62458-5F2E-4BF8-A123-20C44FB4FF48}" presName="Name0" presStyleCnt="0">
        <dgm:presLayoutVars>
          <dgm:chMax val="5"/>
          <dgm:chPref val="5"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ED3414F3-A38F-44F7-9C78-CBBD6B780726}" type="pres">
      <dgm:prSet presAssocID="{6D64D941-ED57-48A4-90FA-E4C39BBE8D64}" presName="parentText1" presStyleLbl="node1" presStyleIdx="0" presStyleCnt="4" custScaleX="97677" custScaleY="65841" custLinFactNeighborX="-1532" custLinFactNeighborY="-17105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1A80F7-3BA7-4EEA-89D0-A3C4E375BF47}" type="pres">
      <dgm:prSet presAssocID="{6D64D941-ED57-48A4-90FA-E4C39BBE8D64}" presName="childText1" presStyleLbl="solidAlignAcc1" presStyleIdx="0" presStyleCnt="4" custScaleY="134184" custLinFactNeighborX="-558" custLinFactNeighborY="254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AAADA1-B339-47CA-82F2-618EE571F594}" type="pres">
      <dgm:prSet presAssocID="{3191F52F-08CD-474F-B658-3583018902B1}" presName="parentText2" presStyleLbl="node1" presStyleIdx="1" presStyleCnt="4" custScaleX="96314" custScaleY="65841" custLinFactNeighborX="-1824" custLinFactNeighborY="-30076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702970-8C20-485B-9F6D-48DA18935D40}" type="pres">
      <dgm:prSet presAssocID="{3191F52F-08CD-474F-B658-3583018902B1}" presName="childText2" presStyleLbl="solidAlignAcc1" presStyleIdx="1" presStyleCnt="4" custLinFactNeighborX="-558" custLinFactNeighborY="-2304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E53AD0-F21C-4402-A8B4-164E88E3501A}" type="pres">
      <dgm:prSet presAssocID="{D9CF105D-3BB0-4B51-A958-A4811C94AF8E}" presName="parentText3" presStyleLbl="node1" presStyleIdx="2" presStyleCnt="4" custScaleX="96168" custScaleY="65841" custLinFactNeighborX="-2367" custLinFactNeighborY="-41311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E7EA6D-CDD6-4D65-B394-935FD2E2439F}" type="pres">
      <dgm:prSet presAssocID="{D9CF105D-3BB0-4B51-A958-A4811C94AF8E}" presName="childText3" presStyleLbl="solidAlignAcc1" presStyleIdx="2" presStyleCnt="4" custScaleX="95349" custScaleY="101863" custLinFactNeighborX="-2792" custLinFactNeighborY="-2899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B21358-1D02-4897-8EE7-7DDBE3CB47D2}" type="pres">
      <dgm:prSet presAssocID="{C8509E3B-C8DC-491C-86C1-970B8EAC911C}" presName="parentText4" presStyleLbl="node1" presStyleIdx="3" presStyleCnt="4" custScaleY="65841" custLinFactNeighborX="-5394" custLinFactNeighborY="-54345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FA4C83-AEC8-46B1-A766-0D18B9BE2761}" type="pres">
      <dgm:prSet presAssocID="{C8509E3B-C8DC-491C-86C1-970B8EAC911C}" presName="childText4" presStyleLbl="solidAlignAcc1" presStyleIdx="3" presStyleCnt="4" custScaleX="100153" custLinFactNeighborX="-4979" custLinFactNeighborY="-3562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1DDF66A-47E1-49F9-94D7-043604DB0090}" srcId="{6D64D941-ED57-48A4-90FA-E4C39BBE8D64}" destId="{0AF235D8-1F93-4F88-93D4-C8D6CB5A4A87}" srcOrd="0" destOrd="0" parTransId="{094BA6B6-9036-41D7-9BA2-B6F84B745741}" sibTransId="{E6521FE3-1249-4DCF-AE12-80F9396CDF6D}"/>
    <dgm:cxn modelId="{6E65C9CB-E46E-437E-B3B6-01DB62F714FD}" srcId="{54A62458-5F2E-4BF8-A123-20C44FB4FF48}" destId="{D9CF105D-3BB0-4B51-A958-A4811C94AF8E}" srcOrd="2" destOrd="0" parTransId="{D7CCA1D4-81C3-4EE1-9793-E8E05A42BD93}" sibTransId="{907B8D31-F836-4C25-ACDF-13EFF9484671}"/>
    <dgm:cxn modelId="{7A74D60A-EDFC-494D-81A9-56601135C103}" type="presOf" srcId="{C8509E3B-C8DC-491C-86C1-970B8EAC911C}" destId="{C2B21358-1D02-4897-8EE7-7DDBE3CB47D2}" srcOrd="0" destOrd="0" presId="urn:microsoft.com/office/officeart/2009/3/layout/IncreasingArrowsProcess"/>
    <dgm:cxn modelId="{7F68A9FD-6455-4BC5-8FA2-A40333F2C78B}" type="presOf" srcId="{54A4A030-A5F3-4982-BA9B-5E7E21D63947}" destId="{93E7EA6D-CDD6-4D65-B394-935FD2E2439F}" srcOrd="0" destOrd="0" presId="urn:microsoft.com/office/officeart/2009/3/layout/IncreasingArrowsProcess"/>
    <dgm:cxn modelId="{7384C314-97AE-456A-A108-CDCAEEA0A10B}" type="presOf" srcId="{0AF235D8-1F93-4F88-93D4-C8D6CB5A4A87}" destId="{311A80F7-3BA7-4EEA-89D0-A3C4E375BF47}" srcOrd="0" destOrd="0" presId="urn:microsoft.com/office/officeart/2009/3/layout/IncreasingArrowsProcess"/>
    <dgm:cxn modelId="{91CE8940-EC73-485E-BFAF-5AFFA5AF63D9}" type="presOf" srcId="{6D64D941-ED57-48A4-90FA-E4C39BBE8D64}" destId="{ED3414F3-A38F-44F7-9C78-CBBD6B780726}" srcOrd="0" destOrd="0" presId="urn:microsoft.com/office/officeart/2009/3/layout/IncreasingArrowsProcess"/>
    <dgm:cxn modelId="{78CBBB17-34AD-4EFF-A733-782351D418D5}" type="presOf" srcId="{54A62458-5F2E-4BF8-A123-20C44FB4FF48}" destId="{EE2197DB-DA85-497C-8000-0F48D7549D92}" srcOrd="0" destOrd="0" presId="urn:microsoft.com/office/officeart/2009/3/layout/IncreasingArrowsProcess"/>
    <dgm:cxn modelId="{70DB3752-CADC-4BA8-AB39-5F33678F4015}" type="presOf" srcId="{9F4A7611-02CD-4446-9190-AD29B1F6B24D}" destId="{93E7EA6D-CDD6-4D65-B394-935FD2E2439F}" srcOrd="0" destOrd="1" presId="urn:microsoft.com/office/officeart/2009/3/layout/IncreasingArrowsProcess"/>
    <dgm:cxn modelId="{41D836F1-866E-4BFF-B9A3-0140F6FE80FF}" srcId="{54A62458-5F2E-4BF8-A123-20C44FB4FF48}" destId="{C8509E3B-C8DC-491C-86C1-970B8EAC911C}" srcOrd="3" destOrd="0" parTransId="{BE16D537-8ED6-4B38-B372-EFE6C7D27B59}" sibTransId="{8050BEE5-5069-42C3-9F08-0C62BCAC5A6E}"/>
    <dgm:cxn modelId="{B06C3473-7B9D-411C-B2BF-87727D21EC51}" srcId="{C8509E3B-C8DC-491C-86C1-970B8EAC911C}" destId="{74299532-6FC4-489D-8278-A1081CAD8DD7}" srcOrd="0" destOrd="0" parTransId="{624CCD3A-C0DE-446C-8F38-27159073FD21}" sibTransId="{18A2EDFD-6867-462D-8227-54F3FC1E09D5}"/>
    <dgm:cxn modelId="{AB41C3ED-50FD-4505-9132-F1CAC9FD6F30}" type="presOf" srcId="{74299532-6FC4-489D-8278-A1081CAD8DD7}" destId="{A0FA4C83-AEC8-46B1-A766-0D18B9BE2761}" srcOrd="0" destOrd="0" presId="urn:microsoft.com/office/officeart/2009/3/layout/IncreasingArrowsProcess"/>
    <dgm:cxn modelId="{A67ED2D6-E38B-48B6-94B9-42DEA6C2FAA8}" srcId="{D9CF105D-3BB0-4B51-A958-A4811C94AF8E}" destId="{54A4A030-A5F3-4982-BA9B-5E7E21D63947}" srcOrd="0" destOrd="0" parTransId="{5DEDB5B1-8A27-4666-90BC-97408222E3CB}" sibTransId="{94E3E75B-E62C-482B-9861-B5F1A98AEFFF}"/>
    <dgm:cxn modelId="{EF596E90-CCCB-4895-BE2A-2A218FE031FA}" type="presOf" srcId="{77AD60FD-7B8D-48D3-A9DE-53B7A19029BB}" destId="{3F702970-8C20-485B-9F6D-48DA18935D40}" srcOrd="0" destOrd="0" presId="urn:microsoft.com/office/officeart/2009/3/layout/IncreasingArrowsProcess"/>
    <dgm:cxn modelId="{04197B18-7370-407D-BCB9-180393C7B3E0}" type="presOf" srcId="{3191F52F-08CD-474F-B658-3583018902B1}" destId="{68AAADA1-B339-47CA-82F2-618EE571F594}" srcOrd="0" destOrd="0" presId="urn:microsoft.com/office/officeart/2009/3/layout/IncreasingArrowsProcess"/>
    <dgm:cxn modelId="{219AC55E-73CF-452A-A850-796D15A23FA2}" srcId="{54A62458-5F2E-4BF8-A123-20C44FB4FF48}" destId="{6D64D941-ED57-48A4-90FA-E4C39BBE8D64}" srcOrd="0" destOrd="0" parTransId="{7FB50EBE-F8B6-48E8-8C80-B7F4810ABEC7}" sibTransId="{5BF1A528-0601-4FD7-B916-A2E9270913D1}"/>
    <dgm:cxn modelId="{4B2B5CE4-0E57-44BF-B262-DC48217C35C0}" srcId="{3191F52F-08CD-474F-B658-3583018902B1}" destId="{77AD60FD-7B8D-48D3-A9DE-53B7A19029BB}" srcOrd="0" destOrd="0" parTransId="{AD9C3E6F-78B5-4B03-A0D6-47F18FED2183}" sibTransId="{D494D176-13B9-4043-8EB9-A99CB735FFA1}"/>
    <dgm:cxn modelId="{25BE159D-5C32-4B7C-886E-65352C90F581}" type="presOf" srcId="{D9CF105D-3BB0-4B51-A958-A4811C94AF8E}" destId="{45E53AD0-F21C-4402-A8B4-164E88E3501A}" srcOrd="0" destOrd="0" presId="urn:microsoft.com/office/officeart/2009/3/layout/IncreasingArrowsProcess"/>
    <dgm:cxn modelId="{9F3C2479-D21B-458F-B1A6-C78152490129}" srcId="{54A62458-5F2E-4BF8-A123-20C44FB4FF48}" destId="{3191F52F-08CD-474F-B658-3583018902B1}" srcOrd="1" destOrd="0" parTransId="{F2D7649D-5852-400A-A5E6-E0E9764752C7}" sibTransId="{2FFD0B0D-323A-41C3-B6A8-3C9BB37E2DCD}"/>
    <dgm:cxn modelId="{695E761E-4D26-4B69-9E15-C374401D2668}" srcId="{D9CF105D-3BB0-4B51-A958-A4811C94AF8E}" destId="{9F4A7611-02CD-4446-9190-AD29B1F6B24D}" srcOrd="1" destOrd="0" parTransId="{25884146-1B9D-4512-ADA3-78DCFBA830A4}" sibTransId="{F3B115B6-DA7B-478E-9224-12CF3D484060}"/>
    <dgm:cxn modelId="{CB63AA12-0608-4F8C-AABD-BFFBAD9090B1}" type="presParOf" srcId="{EE2197DB-DA85-497C-8000-0F48D7549D92}" destId="{ED3414F3-A38F-44F7-9C78-CBBD6B780726}" srcOrd="0" destOrd="0" presId="urn:microsoft.com/office/officeart/2009/3/layout/IncreasingArrowsProcess"/>
    <dgm:cxn modelId="{2D158E4B-2A79-4A23-B563-328559153506}" type="presParOf" srcId="{EE2197DB-DA85-497C-8000-0F48D7549D92}" destId="{311A80F7-3BA7-4EEA-89D0-A3C4E375BF47}" srcOrd="1" destOrd="0" presId="urn:microsoft.com/office/officeart/2009/3/layout/IncreasingArrowsProcess"/>
    <dgm:cxn modelId="{7C84DD0D-1FD8-4503-8851-95232908C67B}" type="presParOf" srcId="{EE2197DB-DA85-497C-8000-0F48D7549D92}" destId="{68AAADA1-B339-47CA-82F2-618EE571F594}" srcOrd="2" destOrd="0" presId="urn:microsoft.com/office/officeart/2009/3/layout/IncreasingArrowsProcess"/>
    <dgm:cxn modelId="{E3447858-2671-4C5C-BCFC-D400B43E6017}" type="presParOf" srcId="{EE2197DB-DA85-497C-8000-0F48D7549D92}" destId="{3F702970-8C20-485B-9F6D-48DA18935D40}" srcOrd="3" destOrd="0" presId="urn:microsoft.com/office/officeart/2009/3/layout/IncreasingArrowsProcess"/>
    <dgm:cxn modelId="{9FFCF6AA-69B8-4417-A41E-B944998D6B00}" type="presParOf" srcId="{EE2197DB-DA85-497C-8000-0F48D7549D92}" destId="{45E53AD0-F21C-4402-A8B4-164E88E3501A}" srcOrd="4" destOrd="0" presId="urn:microsoft.com/office/officeart/2009/3/layout/IncreasingArrowsProcess"/>
    <dgm:cxn modelId="{47DD0EEF-FDFC-4028-8383-8B74E61F890D}" type="presParOf" srcId="{EE2197DB-DA85-497C-8000-0F48D7549D92}" destId="{93E7EA6D-CDD6-4D65-B394-935FD2E2439F}" srcOrd="5" destOrd="0" presId="urn:microsoft.com/office/officeart/2009/3/layout/IncreasingArrowsProcess"/>
    <dgm:cxn modelId="{8CBD6917-4730-4007-82D4-11876CE60299}" type="presParOf" srcId="{EE2197DB-DA85-497C-8000-0F48D7549D92}" destId="{C2B21358-1D02-4897-8EE7-7DDBE3CB47D2}" srcOrd="6" destOrd="0" presId="urn:microsoft.com/office/officeart/2009/3/layout/IncreasingArrowsProcess"/>
    <dgm:cxn modelId="{DC97032D-BE89-405D-B518-7F7D38CE4EA4}" type="presParOf" srcId="{EE2197DB-DA85-497C-8000-0F48D7549D92}" destId="{A0FA4C83-AEC8-46B1-A766-0D18B9BE2761}" srcOrd="7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3414F3-A38F-44F7-9C78-CBBD6B780726}">
      <dsp:nvSpPr>
        <dsp:cNvPr id="0" name=""/>
        <dsp:cNvSpPr/>
      </dsp:nvSpPr>
      <dsp:spPr>
        <a:xfrm>
          <a:off x="41881" y="256414"/>
          <a:ext cx="7799574" cy="765405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254000" bIns="184548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1</a:t>
          </a:r>
          <a:r>
            <a:rPr lang="en-US" sz="1800" kern="1200" baseline="30000" dirty="0" smtClean="0"/>
            <a:t>st</a:t>
          </a:r>
          <a:r>
            <a:rPr lang="en-US" sz="1800" kern="1200" dirty="0" smtClean="0"/>
            <a:t> Wave</a:t>
          </a:r>
          <a:endParaRPr lang="en-US" sz="1800" kern="1200" dirty="0"/>
        </a:p>
      </dsp:txBody>
      <dsp:txXfrm>
        <a:off x="41881" y="447765"/>
        <a:ext cx="7608223" cy="382703"/>
      </dsp:txXfrm>
    </dsp:sp>
    <dsp:sp modelId="{311A80F7-3BA7-4EEA-89D0-A3C4E375BF47}">
      <dsp:nvSpPr>
        <dsp:cNvPr id="0" name=""/>
        <dsp:cNvSpPr/>
      </dsp:nvSpPr>
      <dsp:spPr>
        <a:xfrm>
          <a:off x="61196" y="842200"/>
          <a:ext cx="1840558" cy="288533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u="sng" kern="1200" dirty="0" smtClean="0">
              <a:solidFill>
                <a:schemeClr val="tx1"/>
              </a:solidFill>
            </a:rPr>
            <a:t>Person</a:t>
          </a:r>
          <a:r>
            <a:rPr lang="en-US" sz="1400" b="1" kern="1200" dirty="0" smtClean="0">
              <a:solidFill>
                <a:schemeClr val="tx1"/>
              </a:solidFill>
            </a:rPr>
            <a:t>:</a:t>
          </a:r>
          <a:r>
            <a:rPr lang="en-US" sz="1400" kern="1200" dirty="0" smtClean="0">
              <a:solidFill>
                <a:schemeClr val="tx1"/>
              </a:solidFill>
            </a:rPr>
            <a:t> </a:t>
          </a:r>
          <a:r>
            <a:rPr lang="en-US" sz="1400" kern="1200" dirty="0" smtClean="0"/>
            <a:t>Client, Applicant, Representative, Life Events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u="sng" kern="1200" dirty="0" smtClean="0"/>
            <a:t>Benefits</a:t>
          </a:r>
          <a:r>
            <a:rPr lang="en-US" sz="1400" kern="1200" dirty="0" smtClean="0"/>
            <a:t>: Program, Benefit Category, Benefit Request, Service Office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u="sng" kern="1200" dirty="0" smtClean="0"/>
            <a:t>Credentials</a:t>
          </a:r>
          <a:r>
            <a:rPr lang="en-US" sz="1400" kern="1200" dirty="0" smtClean="0"/>
            <a:t>: Certificate (Birth, Death, Marriage), Social Insurance Number Validation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u="sng" kern="1200" dirty="0" smtClean="0"/>
            <a:t>Privacy</a:t>
          </a:r>
          <a:r>
            <a:rPr lang="en-US" sz="1400" kern="1200" dirty="0" smtClean="0"/>
            <a:t>: Consent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 smtClean="0"/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/>
        </a:p>
      </dsp:txBody>
      <dsp:txXfrm>
        <a:off x="61196" y="842200"/>
        <a:ext cx="1840558" cy="2885339"/>
      </dsp:txXfrm>
    </dsp:sp>
    <dsp:sp modelId="{68AAADA1-B339-47CA-82F2-618EE571F594}">
      <dsp:nvSpPr>
        <dsp:cNvPr id="0" name=""/>
        <dsp:cNvSpPr/>
      </dsp:nvSpPr>
      <dsp:spPr>
        <a:xfrm>
          <a:off x="1913191" y="492990"/>
          <a:ext cx="5918022" cy="765405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254000" bIns="184548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2</a:t>
          </a:r>
          <a:r>
            <a:rPr lang="en-US" sz="1800" kern="1200" baseline="30000" dirty="0" smtClean="0"/>
            <a:t>nd</a:t>
          </a:r>
          <a:r>
            <a:rPr lang="en-US" sz="1800" kern="1200" dirty="0" smtClean="0"/>
            <a:t> Wave</a:t>
          </a:r>
          <a:endParaRPr lang="en-US" sz="1800" kern="1200" dirty="0"/>
        </a:p>
      </dsp:txBody>
      <dsp:txXfrm>
        <a:off x="1913191" y="684341"/>
        <a:ext cx="5726671" cy="382703"/>
      </dsp:txXfrm>
    </dsp:sp>
    <dsp:sp modelId="{3F702970-8C20-485B-9F6D-48DA18935D40}">
      <dsp:nvSpPr>
        <dsp:cNvPr id="0" name=""/>
        <dsp:cNvSpPr/>
      </dsp:nvSpPr>
      <dsp:spPr>
        <a:xfrm>
          <a:off x="1901754" y="1059570"/>
          <a:ext cx="1840558" cy="209547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u="sng" kern="1200" dirty="0" smtClean="0"/>
            <a:t>Income Tax</a:t>
          </a:r>
          <a:r>
            <a:rPr lang="en-US" sz="1400" b="0" u="none" kern="1200" dirty="0" smtClean="0"/>
            <a:t>: Client Income; Recovery Tax; Tax Slip; Tax Assessment;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u="sng" kern="1200" dirty="0" smtClean="0"/>
            <a:t>Eligibility</a:t>
          </a:r>
          <a:r>
            <a:rPr lang="en-US" sz="1400" b="0" u="none" kern="1200" dirty="0" smtClean="0"/>
            <a:t>: Rules; Status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u="sng" kern="1200" dirty="0" smtClean="0"/>
            <a:t>Entitlement</a:t>
          </a:r>
          <a:r>
            <a:rPr lang="en-US" sz="1400" b="0" u="none" kern="1200" dirty="0" smtClean="0"/>
            <a:t>: Benefit Value, Earning Evaluation; Entitlement</a:t>
          </a:r>
        </a:p>
      </dsp:txBody>
      <dsp:txXfrm>
        <a:off x="1901754" y="1059570"/>
        <a:ext cx="1840558" cy="2095477"/>
      </dsp:txXfrm>
    </dsp:sp>
    <dsp:sp modelId="{45E53AD0-F21C-4402-A8B4-164E88E3501A}">
      <dsp:nvSpPr>
        <dsp:cNvPr id="0" name=""/>
        <dsp:cNvSpPr/>
      </dsp:nvSpPr>
      <dsp:spPr>
        <a:xfrm>
          <a:off x="3733171" y="749747"/>
          <a:ext cx="4139023" cy="765405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254000" bIns="184548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3</a:t>
          </a:r>
          <a:r>
            <a:rPr lang="en-US" sz="1800" kern="1200" baseline="30000" dirty="0" smtClean="0"/>
            <a:t>rd</a:t>
          </a:r>
          <a:r>
            <a:rPr lang="en-US" sz="2300" kern="1200" dirty="0" smtClean="0"/>
            <a:t> </a:t>
          </a:r>
          <a:r>
            <a:rPr lang="en-US" sz="1800" kern="1200" dirty="0" smtClean="0"/>
            <a:t>Wave</a:t>
          </a:r>
          <a:endParaRPr lang="en-US" sz="1800" kern="1200" dirty="0"/>
        </a:p>
      </dsp:txBody>
      <dsp:txXfrm>
        <a:off x="3733171" y="941098"/>
        <a:ext cx="3947672" cy="382703"/>
      </dsp:txXfrm>
    </dsp:sp>
    <dsp:sp modelId="{93E7EA6D-CDD6-4D65-B394-935FD2E2439F}">
      <dsp:nvSpPr>
        <dsp:cNvPr id="0" name=""/>
        <dsp:cNvSpPr/>
      </dsp:nvSpPr>
      <dsp:spPr>
        <a:xfrm>
          <a:off x="3743996" y="1298458"/>
          <a:ext cx="1754953" cy="214878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u="sng" kern="1200" dirty="0" smtClean="0"/>
            <a:t>Person</a:t>
          </a:r>
          <a:r>
            <a:rPr lang="en-US" sz="1400" kern="1200" dirty="0" smtClean="0"/>
            <a:t>: Payee</a:t>
          </a:r>
          <a:endParaRPr lang="en-US" sz="1400" kern="1200" dirty="0"/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u="sng" kern="1200" dirty="0" smtClean="0"/>
            <a:t>Payment</a:t>
          </a:r>
          <a:r>
            <a:rPr lang="en-US" sz="1400" b="0" u="none" kern="1200" dirty="0" smtClean="0"/>
            <a:t>: Payment, Payment Adjustment, Over Payment 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u="sng" kern="1200" dirty="0" smtClean="0"/>
            <a:t>Privacy: </a:t>
          </a:r>
          <a:r>
            <a:rPr lang="en-US" sz="1400" b="0" u="none" kern="1200" dirty="0" smtClean="0"/>
            <a:t>Attestation, Authorization, Notification</a:t>
          </a:r>
          <a:endParaRPr lang="en-US" sz="1400" b="1" u="sng" kern="1200" dirty="0" smtClean="0"/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b="0" u="none" kern="1200" dirty="0"/>
        </a:p>
      </dsp:txBody>
      <dsp:txXfrm>
        <a:off x="3743996" y="1298458"/>
        <a:ext cx="1754953" cy="2148788"/>
      </dsp:txXfrm>
    </dsp:sp>
    <dsp:sp modelId="{C2B21358-1D02-4897-8EE7-7DDBE3CB47D2}">
      <dsp:nvSpPr>
        <dsp:cNvPr id="0" name=""/>
        <dsp:cNvSpPr/>
      </dsp:nvSpPr>
      <dsp:spPr>
        <a:xfrm>
          <a:off x="5460264" y="985591"/>
          <a:ext cx="2463393" cy="765405"/>
        </a:xfrm>
        <a:prstGeom prst="rightArrow">
          <a:avLst>
            <a:gd name="adj1" fmla="val 50000"/>
            <a:gd name="adj2" fmla="val 5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254000" bIns="184548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Future</a:t>
          </a:r>
          <a:endParaRPr lang="en-US" sz="1800" kern="1200" dirty="0"/>
        </a:p>
      </dsp:txBody>
      <dsp:txXfrm>
        <a:off x="5460264" y="1176942"/>
        <a:ext cx="2272042" cy="382703"/>
      </dsp:txXfrm>
    </dsp:sp>
    <dsp:sp modelId="{A0FA4C83-AEC8-46B1-A766-0D18B9BE2761}">
      <dsp:nvSpPr>
        <dsp:cNvPr id="0" name=""/>
        <dsp:cNvSpPr/>
      </dsp:nvSpPr>
      <dsp:spPr>
        <a:xfrm>
          <a:off x="5499243" y="1556868"/>
          <a:ext cx="1860168" cy="2134213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Committee Collaborations</a:t>
          </a:r>
          <a:endParaRPr lang="en-US" sz="5400" kern="1200" dirty="0"/>
        </a:p>
      </dsp:txBody>
      <dsp:txXfrm>
        <a:off x="5499243" y="1556868"/>
        <a:ext cx="1860168" cy="21342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377F2F-3756-422B-AC06-7ED9F61D6BCD}" type="datetimeFigureOut">
              <a:rPr lang="en-CA" smtClean="0"/>
              <a:t>2022-08-16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62669F-86D7-43E5-AA32-5E1477D483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6258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endParaRPr lang="en-US" dirty="0"/>
          </a:p>
        </p:txBody>
      </p:sp>
      <p:sp>
        <p:nvSpPr>
          <p:cNvPr id="100" name="Google Shape;1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2535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dirty="0" smtClean="0"/>
              <a:t>still a very small committee, get the ball rolling</a:t>
            </a:r>
            <a:r>
              <a:rPr lang="en-CA" baseline="0" dirty="0" smtClean="0"/>
              <a:t> first, once we have content model proven re-usable, we will attract more people to join us. </a:t>
            </a:r>
            <a:endParaRPr lang="en-CA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 smtClean="0"/>
              <a:t>Informal</a:t>
            </a:r>
            <a:r>
              <a:rPr lang="en-CA" baseline="0" dirty="0" smtClean="0"/>
              <a:t> members in ESDC – will support/collaborate through me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62669F-86D7-43E5-AA32-5E1477D48374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6818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14400">
              <a:lnSpc>
                <a:spcPct val="120000"/>
              </a:lnSpc>
              <a:spcAft>
                <a:spcPts val="600"/>
              </a:spcAft>
            </a:pPr>
            <a:r>
              <a:rPr lang="en-US" b="0" baseline="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inionPro-Regular"/>
              </a:rPr>
              <a:t>NIEM 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inionPro-Regular"/>
              </a:rPr>
              <a:t>IHS</a:t>
            </a:r>
            <a:r>
              <a:rPr lang="en-US" b="0" baseline="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inionPro-Regular"/>
              </a:rPr>
              <a:t> Domain Community of Interest has an open discussion group on GC Collab. Ongoing domain activities/discussions will be posted on GC Collab. Everyone is welcomed to join the group.</a:t>
            </a:r>
            <a:endParaRPr lang="en-US" b="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inionPro-Regula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62669F-86D7-43E5-AA32-5E1477D48374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9006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847964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/>
          <p:nvPr/>
        </p:nvSpPr>
        <p:spPr>
          <a:xfrm>
            <a:off x="458000" y="6161233"/>
            <a:ext cx="11243200" cy="30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275" y="5766838"/>
            <a:ext cx="11480800" cy="5969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7;p1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4356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1_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1" name="Google Shape;81;p17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7"/>
          <p:cNvSpPr/>
          <p:nvPr/>
        </p:nvSpPr>
        <p:spPr>
          <a:xfrm>
            <a:off x="226567" y="229000"/>
            <a:ext cx="11840000" cy="605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3" name="Google Shape;83;p17"/>
          <p:cNvPicPr preferRelativeResize="0"/>
          <p:nvPr/>
        </p:nvPicPr>
        <p:blipFill rotWithShape="1">
          <a:blip r:embed="rId3">
            <a:alphaModFix/>
          </a:blip>
          <a:srcRect r="56881" b="87726"/>
          <a:stretch/>
        </p:blipFill>
        <p:spPr>
          <a:xfrm>
            <a:off x="71600" y="1"/>
            <a:ext cx="3784968" cy="764967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 rotWithShape="1">
          <a:blip r:embed="rId3">
            <a:alphaModFix/>
          </a:blip>
          <a:srcRect t="12335" b="84145"/>
          <a:stretch/>
        </p:blipFill>
        <p:spPr>
          <a:xfrm>
            <a:off x="69673" y="841400"/>
            <a:ext cx="11936100" cy="219267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 rotWithShape="1">
          <a:blip r:embed="rId4">
            <a:alphaModFix/>
          </a:blip>
          <a:srcRect r="50298"/>
          <a:stretch/>
        </p:blipFill>
        <p:spPr>
          <a:xfrm>
            <a:off x="318273" y="1137100"/>
            <a:ext cx="4249867" cy="5145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 rotWithShape="1">
          <a:blip r:embed="rId4">
            <a:alphaModFix/>
          </a:blip>
          <a:srcRect l="79179" r="1301"/>
          <a:stretch/>
        </p:blipFill>
        <p:spPr>
          <a:xfrm>
            <a:off x="10238027" y="1137100"/>
            <a:ext cx="1668835" cy="51451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3504691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1_Title slid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41114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67798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26451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27252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712603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730626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 preserve="1">
  <p:cSld name="1_Main poin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508589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92258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5E2693FB-8F6C-442D-8DBA-0DCE170360C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4"/>
            </p:custDataLst>
          </p:nvPr>
        </p:nvGraphicFramePr>
        <p:xfrm>
          <a:off x="2118" y="2118"/>
          <a:ext cx="2117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" name="think-cell Slide" r:id="rId15" imgW="425" imgH="426" progId="TCLayout.ActiveDocument.1">
                  <p:embed/>
                </p:oleObj>
              </mc:Choice>
              <mc:Fallback>
                <p:oleObj name="think-cell Slide" r:id="rId15" imgW="425" imgH="426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5E2693FB-8F6C-442D-8DBA-0DCE170360C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118" y="2118"/>
                        <a:ext cx="2117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333">
                <a:solidFill>
                  <a:schemeClr val="dk2"/>
                </a:solidFill>
              </a:defRPr>
            </a:lvl1pPr>
            <a:lvl2pPr lvl="1" algn="r" rtl="0">
              <a:buNone/>
              <a:defRPr sz="1333">
                <a:solidFill>
                  <a:schemeClr val="dk2"/>
                </a:solidFill>
              </a:defRPr>
            </a:lvl2pPr>
            <a:lvl3pPr lvl="2" algn="r" rtl="0">
              <a:buNone/>
              <a:defRPr sz="1333">
                <a:solidFill>
                  <a:schemeClr val="dk2"/>
                </a:solidFill>
              </a:defRPr>
            </a:lvl3pPr>
            <a:lvl4pPr lvl="3" algn="r" rtl="0">
              <a:buNone/>
              <a:defRPr sz="1333">
                <a:solidFill>
                  <a:schemeClr val="dk2"/>
                </a:solidFill>
              </a:defRPr>
            </a:lvl4pPr>
            <a:lvl5pPr lvl="4" algn="r" rtl="0">
              <a:buNone/>
              <a:defRPr sz="1333">
                <a:solidFill>
                  <a:schemeClr val="dk2"/>
                </a:solidFill>
              </a:defRPr>
            </a:lvl5pPr>
            <a:lvl6pPr lvl="5" algn="r" rtl="0">
              <a:buNone/>
              <a:defRPr sz="1333">
                <a:solidFill>
                  <a:schemeClr val="dk2"/>
                </a:solidFill>
              </a:defRPr>
            </a:lvl6pPr>
            <a:lvl7pPr lvl="6" algn="r" rtl="0">
              <a:buNone/>
              <a:defRPr sz="1333">
                <a:solidFill>
                  <a:schemeClr val="dk2"/>
                </a:solidFill>
              </a:defRPr>
            </a:lvl7pPr>
            <a:lvl8pPr lvl="7" algn="r" rtl="0">
              <a:buNone/>
              <a:defRPr sz="1333">
                <a:solidFill>
                  <a:schemeClr val="dk2"/>
                </a:solidFill>
              </a:defRPr>
            </a:lvl8pPr>
            <a:lvl9pPr lvl="8" algn="r" rtl="0">
              <a:buNone/>
              <a:defRPr sz="1333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7BA880A-5830-4D43-852C-24DC6FBB456D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xmlns="" val="hdr"/>
              </p:ext>
            </p:extLst>
          </p:nvPr>
        </p:nvSpPr>
        <p:spPr>
          <a:xfrm>
            <a:off x="8938685" y="0"/>
            <a:ext cx="3060700" cy="287323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r"/>
            <a:r>
              <a:rPr lang="fr-CA" sz="1867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UNCLASSIFIED / NON CLASSIFIÉ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32C7C10-11B6-4D3F-B04C-EEB9EC5BA729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xmlns="" val="ftr"/>
              </p:ext>
            </p:extLst>
          </p:nvPr>
        </p:nvSpPr>
        <p:spPr>
          <a:xfrm>
            <a:off x="4893734" y="6654801"/>
            <a:ext cx="2197100" cy="205121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ctr"/>
            <a:r>
              <a:rPr lang="fr-CA" sz="1333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UNCLASSIFIED / NON CLASSIFIÉ</a:t>
            </a:r>
          </a:p>
        </p:txBody>
      </p:sp>
    </p:spTree>
    <p:extLst>
      <p:ext uri="{BB962C8B-B14F-4D97-AF65-F5344CB8AC3E}">
        <p14:creationId xmlns:p14="http://schemas.microsoft.com/office/powerpoint/2010/main" val="263520492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6" r:id="rId8"/>
    <p:sldLayoutId id="2147483671" r:id="rId9"/>
    <p:sldLayoutId id="2147483675" r:id="rId10"/>
    <p:sldLayoutId id="2147483677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fif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hyperlink" Target="NIEM%20International%20Human%20Service%20Domain%20Community%20of%20Interes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9304FB-DB10-4CB2-9419-B3963BE85DD1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8737600" y="6356351"/>
            <a:ext cx="2844800" cy="365200"/>
          </a:xfrm>
        </p:spPr>
        <p:txBody>
          <a:bodyPr>
            <a:normAutofit fontScale="92500" lnSpcReduction="10000"/>
          </a:bodyPr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-US" kern="0"/>
              <a:pPr defTabSz="1219170">
                <a:buClr>
                  <a:srgbClr val="000000"/>
                </a:buClr>
              </a:pPr>
              <a:t>1</a:t>
            </a:fld>
            <a:endParaRPr lang="en-US" kern="0"/>
          </a:p>
        </p:txBody>
      </p:sp>
      <p:sp>
        <p:nvSpPr>
          <p:cNvPr id="103" name="Google Shape;103;p20"/>
          <p:cNvSpPr txBox="1"/>
          <p:nvPr/>
        </p:nvSpPr>
        <p:spPr>
          <a:xfrm>
            <a:off x="4181582" y="2571215"/>
            <a:ext cx="6996702" cy="2930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CA" sz="2000" b="1" kern="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NIEM International Human Service Domain</a:t>
            </a:r>
          </a:p>
          <a:p>
            <a:pPr defTabSz="1219170">
              <a:buClr>
                <a:srgbClr val="000000"/>
              </a:buClr>
            </a:pPr>
            <a:r>
              <a:rPr lang="en-CA" b="1" kern="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	</a:t>
            </a:r>
          </a:p>
          <a:p>
            <a:pPr algn="ctr" defTabSz="1219170">
              <a:lnSpc>
                <a:spcPct val="150000"/>
              </a:lnSpc>
              <a:buClr>
                <a:srgbClr val="000000"/>
              </a:buClr>
            </a:pPr>
            <a:r>
              <a:rPr lang="en-CA" b="1" kern="0" dirty="0" smtClean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NBAC Annual Meeting 2022</a:t>
            </a:r>
            <a:endParaRPr lang="en-CA" b="1" kern="0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algn="r" defTabSz="1219170">
              <a:lnSpc>
                <a:spcPct val="150000"/>
              </a:lnSpc>
              <a:buClr>
                <a:srgbClr val="000000"/>
              </a:buClr>
            </a:pPr>
            <a:endParaRPr lang="en-CA" sz="1400" kern="0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algn="r" defTabSz="1219170">
              <a:lnSpc>
                <a:spcPct val="150000"/>
              </a:lnSpc>
              <a:buClr>
                <a:srgbClr val="000000"/>
              </a:buClr>
            </a:pPr>
            <a:r>
              <a:rPr lang="en-CA" sz="1400" b="1" kern="0" dirty="0" smtClean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Michel Savoie</a:t>
            </a:r>
          </a:p>
          <a:p>
            <a:pPr algn="r" defTabSz="1219170">
              <a:lnSpc>
                <a:spcPct val="150000"/>
              </a:lnSpc>
              <a:buClr>
                <a:srgbClr val="000000"/>
              </a:buClr>
            </a:pPr>
            <a:r>
              <a:rPr lang="en-CA" sz="1400" kern="0" dirty="0" smtClean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Director of Interoperability Service </a:t>
            </a:r>
            <a:r>
              <a:rPr lang="en-CA" sz="1400" kern="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Division</a:t>
            </a:r>
          </a:p>
          <a:p>
            <a:pPr algn="r" defTabSz="1219170">
              <a:lnSpc>
                <a:spcPct val="150000"/>
              </a:lnSpc>
              <a:buClr>
                <a:srgbClr val="000000"/>
              </a:buClr>
            </a:pPr>
            <a:r>
              <a:rPr lang="en-CA" sz="1400" kern="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Employment and Social Development </a:t>
            </a:r>
            <a:r>
              <a:rPr lang="en-CA" sz="1400" kern="0" dirty="0" smtClean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Canada</a:t>
            </a:r>
          </a:p>
          <a:p>
            <a:pPr algn="r" defTabSz="1219170">
              <a:lnSpc>
                <a:spcPct val="150000"/>
              </a:lnSpc>
              <a:buClr>
                <a:srgbClr val="000000"/>
              </a:buClr>
            </a:pPr>
            <a:r>
              <a:rPr lang="en-CA" sz="1400" kern="0" dirty="0" smtClean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Government of Canada</a:t>
            </a:r>
            <a:endParaRPr lang="en-US" sz="1400" kern="0" dirty="0">
              <a:solidFill>
                <a:srgbClr val="4BACC6"/>
              </a:solidFill>
              <a:latin typeface="Verdana"/>
              <a:ea typeface="Verdana"/>
              <a:cs typeface="Verdana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6547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200"/>
          </a:xfrm>
        </p:spPr>
        <p:txBody>
          <a:bodyPr>
            <a:normAutofit fontScale="92500" lnSpcReduction="10000"/>
          </a:bodyPr>
          <a:lstStyle/>
          <a:p>
            <a:fld id="{00000000-1234-1234-1234-123412341234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Google Shape;217;p26"/>
          <p:cNvSpPr txBox="1"/>
          <p:nvPr/>
        </p:nvSpPr>
        <p:spPr>
          <a:xfrm>
            <a:off x="625256" y="123652"/>
            <a:ext cx="9048688" cy="60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561600" rIns="121900" bIns="60933" anchor="b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CA" sz="1600" b="1" kern="0" dirty="0" smtClean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IHS Domain Committee Org-Chart</a:t>
            </a:r>
            <a:endParaRPr sz="1600" b="1" kern="0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8E200D-B55F-4788-A1E8-9B439BB7C8FD}"/>
              </a:ext>
            </a:extLst>
          </p:cNvPr>
          <p:cNvSpPr/>
          <p:nvPr/>
        </p:nvSpPr>
        <p:spPr>
          <a:xfrm>
            <a:off x="3169268" y="1314497"/>
            <a:ext cx="2677243" cy="906081"/>
          </a:xfrm>
          <a:prstGeom prst="rect">
            <a:avLst/>
          </a:prstGeom>
          <a:gradFill flip="none" rotWithShape="1">
            <a:gsLst>
              <a:gs pos="100000">
                <a:srgbClr val="C1DAE9"/>
              </a:gs>
              <a:gs pos="0">
                <a:srgbClr val="86B6D4"/>
              </a:gs>
            </a:gsLst>
            <a:lin ang="162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0" tIns="68580" rIns="342900" bIns="68580" rtlCol="0" anchor="ctr"/>
          <a:lstStyle/>
          <a:p>
            <a:pPr algn="ctr">
              <a:spcAft>
                <a:spcPts val="450"/>
              </a:spcAft>
              <a:defRPr/>
            </a:pPr>
            <a:r>
              <a:rPr lang="en-US" sz="135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Michel Savoie</a:t>
            </a:r>
            <a:endParaRPr lang="en-US" sz="135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Aft>
                <a:spcPts val="450"/>
              </a:spcAft>
              <a:defRPr/>
            </a:pPr>
            <a:r>
              <a:rPr lang="en-US" sz="135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(ESDC)</a:t>
            </a:r>
          </a:p>
          <a:p>
            <a:pPr algn="ctr">
              <a:spcAft>
                <a:spcPts val="450"/>
              </a:spcAft>
              <a:defRPr/>
            </a:pPr>
            <a:r>
              <a:rPr lang="en-US" sz="135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Steward Chair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B5C50B4-348F-4927-8C33-EDBF91000020}"/>
              </a:ext>
            </a:extLst>
          </p:cNvPr>
          <p:cNvSpPr/>
          <p:nvPr/>
        </p:nvSpPr>
        <p:spPr>
          <a:xfrm>
            <a:off x="5092281" y="2569408"/>
            <a:ext cx="2315689" cy="906081"/>
          </a:xfrm>
          <a:prstGeom prst="rect">
            <a:avLst/>
          </a:prstGeom>
          <a:gradFill flip="none" rotWithShape="1">
            <a:gsLst>
              <a:gs pos="100000">
                <a:srgbClr val="C1DAE9"/>
              </a:gs>
              <a:gs pos="0">
                <a:srgbClr val="86B6D4"/>
              </a:gs>
            </a:gsLst>
            <a:lin ang="162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0" tIns="68580" rIns="342900" bIns="68580" rtlCol="0" anchor="ctr"/>
          <a:lstStyle/>
          <a:p>
            <a:pPr algn="ctr">
              <a:spcAft>
                <a:spcPts val="450"/>
              </a:spcAft>
              <a:defRPr/>
            </a:pPr>
            <a:r>
              <a:rPr lang="en-US" sz="135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Mrs. Cynthia Sun</a:t>
            </a:r>
          </a:p>
          <a:p>
            <a:pPr algn="ctr">
              <a:spcAft>
                <a:spcPts val="450"/>
              </a:spcAft>
              <a:defRPr/>
            </a:pPr>
            <a:r>
              <a:rPr lang="en-US" sz="135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(ESDC ISD NIEM)</a:t>
            </a:r>
          </a:p>
          <a:p>
            <a:pPr algn="ctr">
              <a:spcAft>
                <a:spcPts val="450"/>
              </a:spcAft>
              <a:defRPr/>
            </a:pPr>
            <a:r>
              <a:rPr lang="en-US" sz="135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Facilitator</a:t>
            </a:r>
            <a:endParaRPr lang="en-US" sz="135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1BA83D-E559-4BB5-8C3B-F8C48D6E267E}"/>
              </a:ext>
            </a:extLst>
          </p:cNvPr>
          <p:cNvSpPr/>
          <p:nvPr/>
        </p:nvSpPr>
        <p:spPr>
          <a:xfrm>
            <a:off x="1585319" y="3852401"/>
            <a:ext cx="2043715" cy="906081"/>
          </a:xfrm>
          <a:prstGeom prst="rect">
            <a:avLst/>
          </a:prstGeom>
          <a:gradFill flip="none" rotWithShape="1">
            <a:gsLst>
              <a:gs pos="100000">
                <a:srgbClr val="C1DAE9"/>
              </a:gs>
              <a:gs pos="0">
                <a:srgbClr val="86B6D4"/>
              </a:gs>
            </a:gsLst>
            <a:lin ang="162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68580" rIns="72000" bIns="68580" rtlCol="0" anchor="ctr"/>
          <a:lstStyle/>
          <a:p>
            <a:pPr marL="72000" indent="-108000" algn="ctr">
              <a:spcAft>
                <a:spcPts val="450"/>
              </a:spcAft>
              <a:defRPr/>
            </a:pPr>
            <a:r>
              <a:rPr lang="en-US" sz="135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ESDC ISD </a:t>
            </a:r>
            <a:r>
              <a:rPr lang="en-US" sz="135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NIEM </a:t>
            </a:r>
            <a:r>
              <a:rPr lang="en-US" sz="135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</a:t>
            </a:r>
          </a:p>
          <a:p>
            <a:pPr marL="135450" indent="-171450">
              <a:spcAft>
                <a:spcPts val="450"/>
              </a:spcAft>
              <a:buFont typeface="Arial" panose="020B0604020202020204" pitchFamily="34" charset="0"/>
              <a:buChar char="•"/>
              <a:defRPr/>
            </a:pPr>
            <a:r>
              <a:rPr lang="en-US" sz="11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Elvira Mitraka</a:t>
            </a:r>
          </a:p>
          <a:p>
            <a:pPr marL="135450" indent="-171450">
              <a:spcAft>
                <a:spcPts val="450"/>
              </a:spcAft>
              <a:buFont typeface="Arial" panose="020B0604020202020204" pitchFamily="34" charset="0"/>
              <a:buChar char="•"/>
              <a:defRPr/>
            </a:pPr>
            <a:r>
              <a:rPr lang="en-US" sz="11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Dany Laberge</a:t>
            </a:r>
          </a:p>
          <a:p>
            <a:pPr marL="171450" indent="-171450">
              <a:spcAft>
                <a:spcPts val="450"/>
              </a:spcAft>
              <a:buFont typeface="Arial" panose="020B0604020202020204" pitchFamily="34" charset="0"/>
              <a:buChar char="•"/>
              <a:defRPr/>
            </a:pPr>
            <a:r>
              <a:rPr lang="en-US" sz="11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Sarah Li</a:t>
            </a:r>
            <a:endParaRPr lang="en-US" sz="11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850D67C-C9E5-4088-A06B-5851E5E50969}"/>
              </a:ext>
            </a:extLst>
          </p:cNvPr>
          <p:cNvSpPr/>
          <p:nvPr/>
        </p:nvSpPr>
        <p:spPr>
          <a:xfrm>
            <a:off x="3943598" y="3852401"/>
            <a:ext cx="1814498" cy="906081"/>
          </a:xfrm>
          <a:prstGeom prst="rect">
            <a:avLst/>
          </a:prstGeom>
          <a:gradFill flip="none" rotWithShape="1">
            <a:gsLst>
              <a:gs pos="100000">
                <a:srgbClr val="C1DAE9"/>
              </a:gs>
              <a:gs pos="0">
                <a:srgbClr val="86B6D4"/>
              </a:gs>
            </a:gsLst>
            <a:lin ang="162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0" tIns="68580" rIns="342900" bIns="68580" rtlCol="0" anchor="ctr"/>
          <a:lstStyle/>
          <a:p>
            <a:pPr algn="ctr">
              <a:spcAft>
                <a:spcPts val="450"/>
              </a:spcAft>
              <a:defRPr/>
            </a:pPr>
            <a:r>
              <a:rPr lang="en-US" sz="135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Volunteer</a:t>
            </a:r>
            <a:br>
              <a:rPr lang="en-US" sz="135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35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Com. Support</a:t>
            </a:r>
            <a:br>
              <a:rPr lang="en-US" sz="135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35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TBD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90C41EF-8A40-4369-8CEF-8DDA7E633971}"/>
              </a:ext>
            </a:extLst>
          </p:cNvPr>
          <p:cNvSpPr/>
          <p:nvPr/>
        </p:nvSpPr>
        <p:spPr>
          <a:xfrm>
            <a:off x="6125498" y="3852400"/>
            <a:ext cx="1908893" cy="906081"/>
          </a:xfrm>
          <a:prstGeom prst="rect">
            <a:avLst/>
          </a:prstGeom>
          <a:gradFill flip="none" rotWithShape="1">
            <a:gsLst>
              <a:gs pos="100000">
                <a:srgbClr val="C1DAE9"/>
              </a:gs>
              <a:gs pos="0">
                <a:srgbClr val="86B6D4"/>
              </a:gs>
            </a:gsLst>
            <a:lin ang="162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68580" rIns="108000" bIns="68580" rtlCol="0" anchor="ctr"/>
          <a:lstStyle/>
          <a:p>
            <a:pPr algn="ctr">
              <a:spcAft>
                <a:spcPts val="450"/>
              </a:spcAft>
              <a:defRPr/>
            </a:pPr>
            <a:r>
              <a:rPr lang="en-US" sz="135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CRA</a:t>
            </a:r>
          </a:p>
          <a:p>
            <a:pPr indent="-172800">
              <a:spcAft>
                <a:spcPts val="450"/>
              </a:spcAft>
              <a:buFont typeface="Arial" panose="020B0604020202020204" pitchFamily="34" charset="0"/>
              <a:buChar char="•"/>
              <a:defRPr/>
            </a:pPr>
            <a:r>
              <a:rPr lang="en-US" sz="11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Pansy Leung</a:t>
            </a:r>
          </a:p>
          <a:p>
            <a:pPr indent="-172800">
              <a:spcAft>
                <a:spcPts val="450"/>
              </a:spcAft>
              <a:buFont typeface="Arial" panose="020B0604020202020204" pitchFamily="34" charset="0"/>
              <a:buChar char="•"/>
              <a:defRPr/>
            </a:pPr>
            <a:r>
              <a:rPr lang="en-US" sz="11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Sharon Doucet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26DD21-FBA9-4ABE-84EF-38483345D3A2}"/>
              </a:ext>
            </a:extLst>
          </p:cNvPr>
          <p:cNvSpPr/>
          <p:nvPr/>
        </p:nvSpPr>
        <p:spPr>
          <a:xfrm>
            <a:off x="6396309" y="1314497"/>
            <a:ext cx="2748906" cy="906081"/>
          </a:xfrm>
          <a:prstGeom prst="rect">
            <a:avLst/>
          </a:prstGeom>
          <a:gradFill flip="none" rotWithShape="1">
            <a:gsLst>
              <a:gs pos="100000">
                <a:srgbClr val="C1DAE9"/>
              </a:gs>
              <a:gs pos="0">
                <a:srgbClr val="86B6D4"/>
              </a:gs>
            </a:gsLst>
            <a:lin ang="162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900" tIns="68580" rIns="342900" bIns="68580" rtlCol="0" anchor="ctr"/>
          <a:lstStyle/>
          <a:p>
            <a:pPr algn="ctr">
              <a:spcAft>
                <a:spcPts val="450"/>
              </a:spcAft>
              <a:defRPr/>
            </a:pPr>
            <a:r>
              <a:rPr lang="en-US" sz="135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35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35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5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Mr. Ernesto Brodersohn </a:t>
            </a:r>
          </a:p>
          <a:p>
            <a:pPr algn="ctr">
              <a:spcAft>
                <a:spcPts val="450"/>
              </a:spcAft>
              <a:defRPr/>
            </a:pPr>
            <a:r>
              <a:rPr lang="en-US" sz="135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(ISSA TC on ICT)</a:t>
            </a:r>
          </a:p>
          <a:p>
            <a:pPr algn="ctr">
              <a:spcAft>
                <a:spcPts val="450"/>
              </a:spcAft>
              <a:defRPr/>
            </a:pPr>
            <a:r>
              <a:rPr lang="en-US" sz="135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Co-Chair </a:t>
            </a:r>
          </a:p>
          <a:p>
            <a:pPr algn="ctr">
              <a:spcAft>
                <a:spcPts val="450"/>
              </a:spcAft>
              <a:defRPr/>
            </a:pPr>
            <a:endParaRPr lang="en-US" sz="135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E0DA76-0BA6-4B22-922F-A36F7668365B}"/>
              </a:ext>
            </a:extLst>
          </p:cNvPr>
          <p:cNvSpPr/>
          <p:nvPr/>
        </p:nvSpPr>
        <p:spPr>
          <a:xfrm>
            <a:off x="2011424" y="2553841"/>
            <a:ext cx="2570849" cy="937214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72000" tIns="68580" rIns="72000" bIns="68580" rtlCol="0" anchor="ctr"/>
          <a:lstStyle/>
          <a:p>
            <a:pPr algn="ctr">
              <a:spcAft>
                <a:spcPts val="450"/>
              </a:spcAft>
              <a:defRPr/>
            </a:pPr>
            <a:r>
              <a:rPr lang="en-US" sz="135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ESDC </a:t>
            </a:r>
            <a:r>
              <a:rPr lang="en-US" sz="135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Guests</a:t>
            </a:r>
          </a:p>
          <a:p>
            <a:pPr marL="171450" indent="-171450">
              <a:spcAft>
                <a:spcPts val="450"/>
              </a:spcAft>
              <a:buFont typeface="Arial" panose="020B0604020202020204" pitchFamily="34" charset="0"/>
              <a:buChar char="•"/>
              <a:defRPr/>
            </a:pPr>
            <a:r>
              <a:rPr lang="en-US" sz="11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CDO Representatives</a:t>
            </a:r>
          </a:p>
          <a:p>
            <a:pPr marL="171450" indent="-171450">
              <a:spcAft>
                <a:spcPts val="450"/>
              </a:spcAft>
              <a:buFont typeface="Arial" panose="020B0604020202020204" pitchFamily="34" charset="0"/>
              <a:buChar char="•"/>
              <a:defRPr/>
            </a:pPr>
            <a:r>
              <a:rPr lang="en-US" sz="11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 Office Representatives</a:t>
            </a:r>
          </a:p>
          <a:p>
            <a:pPr marL="171450" indent="-171450">
              <a:spcAft>
                <a:spcPts val="450"/>
              </a:spcAft>
              <a:buFont typeface="Arial" panose="020B0604020202020204" pitchFamily="34" charset="0"/>
              <a:buChar char="•"/>
              <a:defRPr/>
            </a:pPr>
            <a:r>
              <a:rPr lang="en-US" sz="11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 Part II Program Representatives</a:t>
            </a:r>
            <a:endParaRPr lang="en-US" sz="135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Straight Connector 14"/>
          <p:cNvCxnSpPr>
            <a:stCxn id="14" idx="3"/>
            <a:endCxn id="9" idx="1"/>
          </p:cNvCxnSpPr>
          <p:nvPr/>
        </p:nvCxnSpPr>
        <p:spPr>
          <a:xfrm>
            <a:off x="4582273" y="3022448"/>
            <a:ext cx="510008" cy="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D90C41EF-8A40-4369-8CEF-8DDA7E633971}"/>
              </a:ext>
            </a:extLst>
          </p:cNvPr>
          <p:cNvSpPr/>
          <p:nvPr/>
        </p:nvSpPr>
        <p:spPr>
          <a:xfrm>
            <a:off x="8508996" y="3852400"/>
            <a:ext cx="1857630" cy="906081"/>
          </a:xfrm>
          <a:prstGeom prst="rect">
            <a:avLst/>
          </a:prstGeom>
          <a:gradFill flip="none" rotWithShape="1">
            <a:gsLst>
              <a:gs pos="100000">
                <a:srgbClr val="C1DAE9"/>
              </a:gs>
              <a:gs pos="0">
                <a:srgbClr val="86B6D4"/>
              </a:gs>
            </a:gsLst>
            <a:lin ang="162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68580" rIns="108000" bIns="68580" rtlCol="0" anchor="ctr"/>
          <a:lstStyle/>
          <a:p>
            <a:pPr algn="ctr">
              <a:spcAft>
                <a:spcPts val="450"/>
              </a:spcAft>
              <a:defRPr/>
            </a:pPr>
            <a:r>
              <a:rPr lang="en-US" sz="135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BC MSDPR</a:t>
            </a:r>
          </a:p>
          <a:p>
            <a:pPr marL="171450" indent="-171450">
              <a:spcAft>
                <a:spcPts val="450"/>
              </a:spcAft>
              <a:buFont typeface="Arial" panose="020B0604020202020204" pitchFamily="34" charset="0"/>
              <a:buChar char="•"/>
              <a:defRPr/>
            </a:pPr>
            <a:r>
              <a:rPr lang="en-US" sz="11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Jeff Dorion</a:t>
            </a:r>
          </a:p>
          <a:p>
            <a:pPr marL="171450" indent="-171450">
              <a:spcAft>
                <a:spcPts val="450"/>
              </a:spcAft>
              <a:buFont typeface="Arial" panose="020B0604020202020204" pitchFamily="34" charset="0"/>
              <a:buChar char="•"/>
              <a:defRPr/>
            </a:pPr>
            <a:r>
              <a:rPr lang="en-US" sz="11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Alexis Lenk</a:t>
            </a:r>
          </a:p>
          <a:p>
            <a:pPr marL="171450" indent="-171450">
              <a:spcAft>
                <a:spcPts val="450"/>
              </a:spcAft>
              <a:buFont typeface="Arial" panose="020B0604020202020204" pitchFamily="34" charset="0"/>
              <a:buChar char="•"/>
              <a:defRPr/>
            </a:pPr>
            <a:r>
              <a:rPr lang="en-US" sz="11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Shan Wei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28" y="909635"/>
            <a:ext cx="1054163" cy="1054163"/>
          </a:xfrm>
          <a:prstGeom prst="rect">
            <a:avLst/>
          </a:prstGeom>
        </p:spPr>
      </p:pic>
      <p:sp>
        <p:nvSpPr>
          <p:cNvPr id="29" name="Rounded Rectangle 28"/>
          <p:cNvSpPr/>
          <p:nvPr/>
        </p:nvSpPr>
        <p:spPr>
          <a:xfrm>
            <a:off x="1585319" y="5071672"/>
            <a:ext cx="7559896" cy="78961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CA" sz="1000" b="1" dirty="0" smtClean="0"/>
              <a:t>ISD ESDC</a:t>
            </a:r>
            <a:r>
              <a:rPr lang="en-CA" sz="1000" dirty="0" smtClean="0"/>
              <a:t>: Interoperability Service Division, Employment and Social Development Canada</a:t>
            </a:r>
          </a:p>
          <a:p>
            <a:r>
              <a:rPr lang="en-CA" sz="1000" b="1" dirty="0" smtClean="0"/>
              <a:t>ISSA TC on ICT</a:t>
            </a:r>
            <a:r>
              <a:rPr lang="en-CA" sz="1000" dirty="0" smtClean="0"/>
              <a:t>: International Social Security Association Technical Commission on Information and Communication Technology</a:t>
            </a:r>
          </a:p>
          <a:p>
            <a:r>
              <a:rPr lang="en-CA" sz="1000" b="1" dirty="0" smtClean="0"/>
              <a:t>CRA</a:t>
            </a:r>
            <a:r>
              <a:rPr lang="en-CA" sz="1000" dirty="0" smtClean="0"/>
              <a:t>: Canada Revenue Agency</a:t>
            </a:r>
          </a:p>
          <a:p>
            <a:r>
              <a:rPr lang="en-CA" sz="1000" b="1" dirty="0" smtClean="0"/>
              <a:t>BC MSDPR</a:t>
            </a:r>
            <a:r>
              <a:rPr lang="en-CA" sz="1000" dirty="0" smtClean="0"/>
              <a:t>: Ministry of Social Development and Poverty Reduction, British Columbia</a:t>
            </a:r>
          </a:p>
          <a:p>
            <a:r>
              <a:rPr lang="en-CA" sz="1000" b="1" dirty="0" smtClean="0"/>
              <a:t>ISD</a:t>
            </a:r>
            <a:r>
              <a:rPr lang="en-CA" sz="1000" dirty="0" smtClean="0"/>
              <a:t>: Interoperability Service Division</a:t>
            </a:r>
            <a:endParaRPr lang="en-CA" sz="1000" dirty="0"/>
          </a:p>
        </p:txBody>
      </p:sp>
    </p:spTree>
    <p:extLst>
      <p:ext uri="{BB962C8B-B14F-4D97-AF65-F5344CB8AC3E}">
        <p14:creationId xmlns:p14="http://schemas.microsoft.com/office/powerpoint/2010/main" val="749115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2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2850943801"/>
              </p:ext>
            </p:extLst>
          </p:nvPr>
        </p:nvGraphicFramePr>
        <p:xfrm>
          <a:off x="1645565" y="857631"/>
          <a:ext cx="8128000" cy="49066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Google Shape;217;p26"/>
          <p:cNvSpPr txBox="1"/>
          <p:nvPr/>
        </p:nvSpPr>
        <p:spPr>
          <a:xfrm>
            <a:off x="466236" y="105964"/>
            <a:ext cx="8510432" cy="60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561600" rIns="121900" bIns="60933" anchor="b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600" b="1" kern="0" dirty="0" smtClean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IHS Domain Content Model (Proposal) </a:t>
            </a:r>
            <a:endParaRPr sz="1600" b="1" kern="0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332" y="1218510"/>
            <a:ext cx="926600" cy="81786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7332" y="772442"/>
            <a:ext cx="8722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Business Data Subject Areas – build incrementally</a:t>
            </a:r>
            <a:endParaRPr lang="en-CA" dirty="0"/>
          </a:p>
        </p:txBody>
      </p:sp>
      <p:sp>
        <p:nvSpPr>
          <p:cNvPr id="13" name="Rectangle 12"/>
          <p:cNvSpPr/>
          <p:nvPr/>
        </p:nvSpPr>
        <p:spPr>
          <a:xfrm>
            <a:off x="6523298" y="4539280"/>
            <a:ext cx="126188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June 2023</a:t>
            </a:r>
            <a:endParaRPr lang="en-US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7332" y="5249216"/>
            <a:ext cx="10789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Domain Collaborations: </a:t>
            </a:r>
            <a:r>
              <a:rPr lang="en-CA" dirty="0" smtClean="0">
                <a:hlinkClick r:id="rId9" action="ppaction://hlinkfile"/>
              </a:rPr>
              <a:t>NIEM International Human Service Domain Community of Interest on GC Collab</a:t>
            </a:r>
            <a:r>
              <a:rPr lang="en-CA" dirty="0" smtClean="0"/>
              <a:t>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4245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5D7D067491B994E83E9AFF4954BE8CA" ma:contentTypeVersion="18" ma:contentTypeDescription="Create a new document." ma:contentTypeScope="" ma:versionID="9ededf7b932f109ef094e305a9b2f1b9">
  <xsd:schema xmlns:xsd="http://www.w3.org/2001/XMLSchema" xmlns:xs="http://www.w3.org/2001/XMLSchema" xmlns:p="http://schemas.microsoft.com/office/2006/metadata/properties" xmlns:ns1="http://schemas.microsoft.com/sharepoint/v3" xmlns:ns2="7ecd5b4d-3e8c-4e6d-b088-978d4cfbfa5a" xmlns:ns3="420942e1-70d5-463c-ac4d-13ab10912fba" xmlns:ns4="f76aaf80-9812-406c-9dd3-ccb851cf3a75" targetNamespace="http://schemas.microsoft.com/office/2006/metadata/properties" ma:root="true" ma:fieldsID="5db106cfe7a62c6a56a8bd6c899a2378" ns1:_="" ns2:_="" ns3:_="" ns4:_="">
    <xsd:import namespace="http://schemas.microsoft.com/sharepoint/v3"/>
    <xsd:import namespace="7ecd5b4d-3e8c-4e6d-b088-978d4cfbfa5a"/>
    <xsd:import namespace="420942e1-70d5-463c-ac4d-13ab10912fba"/>
    <xsd:import namespace="f76aaf80-9812-406c-9dd3-ccb851cf3a7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Location" minOccurs="0"/>
                <xsd:element ref="ns1:_ip_UnifiedCompliancePolicyProperties" minOccurs="0"/>
                <xsd:element ref="ns1:_ip_UnifiedCompliancePolicyUIAction" minOccurs="0"/>
                <xsd:element ref="ns2:MediaLengthInSeconds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cd5b4d-3e8c-4e6d-b088-978d4cfbfa5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LengthInSeconds" ma:index="22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4" nillable="true" ma:taxonomy="true" ma:internalName="lcf76f155ced4ddcb4097134ff3c332f" ma:taxonomyFieldName="MediaServiceImageTags" ma:displayName="Image Tags" ma:readOnly="false" ma:fieldId="{5cf76f15-5ced-4ddc-b409-7134ff3c332f}" ma:taxonomyMulti="true" ma:sspId="3fa6f064-5af2-4239-ab23-685642d5954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0942e1-70d5-463c-ac4d-13ab10912fba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6aaf80-9812-406c-9dd3-ccb851cf3a75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175c6eac-937a-4b7f-9456-c332d1f3ec8b}" ma:internalName="TaxCatchAll" ma:showField="CatchAllData" ma:web="420942e1-70d5-463c-ac4d-13ab10912fb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lcf76f155ced4ddcb4097134ff3c332f xmlns="7ecd5b4d-3e8c-4e6d-b088-978d4cfbfa5a">
      <Terms xmlns="http://schemas.microsoft.com/office/infopath/2007/PartnerControls"/>
    </lcf76f155ced4ddcb4097134ff3c332f>
    <TaxCatchAll xmlns="f76aaf80-9812-406c-9dd3-ccb851cf3a75" xsi:nil="true"/>
  </documentManagement>
</p:properties>
</file>

<file path=customXml/itemProps1.xml><?xml version="1.0" encoding="utf-8"?>
<ds:datastoreItem xmlns:ds="http://schemas.openxmlformats.org/officeDocument/2006/customXml" ds:itemID="{6A42E53D-3BF2-4F9A-BF41-7FBA109929B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1D7BF6F-76A2-4FA8-B03B-7355669F11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ecd5b4d-3e8c-4e6d-b088-978d4cfbfa5a"/>
    <ds:schemaRef ds:uri="420942e1-70d5-463c-ac4d-13ab10912fba"/>
    <ds:schemaRef ds:uri="f76aaf80-9812-406c-9dd3-ccb851cf3a7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03D4987-40AC-49D9-A868-F8A3B0FACB50}">
  <ds:schemaRefs>
    <ds:schemaRef ds:uri="http://schemas.microsoft.com/office/2006/metadata/properties"/>
    <ds:schemaRef ds:uri="420942e1-70d5-463c-ac4d-13ab10912fba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purl.org/dc/dcmitype/"/>
    <ds:schemaRef ds:uri="7ecd5b4d-3e8c-4e6d-b088-978d4cfbfa5a"/>
    <ds:schemaRef ds:uri="f76aaf80-9812-406c-9dd3-ccb851cf3a75"/>
    <ds:schemaRef ds:uri="http://schemas.microsoft.com/office/infopath/2007/PartnerControls"/>
    <ds:schemaRef ds:uri="http://schemas.microsoft.com/sharepoint/v3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15578</TotalTime>
  <Words>355</Words>
  <Application>Microsoft Office PowerPoint</Application>
  <PresentationFormat>Widescreen</PresentationFormat>
  <Paragraphs>66</Paragraphs>
  <Slides>3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MinionPro-Regular</vt:lpstr>
      <vt:lpstr>Verdana</vt:lpstr>
      <vt:lpstr>Simple Light</vt:lpstr>
      <vt:lpstr>think-cell Slide</vt:lpstr>
      <vt:lpstr>PowerPoint Presentation</vt:lpstr>
      <vt:lpstr>PowerPoint Presentation</vt:lpstr>
      <vt:lpstr>PowerPoint Presentation</vt:lpstr>
    </vt:vector>
  </TitlesOfParts>
  <Company>GoC / GdC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Cynthia Sun</dc:creator>
  <cp:lastModifiedBy>Savoie, Michel M [NC]</cp:lastModifiedBy>
  <cp:revision>440</cp:revision>
  <dcterms:created xsi:type="dcterms:W3CDTF">2021-10-05T19:56:22Z</dcterms:created>
  <dcterms:modified xsi:type="dcterms:W3CDTF">2022-08-16T16:46:41Z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0x010100A5D7D067491B994E83E9AFF4954BE8CA</vt:lpwstr>
  </property>
  <property fmtid="{D5CDD505-2E9C-101B-9397-08002B2CF9AE}" pid="3" name="MediaServiceImageTags">
    <vt:lpwstr/>
  </property>
</Properties>
</file>