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8"/>
  </p:notesMasterIdLst>
  <p:sldIdLst>
    <p:sldId id="336" r:id="rId6"/>
    <p:sldId id="835" r:id="rId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70"/>
    <a:srgbClr val="004282"/>
    <a:srgbClr val="004486"/>
    <a:srgbClr val="004283"/>
    <a:srgbClr val="E8EEF4"/>
    <a:srgbClr val="004383"/>
    <a:srgbClr val="000000"/>
    <a:srgbClr val="334052"/>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0167"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8/12/2022</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dirty="0"/>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2</a:t>
            </a:fld>
            <a:endParaRPr lang="en-US" dirty="0"/>
          </a:p>
        </p:txBody>
      </p:sp>
    </p:spTree>
    <p:extLst>
      <p:ext uri="{BB962C8B-B14F-4D97-AF65-F5344CB8AC3E}">
        <p14:creationId xmlns:p14="http://schemas.microsoft.com/office/powerpoint/2010/main" val="307517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98949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26556EFB-1654-4418-98D1-E6715969826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39791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1982C6D7-0CD6-43C6-B16D-2D387D380BDD}"/>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3450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890816" y="6488084"/>
            <a:ext cx="410369" cy="20005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2" name="Title Placeholder 1"/>
          <p:cNvSpPr>
            <a:spLocks noGrp="1"/>
          </p:cNvSpPr>
          <p:nvPr>
            <p:ph type="title"/>
          </p:nvPr>
        </p:nvSpPr>
        <p:spPr>
          <a:xfrm>
            <a:off x="203200" y="0"/>
            <a:ext cx="10972800" cy="914400"/>
          </a:xfrm>
          <a:prstGeom prst="rect">
            <a:avLst/>
          </a:prstGeom>
        </p:spPr>
        <p:txBody>
          <a:bodyPr rtlCol="0">
            <a:normAutofit/>
          </a:bodyPr>
          <a:lstStyle/>
          <a:p>
            <a:r>
              <a:rPr lang="en-US"/>
              <a:t>Click to edit Master title style</a:t>
            </a:r>
            <a:endParaRPr lang="en-US" dirty="0"/>
          </a:p>
        </p:txBody>
      </p:sp>
    </p:spTree>
    <p:extLst>
      <p:ext uri="{BB962C8B-B14F-4D97-AF65-F5344CB8AC3E}">
        <p14:creationId xmlns:p14="http://schemas.microsoft.com/office/powerpoint/2010/main" val="7681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89"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440" y="6211669"/>
            <a:ext cx="562356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Tara Etemadi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cap="small" dirty="0">
                <a:solidFill>
                  <a:srgbClr val="005170"/>
                </a:solidFill>
                <a:effectLst/>
                <a:latin typeface="+mj-lt"/>
                <a:ea typeface="Times New Roman" panose="02020603050405020304" pitchFamily="18" charset="0"/>
              </a:rPr>
              <a:t>Office of Biometric Identity Management (OBIM</a:t>
            </a:r>
            <a:r>
              <a:rPr lang="en-US" sz="1800" cap="small" dirty="0">
                <a:solidFill>
                  <a:srgbClr val="005170"/>
                </a:solidFill>
                <a:effectLst/>
                <a:latin typeface="Calibri" panose="020F0502020204030204" pitchFamily="34" charset="0"/>
                <a:ea typeface="Times New Roman" panose="02020603050405020304" pitchFamily="18" charset="0"/>
              </a:rPr>
              <a:t>) </a:t>
            </a:r>
            <a:endParaRPr kumimoji="0" lang="en-US" sz="1800" b="0" i="0" u="none" strike="noStrike" kern="1200" cap="none" spc="0" normalizeH="0" baseline="0" noProof="0" dirty="0">
              <a:ln>
                <a:noFill/>
              </a:ln>
              <a:solidFill>
                <a:srgbClr val="005170"/>
              </a:solidFill>
              <a:effectLst/>
              <a:uLnTx/>
              <a:uFillTx/>
              <a:latin typeface="Arial"/>
              <a:ea typeface="+mn-ea"/>
              <a:cs typeface="+mn-cs"/>
            </a:endParaRPr>
          </a:p>
        </p:txBody>
      </p:sp>
      <p:sp>
        <p:nvSpPr>
          <p:cNvPr id="3" name="Rectangle 2"/>
          <p:cNvSpPr/>
          <p:nvPr/>
        </p:nvSpPr>
        <p:spPr>
          <a:xfrm>
            <a:off x="2880360" y="4117495"/>
            <a:ext cx="9372600" cy="172354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dirty="0">
                <a:solidFill>
                  <a:srgbClr val="005170"/>
                </a:solidFill>
                <a:latin typeface="Bahnschrift" panose="020B0502040204020203" pitchFamily="34" charset="0"/>
              </a:rPr>
              <a:t>NIEM Biometrics Domain Executive Committee (NBDEC)</a:t>
            </a:r>
            <a:endParaRPr kumimoji="0" lang="en-US" sz="4400" b="1" i="0" u="none" strike="noStrike" kern="1200" cap="none" spc="0" normalizeH="0" baseline="0" noProof="0" dirty="0">
              <a:ln>
                <a:noFill/>
              </a:ln>
              <a:solidFill>
                <a:srgbClr val="005170"/>
              </a:solidFill>
              <a:effectLst/>
              <a:uLnTx/>
              <a:uFillTx/>
              <a:latin typeface="Bahnschrift" panose="020B0502040204020203"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B8B8B"/>
                </a:solidFill>
                <a:effectLst/>
                <a:uLnTx/>
                <a:uFillTx/>
                <a:latin typeface="Arial"/>
                <a:ea typeface="+mn-ea"/>
                <a:cs typeface="+mn-cs"/>
              </a:rPr>
              <a:t>2022</a:t>
            </a:r>
          </a:p>
        </p:txBody>
      </p:sp>
    </p:spTree>
    <p:extLst>
      <p:ext uri="{BB962C8B-B14F-4D97-AF65-F5344CB8AC3E}">
        <p14:creationId xmlns:p14="http://schemas.microsoft.com/office/powerpoint/2010/main" val="116440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1F3-ABE6-4EB3-B2FE-3FCB0F7D00CD}"/>
              </a:ext>
            </a:extLst>
          </p:cNvPr>
          <p:cNvSpPr>
            <a:spLocks noGrp="1"/>
          </p:cNvSpPr>
          <p:nvPr>
            <p:ph type="title"/>
          </p:nvPr>
        </p:nvSpPr>
        <p:spPr>
          <a:xfrm>
            <a:off x="609600" y="388275"/>
            <a:ext cx="10972800" cy="642081"/>
          </a:xfrm>
        </p:spPr>
        <p:txBody>
          <a:bodyPr/>
          <a:lstStyle/>
          <a:p>
            <a:r>
              <a:rPr lang="en-US" dirty="0"/>
              <a:t>NBDEC Update</a:t>
            </a:r>
          </a:p>
        </p:txBody>
      </p:sp>
      <p:sp>
        <p:nvSpPr>
          <p:cNvPr id="5" name="Content Placeholder 4">
            <a:extLst>
              <a:ext uri="{FF2B5EF4-FFF2-40B4-BE49-F238E27FC236}">
                <a16:creationId xmlns:a16="http://schemas.microsoft.com/office/drawing/2014/main" id="{610CBCC7-5793-4E37-97E0-0E217B47827E}"/>
              </a:ext>
            </a:extLst>
          </p:cNvPr>
          <p:cNvSpPr>
            <a:spLocks noGrp="1"/>
          </p:cNvSpPr>
          <p:nvPr>
            <p:ph sz="half" idx="1"/>
          </p:nvPr>
        </p:nvSpPr>
        <p:spPr>
          <a:xfrm>
            <a:off x="335279" y="1767840"/>
            <a:ext cx="3570349" cy="4013184"/>
          </a:xfrm>
          <a:ln>
            <a:solidFill>
              <a:schemeClr val="tx2">
                <a:lumMod val="75000"/>
              </a:schemeClr>
            </a:solidFill>
          </a:ln>
        </p:spPr>
        <p:txBody>
          <a:bodyPr>
            <a:normAutofit fontScale="47500" lnSpcReduction="20000"/>
          </a:bodyPr>
          <a:lstStyle/>
          <a:p>
            <a:pPr marL="0" indent="0">
              <a:buNone/>
            </a:pPr>
            <a:r>
              <a:rPr lang="en-US" sz="3600" dirty="0"/>
              <a:t>2022 Highlights</a:t>
            </a:r>
          </a:p>
          <a:p>
            <a:r>
              <a:rPr lang="en-US" sz="2500" dirty="0">
                <a:effectLst/>
                <a:ea typeface="Calibri" panose="020F0502020204030204" pitchFamily="34" charset="0"/>
                <a:cs typeface="Times New Roman" panose="02020603050405020304" pitchFamily="18" charset="0"/>
              </a:rPr>
              <a:t>Providing standards support for Project teams, such as the DNA SMS, OBIM Architecture, and HLT teams, as appropriate </a:t>
            </a:r>
          </a:p>
          <a:p>
            <a:r>
              <a:rPr lang="en-US" sz="2500" dirty="0">
                <a:effectLst/>
                <a:ea typeface="Calibri" panose="020F0502020204030204" pitchFamily="34" charset="0"/>
                <a:cs typeface="Times New Roman" panose="02020603050405020304" pitchFamily="18" charset="0"/>
              </a:rPr>
              <a:t>Keeping the NBD GitHub Repository updated, it is utilized now to log issues as well for the HLT and DNA .FSAX open- source project</a:t>
            </a:r>
          </a:p>
          <a:p>
            <a:pPr marL="342900" lvl="1" indent="-342900">
              <a:buFont typeface="Arial"/>
              <a:buChar char="•"/>
            </a:pPr>
            <a:r>
              <a:rPr lang="en-US" sz="2500" dirty="0">
                <a:cs typeface="Times New Roman" panose="02020603050405020304" pitchFamily="18" charset="0"/>
              </a:rPr>
              <a:t>DNA Fragment Sequence Analysis (</a:t>
            </a:r>
            <a:r>
              <a:rPr lang="en-US" sz="2500" dirty="0" err="1">
                <a:cs typeface="Times New Roman" panose="02020603050405020304" pitchFamily="18" charset="0"/>
              </a:rPr>
              <a:t>fsa</a:t>
            </a:r>
            <a:r>
              <a:rPr lang="en-US" sz="2500" dirty="0">
                <a:cs typeface="Times New Roman" panose="02020603050405020304" pitchFamily="18" charset="0"/>
              </a:rPr>
              <a:t>) Extended (fsax) Specification</a:t>
            </a:r>
          </a:p>
          <a:p>
            <a:pPr marL="342900" lvl="1" indent="-342900">
              <a:buFont typeface="Arial"/>
              <a:buChar char="•"/>
            </a:pPr>
            <a:r>
              <a:rPr lang="en-US" sz="2500" dirty="0">
                <a:cs typeface="Times New Roman" panose="02020603050405020304" pitchFamily="18" charset="0"/>
              </a:rPr>
              <a:t>Working with NIST towards ISO DNA Data Interchange Format (19794-14)  - Harmonize NIEM DNA elements with the latest ISO/IED 19794-14 DNA Data Interchange Format (2022)</a:t>
            </a:r>
          </a:p>
          <a:p>
            <a:pPr marL="342900" marR="0" lvl="0" indent="-342900">
              <a:spcBef>
                <a:spcPts val="0"/>
              </a:spcBef>
              <a:spcAft>
                <a:spcPts val="0"/>
              </a:spcAft>
              <a:buFont typeface="Symbol" panose="05050102010706020507" pitchFamily="18" charset="2"/>
              <a:buChar char=""/>
            </a:pPr>
            <a:r>
              <a:rPr lang="en-US" sz="2500" dirty="0">
                <a:effectLst/>
                <a:ea typeface="Calibri" panose="020F0502020204030204" pitchFamily="34" charset="0"/>
                <a:cs typeface="Times New Roman" panose="02020603050405020304" pitchFamily="18" charset="0"/>
              </a:rPr>
              <a:t>Leading the NBDWG collaboration sessions to develop Voice Standards including:</a:t>
            </a:r>
          </a:p>
          <a:p>
            <a:pPr marL="742950" marR="0" lvl="1" indent="-285750">
              <a:spcBef>
                <a:spcPts val="0"/>
              </a:spcBef>
              <a:spcAft>
                <a:spcPts val="0"/>
              </a:spcAft>
              <a:buFont typeface="Courier New" panose="02070309020205020404" pitchFamily="49" charset="0"/>
              <a:buChar char="o"/>
            </a:pPr>
            <a:r>
              <a:rPr lang="en-US" sz="2500" dirty="0">
                <a:effectLst/>
                <a:ea typeface="Calibri" panose="020F0502020204030204" pitchFamily="34" charset="0"/>
                <a:cs typeface="Times New Roman" panose="02020603050405020304" pitchFamily="18" charset="0"/>
              </a:rPr>
              <a:t>Developing voice concept maps</a:t>
            </a:r>
          </a:p>
          <a:p>
            <a:pPr marL="742950" marR="0" lvl="1" indent="-285750">
              <a:spcBef>
                <a:spcPts val="0"/>
              </a:spcBef>
              <a:spcAft>
                <a:spcPts val="0"/>
              </a:spcAft>
              <a:buFont typeface="Courier New" panose="02070309020205020404" pitchFamily="49" charset="0"/>
              <a:buChar char="o"/>
            </a:pPr>
            <a:r>
              <a:rPr lang="en-US" sz="2500" dirty="0">
                <a:effectLst/>
                <a:ea typeface="Calibri" panose="020F0502020204030204" pitchFamily="34" charset="0"/>
                <a:cs typeface="Times New Roman" panose="02020603050405020304" pitchFamily="18" charset="0"/>
              </a:rPr>
              <a:t>Developing voice terms/vocabulary</a:t>
            </a:r>
          </a:p>
          <a:p>
            <a:pPr marL="742950" marR="0" lvl="1" indent="-285750">
              <a:spcBef>
                <a:spcPts val="0"/>
              </a:spcBef>
              <a:spcAft>
                <a:spcPts val="0"/>
              </a:spcAft>
              <a:buFont typeface="Courier New" panose="02070309020205020404" pitchFamily="49" charset="0"/>
              <a:buChar char="o"/>
            </a:pPr>
            <a:r>
              <a:rPr lang="en-US" sz="2500" dirty="0">
                <a:effectLst/>
                <a:ea typeface="Calibri" panose="020F0502020204030204" pitchFamily="34" charset="0"/>
                <a:cs typeface="Times New Roman" panose="02020603050405020304" pitchFamily="18" charset="0"/>
              </a:rPr>
              <a:t>Supporting INCITS M1 HLT Expert Group (EG)</a:t>
            </a:r>
          </a:p>
          <a:p>
            <a:pPr marL="342900" lvl="1" indent="-342900">
              <a:buFont typeface="Arial"/>
              <a:buChar char="•"/>
            </a:pPr>
            <a:r>
              <a:rPr lang="en-US" sz="2500" dirty="0">
                <a:cs typeface="Times New Roman" panose="02020603050405020304" pitchFamily="18" charset="0"/>
              </a:rPr>
              <a:t>Review XML rules for all ISO biometric XMLs in progress so that NIEM and ANSI/NIST-ITL are harmonized with ISO.</a:t>
            </a:r>
          </a:p>
          <a:p>
            <a:pPr marL="742950" marR="0" lvl="1" indent="-285750">
              <a:spcBef>
                <a:spcPts val="0"/>
              </a:spcBef>
              <a:spcAft>
                <a:spcPts val="0"/>
              </a:spcAft>
              <a:buFont typeface="Courier New" panose="02070309020205020404" pitchFamily="49" charset="0"/>
              <a:buChar char="o"/>
            </a:pPr>
            <a:endParaRPr lang="en-US" sz="2200" dirty="0">
              <a:effectLst/>
              <a:ea typeface="Calibri" panose="020F0502020204030204" pitchFamily="34" charset="0"/>
              <a:cs typeface="Times New Roman" panose="02020603050405020304" pitchFamily="18" charset="0"/>
            </a:endParaRPr>
          </a:p>
          <a:p>
            <a:endParaRPr lang="en-US" sz="1300" dirty="0">
              <a:effectLs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12822F-843C-47E9-8DD2-2F807817263E}"/>
              </a:ext>
            </a:extLst>
          </p:cNvPr>
          <p:cNvSpPr>
            <a:spLocks noGrp="1"/>
          </p:cNvSpPr>
          <p:nvPr>
            <p:ph type="sldNum" sz="quarter" idx="4"/>
          </p:nvPr>
        </p:nvSpPr>
        <p:spPr>
          <a:xfrm>
            <a:off x="4673600" y="6361663"/>
            <a:ext cx="2844800" cy="365125"/>
          </a:xfrm>
        </p:spPr>
        <p:txBody>
          <a:bodyPr/>
          <a:lstStyle/>
          <a:p>
            <a:fld id="{6E6030FC-FB78-5E4D-92EA-5D9433591EA9}" type="slidenum">
              <a:rPr lang="en-US" smtClean="0"/>
              <a:pPr/>
              <a:t>2</a:t>
            </a:fld>
            <a:endParaRPr lang="en-US" dirty="0"/>
          </a:p>
        </p:txBody>
      </p:sp>
      <p:sp>
        <p:nvSpPr>
          <p:cNvPr id="7" name="Content Placeholder 4">
            <a:extLst>
              <a:ext uri="{FF2B5EF4-FFF2-40B4-BE49-F238E27FC236}">
                <a16:creationId xmlns:a16="http://schemas.microsoft.com/office/drawing/2014/main" id="{F16E219E-0D3B-4242-A29C-AB6FDDE0AD23}"/>
              </a:ext>
            </a:extLst>
          </p:cNvPr>
          <p:cNvSpPr txBox="1">
            <a:spLocks/>
          </p:cNvSpPr>
          <p:nvPr/>
        </p:nvSpPr>
        <p:spPr>
          <a:xfrm>
            <a:off x="4277360" y="1767840"/>
            <a:ext cx="3570349" cy="4013184"/>
          </a:xfrm>
          <a:prstGeom prst="rect">
            <a:avLst/>
          </a:prstGeom>
          <a:ln>
            <a:solidFill>
              <a:schemeClr val="tx2">
                <a:lumMod val="75000"/>
              </a:schemeClr>
            </a:solidFill>
          </a:ln>
        </p:spPr>
        <p:txBody>
          <a:bodyPr vert="horz" lIns="91440" tIns="45720" rIns="91440" bIns="45720" rtlCol="0">
            <a:normAutofit fontScale="85000" lnSpcReduction="20000"/>
          </a:bodyPr>
          <a:lstStyle>
            <a:lvl1pPr marL="342900" indent="-34290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2000" dirty="0"/>
              <a:t>2023 Objectives</a:t>
            </a:r>
          </a:p>
          <a:p>
            <a:r>
              <a:rPr lang="en-US" sz="1400" dirty="0">
                <a:effectLst/>
                <a:latin typeface="+mj-lt"/>
                <a:ea typeface="Calibri" panose="020F0502020204030204" pitchFamily="34" charset="0"/>
                <a:cs typeface="Times New Roman" panose="02020603050405020304" pitchFamily="18" charset="0"/>
              </a:rPr>
              <a:t>Coordinating discussions among DOJ, DOD and NIST to identify expanded opportunities to improve information exchange in forensic processes. </a:t>
            </a:r>
            <a:r>
              <a:rPr lang="en-US" sz="1400" dirty="0">
                <a:latin typeface="+mj-lt"/>
                <a:cs typeface="Arial" panose="020B0604020202020204" pitchFamily="34" charset="0"/>
              </a:rPr>
              <a:t>Each agency has its own specification for forensic data interchange, but there is not an all-encompassing forensic data interchange specification. Objective is for the case file to be able to be transmitted across various systems and have common terminology, so it is easily traceable by showing chain of custody. </a:t>
            </a:r>
          </a:p>
          <a:p>
            <a:r>
              <a:rPr lang="en-US" sz="1400" dirty="0">
                <a:effectLst/>
                <a:latin typeface="+mj-lt"/>
                <a:ea typeface="Calibri" panose="020F0502020204030204" pitchFamily="34" charset="0"/>
                <a:cs typeface="Arial" panose="020B0604020202020204" pitchFamily="34" charset="0"/>
              </a:rPr>
              <a:t>Continue with the HLT/Voice Standards effort</a:t>
            </a:r>
          </a:p>
          <a:p>
            <a:r>
              <a:rPr lang="en-US" sz="1400" dirty="0">
                <a:latin typeface="+mj-lt"/>
              </a:rPr>
              <a:t>The Immigration Domain Components have a need for a unified understanding and implementation of the Gender Identity standard to ensure proper use of these data as Federal and State partners begin to collect and share this information.</a:t>
            </a:r>
          </a:p>
          <a:p>
            <a:pPr lvl="1">
              <a:buFont typeface="Courier New" panose="02070309020205020404" pitchFamily="49" charset="0"/>
              <a:buChar char="o"/>
            </a:pPr>
            <a:r>
              <a:rPr lang="en-US" sz="1400" dirty="0">
                <a:latin typeface="+mj-lt"/>
                <a:cs typeface="Arial" panose="020B0604020202020204" pitchFamily="34" charset="0"/>
              </a:rPr>
              <a:t>How NIEM is handling Gender related attributes, so it is in alignment?</a:t>
            </a:r>
          </a:p>
          <a:p>
            <a:pPr marL="342900" lvl="1" indent="-342900">
              <a:buFont typeface="Arial"/>
              <a:buChar char="•"/>
            </a:pPr>
            <a:r>
              <a:rPr lang="en-US" sz="1400" dirty="0">
                <a:latin typeface="+mj-lt"/>
                <a:cs typeface="Times New Roman" panose="02020603050405020304" pitchFamily="18" charset="0"/>
              </a:rPr>
              <a:t>Update the existing standards model in Cameo to include the latest NIEM release and other applicable standards, e.g., ANSI/NIST-ITL and ISO.</a:t>
            </a:r>
          </a:p>
          <a:p>
            <a:endParaRPr lang="en-US" sz="1200" dirty="0">
              <a:solidFill>
                <a:srgbClr val="002060"/>
              </a:solidFill>
            </a:endParaRPr>
          </a:p>
          <a:p>
            <a:endParaRPr lang="en-US" sz="1200" dirty="0">
              <a:effectLst/>
              <a:ea typeface="Calibri" panose="020F0502020204030204" pitchFamily="34" charset="0"/>
              <a:cs typeface="Times New Roman" panose="02020603050405020304" pitchFamily="18" charset="0"/>
            </a:endParaRPr>
          </a:p>
          <a:p>
            <a:endParaRPr lang="en-US" sz="1200" dirty="0"/>
          </a:p>
          <a:p>
            <a:endParaRPr lang="en-US" sz="1200" dirty="0"/>
          </a:p>
          <a:p>
            <a:endParaRPr lang="en-US" sz="1200" dirty="0"/>
          </a:p>
          <a:p>
            <a:pPr marL="0" indent="0">
              <a:buNone/>
            </a:pPr>
            <a:endParaRPr lang="en-US" sz="1200" dirty="0"/>
          </a:p>
          <a:p>
            <a:pPr marL="0" indent="0">
              <a:buNone/>
            </a:pPr>
            <a:endParaRPr lang="en-US" sz="1200" dirty="0"/>
          </a:p>
        </p:txBody>
      </p:sp>
      <p:sp>
        <p:nvSpPr>
          <p:cNvPr id="8" name="Content Placeholder 4">
            <a:extLst>
              <a:ext uri="{FF2B5EF4-FFF2-40B4-BE49-F238E27FC236}">
                <a16:creationId xmlns:a16="http://schemas.microsoft.com/office/drawing/2014/main" id="{C07C1E6D-1591-4320-8EB2-ED830DDDCC80}"/>
              </a:ext>
            </a:extLst>
          </p:cNvPr>
          <p:cNvSpPr txBox="1">
            <a:spLocks/>
          </p:cNvSpPr>
          <p:nvPr/>
        </p:nvSpPr>
        <p:spPr>
          <a:xfrm>
            <a:off x="8280400" y="1767840"/>
            <a:ext cx="3403600" cy="4013184"/>
          </a:xfrm>
          <a:prstGeom prst="rect">
            <a:avLst/>
          </a:prstGeom>
          <a:ln>
            <a:solidFill>
              <a:schemeClr val="tx2">
                <a:lumMod val="75000"/>
              </a:schemeClr>
            </a:solidFill>
          </a:ln>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8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2000" dirty="0"/>
              <a:t>2023 NIEM Recommendations</a:t>
            </a:r>
          </a:p>
          <a:p>
            <a:r>
              <a:rPr lang="en-US" sz="1200" dirty="0">
                <a:cs typeface="Times New Roman" panose="02020603050405020304" pitchFamily="18" charset="0"/>
              </a:rPr>
              <a:t>Using the OASIS process to get fsa format to be an OASIS standard for DNA Fragment Sequence Analysis Extended) (fsax) Specification</a:t>
            </a:r>
          </a:p>
          <a:p>
            <a:r>
              <a:rPr lang="en-US" sz="1200" dirty="0">
                <a:ea typeface="Calibri" panose="020F0502020204030204" pitchFamily="34" charset="0"/>
                <a:cs typeface="Times New Roman" panose="02020603050405020304" pitchFamily="18" charset="0"/>
              </a:rPr>
              <a:t>NIEM First Implementation plan at DHS</a:t>
            </a:r>
            <a:endParaRPr lang="en-US" sz="1200" dirty="0">
              <a:effectLst/>
              <a:ea typeface="Calibri" panose="020F0502020204030204" pitchFamily="34" charset="0"/>
              <a:cs typeface="Times New Roman" panose="02020603050405020304" pitchFamily="18" charset="0"/>
            </a:endParaRPr>
          </a:p>
          <a:p>
            <a:endParaRPr lang="en-US" sz="1200" dirty="0"/>
          </a:p>
        </p:txBody>
      </p:sp>
      <p:sp>
        <p:nvSpPr>
          <p:cNvPr id="9" name="TextBox 8">
            <a:extLst>
              <a:ext uri="{FF2B5EF4-FFF2-40B4-BE49-F238E27FC236}">
                <a16:creationId xmlns:a16="http://schemas.microsoft.com/office/drawing/2014/main" id="{B7F503E5-9F74-4FB8-8F69-C51CB966679A}"/>
              </a:ext>
            </a:extLst>
          </p:cNvPr>
          <p:cNvSpPr txBox="1"/>
          <p:nvPr/>
        </p:nvSpPr>
        <p:spPr>
          <a:xfrm flipH="1">
            <a:off x="335279" y="1030356"/>
            <a:ext cx="11348720" cy="553998"/>
          </a:xfrm>
          <a:prstGeom prst="rect">
            <a:avLst/>
          </a:prstGeom>
          <a:noFill/>
        </p:spPr>
        <p:txBody>
          <a:bodyPr wrap="square" rtlCol="0">
            <a:spAutoFit/>
          </a:bodyPr>
          <a:lstStyle/>
          <a:p>
            <a:r>
              <a:rPr lang="en-US" sz="1600" dirty="0"/>
              <a:t>Domain Steward and Stakeholders: </a:t>
            </a:r>
            <a:r>
              <a:rPr lang="en-US" sz="1400" dirty="0">
                <a:solidFill>
                  <a:schemeClr val="bg1">
                    <a:lumMod val="50000"/>
                  </a:schemeClr>
                </a:solidFill>
              </a:rPr>
              <a:t>(</a:t>
            </a:r>
            <a:r>
              <a:rPr lang="en-US" sz="1400" b="0" kern="1200" dirty="0">
                <a:solidFill>
                  <a:schemeClr val="bg1">
                    <a:lumMod val="50000"/>
                  </a:schemeClr>
                </a:solidFill>
                <a:effectLst/>
                <a:ea typeface="+mn-ea"/>
                <a:cs typeface="Arial" panose="020B0604020202020204" pitchFamily="34" charset="0"/>
              </a:rPr>
              <a:t>OBIM is the Chair, DFBA for DOD and FBI CJIS for DOJ are the co-chairs and NIST is the Ombudsman</a:t>
            </a:r>
            <a:r>
              <a:rPr lang="en-US" sz="1400" dirty="0">
                <a:solidFill>
                  <a:schemeClr val="bg1">
                    <a:lumMod val="50000"/>
                  </a:schemeClr>
                </a:solidFill>
              </a:rPr>
              <a:t>)</a:t>
            </a:r>
          </a:p>
        </p:txBody>
      </p:sp>
    </p:spTree>
    <p:extLst>
      <p:ext uri="{BB962C8B-B14F-4D97-AF65-F5344CB8AC3E}">
        <p14:creationId xmlns:p14="http://schemas.microsoft.com/office/powerpoint/2010/main" val="949925497"/>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6AF04C1F601843A419A1DF577D8B75" ma:contentTypeVersion="14" ma:contentTypeDescription="Create a new document." ma:contentTypeScope="" ma:versionID="96a59092e05986791b795f3059205d9f">
  <xsd:schema xmlns:xsd="http://www.w3.org/2001/XMLSchema" xmlns:xs="http://www.w3.org/2001/XMLSchema" xmlns:p="http://schemas.microsoft.com/office/2006/metadata/properties" xmlns:ns3="6d88d3b3-4676-4d84-9553-b61a010d97df" xmlns:ns4="0364f2e7-71ae-428f-b91c-408c70d4e009" targetNamespace="http://schemas.microsoft.com/office/2006/metadata/properties" ma:root="true" ma:fieldsID="715c9efb1ce815d756c841e970d48f5f" ns3:_="" ns4:_="">
    <xsd:import namespace="6d88d3b3-4676-4d84-9553-b61a010d97df"/>
    <xsd:import namespace="0364f2e7-71ae-428f-b91c-408c70d4e00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88d3b3-4676-4d84-9553-b61a010d9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64f2e7-71ae-428f-b91c-408c70d4e00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115765-0BB6-438B-AAF9-F4202F48CE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88d3b3-4676-4d84-9553-b61a010d97df"/>
    <ds:schemaRef ds:uri="0364f2e7-71ae-428f-b91c-408c70d4e0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3.xml><?xml version="1.0" encoding="utf-8"?>
<ds:datastoreItem xmlns:ds="http://schemas.openxmlformats.org/officeDocument/2006/customXml" ds:itemID="{0F3DBC4E-DD94-448E-80FB-F46647EDD91A}">
  <ds:schemaRefs>
    <ds:schemaRef ds:uri="http://purl.org/dc/dcmitype/"/>
    <ds:schemaRef ds:uri="0364f2e7-71ae-428f-b91c-408c70d4e009"/>
    <ds:schemaRef ds:uri="http://schemas.openxmlformats.org/package/2006/metadata/core-properties"/>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6d88d3b3-4676-4d84-9553-b61a010d97d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7801</TotalTime>
  <Words>392</Words>
  <Application>Microsoft Office PowerPoint</Application>
  <PresentationFormat>Widescreen</PresentationFormat>
  <Paragraphs>33</Paragraphs>
  <Slides>2</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vt:i4>
      </vt:variant>
    </vt:vector>
  </HeadingPairs>
  <TitlesOfParts>
    <vt:vector size="14" baseType="lpstr">
      <vt:lpstr>Arial</vt:lpstr>
      <vt:lpstr>Bahnschrift</vt:lpstr>
      <vt:lpstr>Calibri</vt:lpstr>
      <vt:lpstr>Courier New</vt:lpstr>
      <vt:lpstr>Helvetica LT Std</vt:lpstr>
      <vt:lpstr>Open Sans</vt:lpstr>
      <vt:lpstr>Symbol</vt:lpstr>
      <vt:lpstr>Times New Roman</vt:lpstr>
      <vt:lpstr>Tw Cen MT</vt:lpstr>
      <vt:lpstr>Wingdings</vt:lpstr>
      <vt:lpstr>2_Office Theme</vt:lpstr>
      <vt:lpstr>1_NIEM_white</vt:lpstr>
      <vt:lpstr>PowerPoint Presentation</vt:lpstr>
      <vt:lpstr>NBDEC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Taraneh Etemadi</dc:creator>
  <cp:lastModifiedBy>Etemadi, Taraneh</cp:lastModifiedBy>
  <cp:revision>196</cp:revision>
  <dcterms:created xsi:type="dcterms:W3CDTF">2021-02-21T03:42:26Z</dcterms:created>
  <dcterms:modified xsi:type="dcterms:W3CDTF">2022-08-12T10:32:01Z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0x010100106AF04C1F601843A419A1DF577D8B75</vt:lpwstr>
  </property>
</Properties>
</file>