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11"/>
  </p:notesMasterIdLst>
  <p:sldIdLst>
    <p:sldId id="336" r:id="rId6"/>
    <p:sldId id="835" r:id="rId7"/>
    <p:sldId id="837" r:id="rId8"/>
    <p:sldId id="838" r:id="rId9"/>
    <p:sldId id="836"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486"/>
    <a:srgbClr val="004283"/>
    <a:srgbClr val="E8EEF4"/>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7117" autoAdjust="0"/>
  </p:normalViewPr>
  <p:slideViewPr>
    <p:cSldViewPr snapToGrid="0">
      <p:cViewPr varScale="1">
        <p:scale>
          <a:sx n="67" d="100"/>
          <a:sy n="67" d="100"/>
        </p:scale>
        <p:origin x="870" y="72"/>
      </p:cViewPr>
      <p:guideLst/>
    </p:cSldViewPr>
  </p:slideViewPr>
  <p:outlineViewPr>
    <p:cViewPr>
      <p:scale>
        <a:sx n="33" d="100"/>
        <a:sy n="33" d="100"/>
      </p:scale>
      <p:origin x="0" y="0"/>
    </p:cViewPr>
  </p:outlineViewPr>
  <p:notesTextViewPr>
    <p:cViewPr>
      <p:scale>
        <a:sx n="1" d="1"/>
        <a:sy n="1" d="1"/>
      </p:scale>
      <p:origin x="0" y="-1164"/>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8/12/2022</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dirty="0"/>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fsigen.2020.10234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Briefing on the data format standard for DNA fragment sequence analysis (fsa)</a:t>
            </a:r>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ABI 2009 format is modeled mainly after the Tag Image File Format (TIFF), a format for graphics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DNA hardware vendors have been adding custom tags in the fsa files, making different undocumented versions of fsa files for each instrument model and data collection software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standard for the DNA fsa data will meet Requirement #2 outlined in </a:t>
            </a:r>
            <a:r>
              <a:rPr lang="en-US" sz="1200" dirty="0">
                <a:hlinkClick r:id="rId3"/>
              </a:rPr>
              <a:t>the agreed position statement by ENFSI, SWGDAM and the Rapid DNA Crime Scene Technology Advancement Task Group (2020): </a:t>
            </a:r>
            <a:r>
              <a:rPr lang="en-US" sz="1200" dirty="0"/>
              <a:t>Rapid DNA instruments must be able to export analyzable raw (optical preprocessed) data.</a:t>
            </a:r>
          </a:p>
        </p:txBody>
      </p:sp>
      <p:sp>
        <p:nvSpPr>
          <p:cNvPr id="4" name="Slide Number Placeholder 3"/>
          <p:cNvSpPr>
            <a:spLocks noGrp="1"/>
          </p:cNvSpPr>
          <p:nvPr>
            <p:ph type="sldNum" sz="quarter" idx="5"/>
          </p:nvPr>
        </p:nvSpPr>
        <p:spPr/>
        <p:txBody>
          <a:bodyPr/>
          <a:lstStyle/>
          <a:p>
            <a:fld id="{5F8897AF-D04E-4367-BADA-11FF3D514EE8}" type="slidenum">
              <a:rPr lang="en-US" smtClean="0"/>
              <a:t>3</a:t>
            </a:fld>
            <a:endParaRPr lang="en-US" dirty="0"/>
          </a:p>
        </p:txBody>
      </p:sp>
    </p:spTree>
    <p:extLst>
      <p:ext uri="{BB962C8B-B14F-4D97-AF65-F5344CB8AC3E}">
        <p14:creationId xmlns:p14="http://schemas.microsoft.com/office/powerpoint/2010/main" val="153546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fsax combined the data tags produced by </a:t>
            </a:r>
          </a:p>
          <a:p>
            <a:pPr lvl="1"/>
            <a:r>
              <a:rPr lang="en-US" sz="1900" dirty="0"/>
              <a:t>ABI PRISM 3100, 3100-Avant Genetic Analyzer / Data Collection Software v2.0</a:t>
            </a:r>
          </a:p>
          <a:p>
            <a:pPr lvl="1"/>
            <a:r>
              <a:rPr lang="en-US" sz="1900" dirty="0"/>
              <a:t>ABI 3130/3130xl Genetic Analyzer / Data Collection Software v3.0</a:t>
            </a:r>
          </a:p>
          <a:p>
            <a:pPr lvl="1"/>
            <a:r>
              <a:rPr lang="en-US" sz="1900" dirty="0"/>
              <a:t>ABI 3500/3500xl Genetic Analyzer / Data Collection Software v1.0</a:t>
            </a:r>
          </a:p>
          <a:p>
            <a:pPr lvl="1"/>
            <a:r>
              <a:rPr lang="en-US" sz="1900" dirty="0"/>
              <a:t>ABI 3730/3730xl DNA Analyzer / Data Collection Software v2.0</a:t>
            </a:r>
          </a:p>
          <a:p>
            <a:pPr lvl="1"/>
            <a:r>
              <a:rPr lang="en-US" sz="1900" dirty="0"/>
              <a:t>ABI 3730/3730xl DNA Analyzer / Data Collection Software v3.0</a:t>
            </a:r>
          </a:p>
          <a:p>
            <a:r>
              <a:rPr lang="en-US" sz="2400" dirty="0"/>
              <a:t>DNA fsax specification is reviewed by the community SMEs from</a:t>
            </a:r>
          </a:p>
          <a:p>
            <a:pPr lvl="1"/>
            <a:r>
              <a:rPr lang="en-US" sz="2000" dirty="0"/>
              <a:t>ANDE</a:t>
            </a:r>
          </a:p>
          <a:p>
            <a:pPr lvl="1"/>
            <a:r>
              <a:rPr lang="en-US" sz="2000" dirty="0" err="1"/>
              <a:t>Cybergenetics</a:t>
            </a:r>
            <a:endParaRPr lang="en-US" sz="2000" dirty="0"/>
          </a:p>
          <a:p>
            <a:pPr lvl="1"/>
            <a:r>
              <a:rPr lang="en-US" sz="2000" dirty="0"/>
              <a:t>DHS OBIM</a:t>
            </a:r>
          </a:p>
          <a:p>
            <a:pPr lvl="1"/>
            <a:r>
              <a:rPr lang="en-US" sz="2000" dirty="0"/>
              <a:t>FBI CODIS Unit</a:t>
            </a:r>
          </a:p>
          <a:p>
            <a:pPr lvl="1"/>
            <a:r>
              <a:rPr lang="en-US" sz="2000" dirty="0"/>
              <a:t>NIH NLM NCBI</a:t>
            </a:r>
          </a:p>
          <a:p>
            <a:pPr lvl="1"/>
            <a:r>
              <a:rPr lang="en-US" sz="2000" dirty="0"/>
              <a:t>Promega Spectrum CE/Hitachi High Tech</a:t>
            </a:r>
          </a:p>
          <a:p>
            <a:pPr lvl="1"/>
            <a:r>
              <a:rPr lang="en-US" sz="2000" dirty="0" err="1"/>
              <a:t>SoftGenetics</a:t>
            </a:r>
            <a:endParaRPr lang="en-US" sz="2000" dirty="0"/>
          </a:p>
          <a:p>
            <a:pPr lvl="1"/>
            <a:r>
              <a:rPr lang="en-US" sz="2000" dirty="0" err="1"/>
              <a:t>Thermo</a:t>
            </a:r>
            <a:r>
              <a:rPr lang="en-US" sz="2000"/>
              <a:t> Fisher Scientific</a:t>
            </a:r>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4</a:t>
            </a:fld>
            <a:endParaRPr lang="en-US" dirty="0"/>
          </a:p>
        </p:txBody>
      </p:sp>
    </p:spTree>
    <p:extLst>
      <p:ext uri="{BB962C8B-B14F-4D97-AF65-F5344CB8AC3E}">
        <p14:creationId xmlns:p14="http://schemas.microsoft.com/office/powerpoint/2010/main" val="111273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secure-web.cisco.com/1XBb6AJbjsUZ3Gj6uAgVsEBBI3rU9Faxp5gXL19GjqhoFqG0c41tYFUMKFD2zYhgfw9bNB5vgh5bChNUJx8mllSCmO0bJ4_zebwfsWQEWbG8QyFep-zR-gi_5V1_OGi61H-XUCidHYiCc3Enw1458MGOYqZUzuJqYZnHuowqur_6-vGvMdycecpr6ByxMyZYftzrRxiMXn3H5QozpCKqeJCwT_TymlwHUwwZjLUfJCRPZW3TdhXaF84b1r1Y-gBSzMKyDccqB9uhomNR1b-fVzYaZBPF5kQQ9oDCQk5CqhP1gJKexWZrUwA7ka48br7dN/https%3A%2F%2Fstudylib.net%2Fdoc%2F18347727%2Fabif-file-format---applied-biosystem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0874" y="6109777"/>
            <a:ext cx="5191125"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5170"/>
                </a:solidFill>
                <a:latin typeface="Arial"/>
              </a:rPr>
              <a:t>C. J. Lee</a:t>
            </a:r>
            <a:endParaRPr kumimoji="0" lang="en-US" sz="1800" b="0" i="0" u="none" strike="noStrike" kern="1200" cap="none" spc="0" normalizeH="0" baseline="0" noProof="0" dirty="0">
              <a:ln>
                <a:noFill/>
              </a:ln>
              <a:solidFill>
                <a:srgbClr val="00517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5170"/>
                </a:solidFill>
                <a:latin typeface="Arial"/>
              </a:rPr>
              <a:t>Office of Biometric Identity Management (OBIM) </a:t>
            </a:r>
          </a:p>
        </p:txBody>
      </p:sp>
      <p:sp>
        <p:nvSpPr>
          <p:cNvPr id="3" name="Rectangle 2"/>
          <p:cNvSpPr/>
          <p:nvPr/>
        </p:nvSpPr>
        <p:spPr>
          <a:xfrm>
            <a:off x="3014663" y="4132470"/>
            <a:ext cx="9177336" cy="172354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dirty="0">
                <a:solidFill>
                  <a:srgbClr val="005170"/>
                </a:solidFill>
                <a:latin typeface="Bahnschrift" panose="020B0502040204020203" pitchFamily="34" charset="0"/>
              </a:rPr>
              <a:t>DNA Fragment Sequence Analysis (FSA) Data File Format Standard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B8B8B"/>
                </a:solidFill>
                <a:effectLst/>
                <a:uLnTx/>
                <a:uFillTx/>
                <a:latin typeface="Arial"/>
                <a:ea typeface="+mn-ea"/>
                <a:cs typeface="+mn-cs"/>
              </a:rPr>
              <a:t>2022</a:t>
            </a:r>
          </a:p>
        </p:txBody>
      </p:sp>
    </p:spTree>
    <p:extLst>
      <p:ext uri="{BB962C8B-B14F-4D97-AF65-F5344CB8AC3E}">
        <p14:creationId xmlns:p14="http://schemas.microsoft.com/office/powerpoint/2010/main" val="116440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What is DNA fsa data</a:t>
            </a: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2</a:t>
            </a:fld>
            <a:endParaRPr lang="en-US" dirty="0"/>
          </a:p>
        </p:txBody>
      </p:sp>
      <p:sp>
        <p:nvSpPr>
          <p:cNvPr id="11" name="Content Placeholder 2">
            <a:extLst>
              <a:ext uri="{FF2B5EF4-FFF2-40B4-BE49-F238E27FC236}">
                <a16:creationId xmlns:a16="http://schemas.microsoft.com/office/drawing/2014/main" id="{0F9F33A5-ED17-A4CD-4587-9A57579D07BF}"/>
              </a:ext>
            </a:extLst>
          </p:cNvPr>
          <p:cNvSpPr>
            <a:spLocks noGrp="1"/>
          </p:cNvSpPr>
          <p:nvPr>
            <p:ph idx="1"/>
          </p:nvPr>
        </p:nvSpPr>
        <p:spPr>
          <a:xfrm>
            <a:off x="457200" y="1066800"/>
            <a:ext cx="11125200" cy="5029200"/>
          </a:xfrm>
        </p:spPr>
        <p:txBody>
          <a:bodyPr>
            <a:normAutofit/>
          </a:bodyPr>
          <a:lstStyle/>
          <a:p>
            <a:r>
              <a:rPr lang="en-US" dirty="0"/>
              <a:t>DNA fragment sequence analysis (fsa) data is an output of the capillary electrophoresis (CE) instruments, commonly used in forensic DNA testing worldwide for producing sharable DNA profiles.</a:t>
            </a:r>
          </a:p>
          <a:p>
            <a:r>
              <a:rPr lang="en-US" dirty="0"/>
              <a:t>DNA data shared between organizations mainly contain the Short Tandem Repeat (STR) allele calls based on the DNA fsa data.</a:t>
            </a:r>
          </a:p>
          <a:p>
            <a:r>
              <a:rPr lang="en-US" dirty="0"/>
              <a:t>DNA fsa data is often called “the raw DNA data” and is included in the ISO/IEC and NIEM DNA schema as a Base64 encoded binary data block.  There is no format standard on the content of the DNA raw data.</a:t>
            </a:r>
          </a:p>
        </p:txBody>
      </p:sp>
    </p:spTree>
    <p:extLst>
      <p:ext uri="{BB962C8B-B14F-4D97-AF65-F5344CB8AC3E}">
        <p14:creationId xmlns:p14="http://schemas.microsoft.com/office/powerpoint/2010/main" val="94992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DNA fsa data and standard</a:t>
            </a: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3</a:t>
            </a:fld>
            <a:endParaRPr lang="en-US" dirty="0"/>
          </a:p>
        </p:txBody>
      </p:sp>
      <p:sp>
        <p:nvSpPr>
          <p:cNvPr id="3" name="Content Placeholder 2">
            <a:extLst>
              <a:ext uri="{FF2B5EF4-FFF2-40B4-BE49-F238E27FC236}">
                <a16:creationId xmlns:a16="http://schemas.microsoft.com/office/drawing/2014/main" id="{CBA23943-8F18-0677-6847-CDF49C47B29D}"/>
              </a:ext>
            </a:extLst>
          </p:cNvPr>
          <p:cNvSpPr>
            <a:spLocks noGrp="1"/>
          </p:cNvSpPr>
          <p:nvPr>
            <p:ph idx="1"/>
          </p:nvPr>
        </p:nvSpPr>
        <p:spPr>
          <a:xfrm>
            <a:off x="457200" y="900113"/>
            <a:ext cx="11125200" cy="5432974"/>
          </a:xfrm>
        </p:spPr>
        <p:txBody>
          <a:bodyPr>
            <a:normAutofit/>
          </a:bodyPr>
          <a:lstStyle/>
          <a:p>
            <a:r>
              <a:rPr lang="en-US" sz="2400" dirty="0"/>
              <a:t>DNA hardware and software vendors have been using the </a:t>
            </a:r>
            <a:r>
              <a:rPr lang="en-US" sz="2400" dirty="0">
                <a:hlinkClick r:id="rId3"/>
              </a:rPr>
              <a:t>Applied Biosystems (ABI) Genetic Analysis Data File Format (2009)</a:t>
            </a:r>
            <a:r>
              <a:rPr lang="en-US" sz="2400" dirty="0"/>
              <a:t>, also known as the "fsa" file, to share DNA raw data.</a:t>
            </a:r>
          </a:p>
          <a:p>
            <a:r>
              <a:rPr lang="en-US" sz="2400" dirty="0"/>
              <a:t>ABI 2009 format specification is outdated and cannot support any DNA peak height value larger than a 16-bit integer (32,767).</a:t>
            </a:r>
          </a:p>
          <a:p>
            <a:r>
              <a:rPr lang="en-US" sz="2400" dirty="0"/>
              <a:t>A standard for the DNA fsa data is needed to facilitate</a:t>
            </a:r>
          </a:p>
          <a:p>
            <a:pPr lvl="1"/>
            <a:r>
              <a:rPr lang="en-US" sz="2000" dirty="0"/>
              <a:t>Rapid DNA crime scene technology advancement </a:t>
            </a:r>
          </a:p>
          <a:p>
            <a:pPr lvl="1"/>
            <a:r>
              <a:rPr lang="en-US" sz="2000" dirty="0"/>
              <a:t>Data sharing between DNA instruments and analysis tools</a:t>
            </a:r>
          </a:p>
          <a:p>
            <a:r>
              <a:rPr lang="en-US" sz="2400" dirty="0"/>
              <a:t>Members of the NIEM Biometrics Domain Working Group (NBDWG), consisting of law-enforcement organizations, DNA hardware and software vendors, recommended in November 2020 to establish a standard DNA fsa data format, extending from the existing ABI 2009 format; and maintain the standard in the public domain with a mechanism to submit, approve and implement change requests.</a:t>
            </a:r>
          </a:p>
          <a:p>
            <a:endParaRPr lang="en-US" sz="2400" dirty="0"/>
          </a:p>
        </p:txBody>
      </p:sp>
    </p:spTree>
    <p:extLst>
      <p:ext uri="{BB962C8B-B14F-4D97-AF65-F5344CB8AC3E}">
        <p14:creationId xmlns:p14="http://schemas.microsoft.com/office/powerpoint/2010/main" val="369372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DNA fsax open-source project</a:t>
            </a: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4</a:t>
            </a:fld>
            <a:endParaRPr lang="en-US" dirty="0"/>
          </a:p>
        </p:txBody>
      </p:sp>
      <p:sp>
        <p:nvSpPr>
          <p:cNvPr id="8" name="Content Placeholder 2">
            <a:extLst>
              <a:ext uri="{FF2B5EF4-FFF2-40B4-BE49-F238E27FC236}">
                <a16:creationId xmlns:a16="http://schemas.microsoft.com/office/drawing/2014/main" id="{F2B5C07B-60D7-5D14-4C3B-00B3A15AD50F}"/>
              </a:ext>
            </a:extLst>
          </p:cNvPr>
          <p:cNvSpPr>
            <a:spLocks noGrp="1"/>
          </p:cNvSpPr>
          <p:nvPr>
            <p:ph idx="1"/>
          </p:nvPr>
        </p:nvSpPr>
        <p:spPr>
          <a:xfrm>
            <a:off x="457200" y="1143000"/>
            <a:ext cx="11258550" cy="4876800"/>
          </a:xfrm>
        </p:spPr>
        <p:txBody>
          <a:bodyPr>
            <a:normAutofit/>
          </a:bodyPr>
          <a:lstStyle/>
          <a:p>
            <a:r>
              <a:rPr lang="en-US" sz="2400" dirty="0"/>
              <a:t>A draft standard, the extended DNA fsa data format, also known as the “fsax” format was developed in 2021 based on the ABI 2009 format</a:t>
            </a:r>
          </a:p>
          <a:p>
            <a:r>
              <a:rPr lang="en-US" sz="2400" dirty="0"/>
              <a:t>In addition to the 2009 content, fsax combined all existing custom data tags so that the existing fsa implementations should be automatically compliant with the standard</a:t>
            </a:r>
          </a:p>
          <a:p>
            <a:r>
              <a:rPr lang="en-US" sz="2400" dirty="0"/>
              <a:t>DNA fsax specification is posted on the NIEM GitHub site NIEM-Biometrics-Domain-DNA-Analysis</a:t>
            </a:r>
          </a:p>
          <a:p>
            <a:r>
              <a:rPr lang="en-US" sz="2400" dirty="0"/>
              <a:t>DNA fsax specification has been reviewed by the community SMEs from the DHS, FBI, NIH, hardware vendors and software vendors</a:t>
            </a:r>
          </a:p>
        </p:txBody>
      </p:sp>
    </p:spTree>
    <p:extLst>
      <p:ext uri="{BB962C8B-B14F-4D97-AF65-F5344CB8AC3E}">
        <p14:creationId xmlns:p14="http://schemas.microsoft.com/office/powerpoint/2010/main" val="37576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Moving forward</a:t>
            </a: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5</a:t>
            </a:fld>
            <a:endParaRPr lang="en-US" dirty="0"/>
          </a:p>
        </p:txBody>
      </p:sp>
      <p:sp>
        <p:nvSpPr>
          <p:cNvPr id="3" name="Content Placeholder 2">
            <a:extLst>
              <a:ext uri="{FF2B5EF4-FFF2-40B4-BE49-F238E27FC236}">
                <a16:creationId xmlns:a16="http://schemas.microsoft.com/office/drawing/2014/main" id="{9AEAEAF8-A2AF-63AE-60F0-869698E4B37D}"/>
              </a:ext>
            </a:extLst>
          </p:cNvPr>
          <p:cNvSpPr>
            <a:spLocks noGrp="1"/>
          </p:cNvSpPr>
          <p:nvPr>
            <p:ph idx="1"/>
          </p:nvPr>
        </p:nvSpPr>
        <p:spPr>
          <a:xfrm>
            <a:off x="457200" y="1066800"/>
            <a:ext cx="11125200" cy="5105400"/>
          </a:xfrm>
        </p:spPr>
        <p:txBody>
          <a:bodyPr>
            <a:normAutofit/>
          </a:bodyPr>
          <a:lstStyle/>
          <a:p>
            <a:r>
              <a:rPr lang="en-US" sz="2400" dirty="0"/>
              <a:t>FBI suggested to obtain feedback from the SMEs and administrators at the state and local crime laboratories, especially for the versioning and release process of the updated DNA fsa data format standard</a:t>
            </a:r>
          </a:p>
          <a:p>
            <a:r>
              <a:rPr lang="en-US" sz="2400" dirty="0"/>
              <a:t>Publish the official first version of fsax specification to the community using the NIEM release process</a:t>
            </a:r>
          </a:p>
          <a:p>
            <a:r>
              <a:rPr lang="en-US" sz="2400" dirty="0"/>
              <a:t>Migrate to OASIS and follow the OASIS process to become one of the OASIS standards</a:t>
            </a:r>
          </a:p>
        </p:txBody>
      </p:sp>
    </p:spTree>
    <p:extLst>
      <p:ext uri="{BB962C8B-B14F-4D97-AF65-F5344CB8AC3E}">
        <p14:creationId xmlns:p14="http://schemas.microsoft.com/office/powerpoint/2010/main" val="3381631923"/>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3DBC4E-DD94-448E-80FB-F46647EDD91A}">
  <ds:schemaRefs>
    <ds:schemaRef ds:uri="http://schemas.microsoft.com/office/2006/documentManagement/types"/>
    <ds:schemaRef ds:uri="http://schemas.microsoft.com/office/infopath/2007/PartnerControls"/>
    <ds:schemaRef ds:uri="5774b216-7350-4865-8b28-a80b4a7f0bbf"/>
    <ds:schemaRef ds:uri="http://purl.org/dc/elements/1.1/"/>
    <ds:schemaRef ds:uri="http://schemas.microsoft.com/office/2006/metadata/properties"/>
    <ds:schemaRef ds:uri="668b5da2-bb96-4ca8-adfe-f026adba9ac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9172</TotalTime>
  <Words>653</Words>
  <Application>Microsoft Office PowerPoint</Application>
  <PresentationFormat>Widescreen</PresentationFormat>
  <Paragraphs>50</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Bahnschrift</vt:lpstr>
      <vt:lpstr>Calibri</vt:lpstr>
      <vt:lpstr>Helvetica LT Std</vt:lpstr>
      <vt:lpstr>Open Sans</vt:lpstr>
      <vt:lpstr>Times New Roman</vt:lpstr>
      <vt:lpstr>Tw Cen MT</vt:lpstr>
      <vt:lpstr>Wingdings</vt:lpstr>
      <vt:lpstr>2_Office Theme</vt:lpstr>
      <vt:lpstr>1_NIEM_white</vt:lpstr>
      <vt:lpstr>PowerPoint Presentation</vt:lpstr>
      <vt:lpstr>What is DNA fsa data</vt:lpstr>
      <vt:lpstr>DNA fsa data and standard</vt:lpstr>
      <vt:lpstr>DNA fsax open-source project</vt:lpstr>
      <vt:lpstr>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NBAC Annual Meeting Domain Update Template;Stephen M Sullivan CTR JS J6 (USA);C. J. Lee CTR DHS OBIM</dc:creator>
  <cp:lastModifiedBy>C. J. Lee</cp:lastModifiedBy>
  <cp:revision>180</cp:revision>
  <dcterms:created xsi:type="dcterms:W3CDTF">2021-02-21T03:42:26Z</dcterms:created>
  <dcterms:modified xsi:type="dcterms:W3CDTF">2022-08-13T17:46:31Z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