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4"/>
    <p:sldMasterId id="2147483658" r:id="rId5"/>
  </p:sldMasterIdLst>
  <p:notesMasterIdLst>
    <p:notesMasterId r:id="rId12"/>
  </p:notesMasterIdLst>
  <p:sldIdLst>
    <p:sldId id="442" r:id="rId6"/>
    <p:sldId id="443" r:id="rId7"/>
    <p:sldId id="445" r:id="rId8"/>
    <p:sldId id="446" r:id="rId9"/>
    <p:sldId id="448" r:id="rId10"/>
    <p:sldId id="447" r:id="rId11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Schultz" initials="RS" lastIdx="1" clrIdx="0">
    <p:extLst>
      <p:ext uri="{19B8F6BF-5375-455C-9EA6-DF929625EA0E}">
        <p15:presenceInfo xmlns:p15="http://schemas.microsoft.com/office/powerpoint/2012/main" userId="ab077086bdf2f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A0E"/>
    <a:srgbClr val="1F497D"/>
    <a:srgbClr val="8B8B8B"/>
    <a:srgbClr val="E6B9B8"/>
    <a:srgbClr val="738AB9"/>
    <a:srgbClr val="9EB3B6"/>
    <a:srgbClr val="F0EAF9"/>
    <a:srgbClr val="CEDEE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5059" autoAdjust="0"/>
    <p:restoredTop sz="86430" autoAdjust="0"/>
  </p:normalViewPr>
  <p:slideViewPr>
    <p:cSldViewPr snapToGrid="0" snapToObjects="1">
      <p:cViewPr varScale="1">
        <p:scale>
          <a:sx n="106" d="100"/>
          <a:sy n="106" d="100"/>
        </p:scale>
        <p:origin x="176" y="2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9/16/20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9/16/20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9/16/20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9/16/20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9/16/20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9/16/20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9/16/20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3"/>
          <a:srcRect l="65865" t="77549"/>
          <a:stretch/>
        </p:blipFill>
        <p:spPr>
          <a:xfrm>
            <a:off x="5707515" y="5346619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8" r:id="rId10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938316" y="2899148"/>
            <a:ext cx="7017986" cy="1292469"/>
          </a:xfrm>
          <a:prstGeom prst="roundRect">
            <a:avLst>
              <a:gd name="adj" fmla="val 30817"/>
            </a:avLst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DD76-9041-5C4B-89B5-2B1B65610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internationalization:</a:t>
            </a:r>
            <a:br>
              <a:rPr lang="en-US"/>
            </a:br>
            <a:r>
              <a:rPr lang="en-US"/>
              <a:t>NTAC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8DEE8-87AD-CA4F-BD91-65B3D97CF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Webb Roberts &lt;webb.roberts@gtri.gatech.edu&gt;</a:t>
            </a:r>
            <a:br>
              <a:rPr lang="en-US"/>
            </a:br>
            <a:r>
              <a:rPr lang="en-US"/>
              <a:t>2020-9-16</a:t>
            </a:r>
          </a:p>
        </p:txBody>
      </p:sp>
    </p:spTree>
    <p:extLst>
      <p:ext uri="{BB962C8B-B14F-4D97-AF65-F5344CB8AC3E}">
        <p14:creationId xmlns:p14="http://schemas.microsoft.com/office/powerpoint/2010/main" val="112326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183A-699C-4D4A-8C37-3740DF82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Localization vs internationalization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23F78-EC6D-4649-A56D-486249DF3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963CE-45E0-A34D-A949-86B98F290B7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Localization</a:t>
            </a:r>
            <a:r>
              <a:rPr lang="en-US" sz="2400"/>
              <a:t> is the process of adapting internationalized software for a specific region or language by translating text and adding locale-specific components.</a:t>
            </a:r>
          </a:p>
          <a:p>
            <a:r>
              <a:rPr lang="en-US" sz="2400"/>
              <a:t>For NTAC: Define architecture for translations, mappings, and data definitions</a:t>
            </a:r>
          </a:p>
          <a:p>
            <a:pPr marL="0" indent="0">
              <a:buNone/>
            </a:pPr>
            <a:r>
              <a:rPr lang="en-US" sz="2400" b="1"/>
              <a:t>Internationalization</a:t>
            </a:r>
            <a:r>
              <a:rPr lang="en-US" sz="2400"/>
              <a:t> is the process of designing a software application so that it can be adapted to various languages and regions without engineering changes.</a:t>
            </a:r>
          </a:p>
          <a:p>
            <a:r>
              <a:rPr lang="en-US" sz="2400"/>
              <a:t>For NTAC: Ensure NIEM schemas, messages, and message specifications can be localized</a:t>
            </a:r>
          </a:p>
        </p:txBody>
      </p:sp>
    </p:spTree>
    <p:extLst>
      <p:ext uri="{BB962C8B-B14F-4D97-AF65-F5344CB8AC3E}">
        <p14:creationId xmlns:p14="http://schemas.microsoft.com/office/powerpoint/2010/main" val="10233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AAF-860D-394E-8E03-96C45B30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to maintain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5B35F-6A02-1642-A814-0F4B8ABB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800-CC8B-3641-B0D5-75FC0C11D4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 internationalization strategy for NIEM should:</a:t>
            </a:r>
          </a:p>
          <a:p>
            <a:pPr lvl="1"/>
            <a:r>
              <a:rPr lang="en-US"/>
              <a:t>Ensure governance bodies control their own artifacts</a:t>
            </a:r>
          </a:p>
          <a:p>
            <a:pPr lvl="1"/>
            <a:r>
              <a:rPr lang="en-US"/>
              <a:t>Maintain a single source of truth</a:t>
            </a:r>
          </a:p>
          <a:p>
            <a:pPr lvl="1"/>
            <a:r>
              <a:rPr lang="en-US"/>
              <a:t>Maintain a single unique identifer for each component</a:t>
            </a:r>
          </a:p>
          <a:p>
            <a:pPr lvl="1"/>
            <a:r>
              <a:rPr lang="en-US"/>
              <a:t>Maintain conformance to standards</a:t>
            </a:r>
          </a:p>
        </p:txBody>
      </p:sp>
    </p:spTree>
    <p:extLst>
      <p:ext uri="{BB962C8B-B14F-4D97-AF65-F5344CB8AC3E}">
        <p14:creationId xmlns:p14="http://schemas.microsoft.com/office/powerpoint/2010/main" val="128574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1BD2-BBAC-EB4F-858C-DBB7F77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Goals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1CEF2-DF28-404D-AD15-514A8B5D2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9F5F-0B8E-6B42-995E-EEFBF64A083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rtl="0" eaLnBrk="1" latinLnBrk="0" hangingPunct="1"/>
            <a:r>
              <a:rPr lang="en-US" sz="2400" kern="1200">
                <a:solidFill>
                  <a:srgbClr val="7F7F7F"/>
                </a:solidFill>
                <a:effectLst/>
              </a:rPr>
              <a:t>Develop international NIEM components</a:t>
            </a:r>
            <a:endParaRPr lang="en-US" sz="2400">
              <a:effectLst/>
            </a:endParaRPr>
          </a:p>
          <a:p>
            <a:pPr lvl="1" rtl="0" eaLnBrk="1" latinLnBrk="0" hangingPunct="1"/>
            <a:r>
              <a:rPr lang="en-US" sz="2400" kern="1200">
                <a:solidFill>
                  <a:srgbClr val="7F7F7F"/>
                </a:solidFill>
                <a:effectLst/>
              </a:rPr>
              <a:t>General components, used everywhere</a:t>
            </a:r>
            <a:endParaRPr lang="en-US" sz="2400">
              <a:effectLst/>
            </a:endParaRPr>
          </a:p>
          <a:p>
            <a:pPr lvl="0" rtl="0" eaLnBrk="1" latinLnBrk="0" hangingPunct="1"/>
            <a:r>
              <a:rPr lang="en-US" sz="2400" kern="1200">
                <a:solidFill>
                  <a:srgbClr val="7F7F7F"/>
                </a:solidFill>
                <a:effectLst/>
              </a:rPr>
              <a:t>Support localization:</a:t>
            </a:r>
            <a:endParaRPr lang="en-US" sz="2400">
              <a:effectLst/>
            </a:endParaRPr>
          </a:p>
          <a:p>
            <a:pPr lvl="1" rtl="0" eaLnBrk="1" latinLnBrk="0" hangingPunct="1"/>
            <a:r>
              <a:rPr lang="en-US" sz="2400" kern="1200">
                <a:solidFill>
                  <a:srgbClr val="7F7F7F"/>
                </a:solidFill>
                <a:effectLst/>
              </a:rPr>
              <a:t>Specific components for a region or language</a:t>
            </a:r>
            <a:endParaRPr lang="en-US" sz="2400">
              <a:effectLst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400" kern="1200">
                <a:solidFill>
                  <a:srgbClr val="7F7F7F"/>
                </a:solidFill>
                <a:effectLst/>
              </a:rPr>
              <a:t>Formats for alternate-language definitions and names of existing components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400"/>
              <a:t>Enable users to create components in any language</a:t>
            </a:r>
          </a:p>
          <a:p>
            <a:pPr lvl="2"/>
            <a:r>
              <a:rPr lang="en-US"/>
              <a:t>Also, entire schemas in any language </a:t>
            </a:r>
            <a:endParaRPr lang="en-US">
              <a:effectLst/>
            </a:endParaRPr>
          </a:p>
          <a:p>
            <a:pPr rtl="0" eaLnBrk="1" latinLnBrk="0" hangingPunct="1"/>
            <a:r>
              <a:rPr lang="en-US" sz="2400" kern="1200">
                <a:solidFill>
                  <a:srgbClr val="7F7F7F"/>
                </a:solidFill>
                <a:effectLst/>
              </a:rPr>
              <a:t>Use xml:lang in schemas and data</a:t>
            </a:r>
          </a:p>
        </p:txBody>
      </p:sp>
    </p:spTree>
    <p:extLst>
      <p:ext uri="{BB962C8B-B14F-4D97-AF65-F5344CB8AC3E}">
        <p14:creationId xmlns:p14="http://schemas.microsoft.com/office/powerpoint/2010/main" val="28826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34F3-830A-0044-890C-A06AEFCD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3430C-3819-7541-AE45-43C8D9535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8B1E7-BE59-8944-B37F-3804F02039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rtl="0" eaLnBrk="1" latinLnBrk="0" hangingPunct="1"/>
            <a:r>
              <a:rPr lang="en-US" sz="3200" kern="1200">
                <a:solidFill>
                  <a:srgbClr val="7F7F7F"/>
                </a:solidFill>
                <a:effectLst/>
                <a:latin typeface="+mn-lt"/>
                <a:ea typeface="+mn-ea"/>
                <a:cs typeface="+mn-cs"/>
              </a:rPr>
              <a:t>Language-specific search &amp; browsing</a:t>
            </a:r>
            <a:endParaRPr lang="en-US">
              <a:effectLst/>
            </a:endParaRPr>
          </a:p>
          <a:p>
            <a:pPr rtl="0" eaLnBrk="1" latinLnBrk="0" hangingPunct="1"/>
            <a:r>
              <a:rPr lang="en-US" sz="3200" kern="1200">
                <a:solidFill>
                  <a:srgbClr val="7F7F7F"/>
                </a:solidFill>
                <a:effectLst/>
                <a:latin typeface="+mn-lt"/>
                <a:ea typeface="+mn-ea"/>
                <a:cs typeface="+mn-cs"/>
              </a:rPr>
              <a:t>Preferred components for specific locales</a:t>
            </a:r>
            <a:endParaRPr lang="en-US">
              <a:effectLst/>
            </a:endParaRPr>
          </a:p>
          <a:p>
            <a:pPr rtl="0" eaLnBrk="1" latinLnBrk="0" hangingPunct="1"/>
            <a:r>
              <a:rPr lang="en-US" sz="3200" kern="1200">
                <a:solidFill>
                  <a:srgbClr val="7F7F7F"/>
                </a:solidFill>
                <a:effectLst/>
                <a:latin typeface="+mn-lt"/>
                <a:ea typeface="+mn-ea"/>
                <a:cs typeface="+mn-cs"/>
              </a:rPr>
              <a:t>Generation of artifacts localized for a language or region</a:t>
            </a:r>
            <a:endParaRPr lang="en-US"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25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EAA-E17A-1F42-A782-328C0E6D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impacts on specifications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096F3-B0E5-814C-AD80-2B77CBE2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F7A26-093D-6946-AF2E-B31815D523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2800"/>
              <a:t>NIEM NDR: </a:t>
            </a:r>
          </a:p>
          <a:p>
            <a:pPr lvl="1"/>
            <a:r>
              <a:rPr lang="en-US"/>
              <a:t>support alternate names and definitions</a:t>
            </a:r>
          </a:p>
          <a:p>
            <a:pPr lvl="1"/>
            <a:r>
              <a:rPr lang="en-US"/>
              <a:t>support new components in alternate languages</a:t>
            </a:r>
          </a:p>
          <a:p>
            <a:r>
              <a:rPr lang="en-US" sz="2800"/>
              <a:t>Message Specifications should support any language or region</a:t>
            </a:r>
          </a:p>
          <a:p>
            <a:r>
              <a:rPr lang="en-US" sz="2800"/>
              <a:t>Code lists should support multiple languages</a:t>
            </a:r>
          </a:p>
          <a:p>
            <a:r>
              <a:rPr lang="en-US" sz="2800"/>
              <a:t>NIEM models should support alternate language names and definitions</a:t>
            </a:r>
          </a:p>
        </p:txBody>
      </p:sp>
    </p:spTree>
    <p:extLst>
      <p:ext uri="{BB962C8B-B14F-4D97-AF65-F5344CB8AC3E}">
        <p14:creationId xmlns:p14="http://schemas.microsoft.com/office/powerpoint/2010/main" val="1011177698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DF7210-3627-4F22-97AC-3F948A8AB8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7D90CF-AC11-4B86-BF4A-1F694E95DF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A81710-7E9B-414F-9E39-7E88BF98E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14467</TotalTime>
  <Words>251</Words>
  <Application>Microsoft Macintosh PowerPoint</Application>
  <PresentationFormat>On-screen Show (4:3)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 2</vt:lpstr>
      <vt:lpstr>NIEM_white</vt:lpstr>
      <vt:lpstr>Office Theme</vt:lpstr>
      <vt:lpstr>internationalization: NTAC perspective</vt:lpstr>
      <vt:lpstr>Localization vs internationalization</vt:lpstr>
      <vt:lpstr>Principles to maintain</vt:lpstr>
      <vt:lpstr>candidate Goals</vt:lpstr>
      <vt:lpstr>Tool features</vt:lpstr>
      <vt:lpstr> impacts on specifications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Sullivan</dc:creator>
  <cp:lastModifiedBy>Webb Roberts</cp:lastModifiedBy>
  <cp:revision>224</cp:revision>
  <dcterms:created xsi:type="dcterms:W3CDTF">2020-08-09T20:35:51Z</dcterms:created>
  <dcterms:modified xsi:type="dcterms:W3CDTF">2020-09-16T16:58:37Z</dcterms:modified>
</cp:coreProperties>
</file>