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4"/>
    <p:sldMasterId id="2147483658" r:id="rId5"/>
  </p:sldMasterIdLst>
  <p:notesMasterIdLst>
    <p:notesMasterId r:id="rId23"/>
  </p:notesMasterIdLst>
  <p:sldIdLst>
    <p:sldId id="256" r:id="rId6"/>
    <p:sldId id="426" r:id="rId7"/>
    <p:sldId id="399" r:id="rId8"/>
    <p:sldId id="442" r:id="rId9"/>
    <p:sldId id="443" r:id="rId10"/>
    <p:sldId id="448" r:id="rId11"/>
    <p:sldId id="449" r:id="rId12"/>
    <p:sldId id="450" r:id="rId13"/>
    <p:sldId id="446" r:id="rId14"/>
    <p:sldId id="447" r:id="rId15"/>
    <p:sldId id="452" r:id="rId16"/>
    <p:sldId id="451" r:id="rId17"/>
    <p:sldId id="453" r:id="rId18"/>
    <p:sldId id="454" r:id="rId19"/>
    <p:sldId id="455" r:id="rId20"/>
    <p:sldId id="456" r:id="rId21"/>
    <p:sldId id="383" r:id="rId2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Schultz" initials="RS" lastIdx="1" clrIdx="0">
    <p:extLst>
      <p:ext uri="{19B8F6BF-5375-455C-9EA6-DF929625EA0E}">
        <p15:presenceInfo xmlns:p15="http://schemas.microsoft.com/office/powerpoint/2012/main" userId="ab077086bdf2f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020A0E"/>
    <a:srgbClr val="1F497D"/>
    <a:srgbClr val="8B8B8B"/>
    <a:srgbClr val="E6B9B8"/>
    <a:srgbClr val="738AB9"/>
    <a:srgbClr val="9EB3B6"/>
    <a:srgbClr val="F0EAF9"/>
    <a:srgbClr val="CE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6122" autoAdjust="0"/>
  </p:normalViewPr>
  <p:slideViewPr>
    <p:cSldViewPr snapToGrid="0" snapToObjects="1">
      <p:cViewPr varScale="1">
        <p:scale>
          <a:sx n="114" d="100"/>
          <a:sy n="114" d="100"/>
        </p:scale>
        <p:origin x="15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9/11/2020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9/11/2020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9/11/2020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9/11/2020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9/11/2020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9/11/2020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9/11/2020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3"/>
          <a:srcRect l="65865" t="77549"/>
          <a:stretch/>
        </p:blipFill>
        <p:spPr>
          <a:xfrm>
            <a:off x="5707515" y="5346619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8" r:id="rId10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938316" y="2899148"/>
            <a:ext cx="7017986" cy="1292469"/>
          </a:xfrm>
          <a:prstGeom prst="roundRect">
            <a:avLst>
              <a:gd name="adj" fmla="val 30817"/>
            </a:avLst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na.medlin@gtri.gatech.edu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mailto:webb.Roberts@gtri.gatec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em.github.io/niem-releas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iem.github.io/reference/concepts" TargetMode="External"/><Relationship Id="rId2" Type="http://schemas.openxmlformats.org/officeDocument/2006/relationships/hyperlink" Target="https://niem.github.io/reference/concepts/property/modeling/table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IEM/NIEM-Releases/project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iem.github.io/niem-releases" TargetMode="External"/><Relationship Id="rId2" Type="http://schemas.openxmlformats.org/officeDocument/2006/relationships/hyperlink" Target="https://github.com/NIEM/NIEM-Relea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iem.github.io/referen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IEM/NIEM-Release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 bwMode="auto">
          <a:xfrm>
            <a:off x="133059" y="4391790"/>
            <a:ext cx="8877882" cy="17358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ts val="3600"/>
              </a:lnSpc>
              <a:spcBef>
                <a:spcPct val="50000"/>
              </a:spcBef>
              <a:defRPr sz="4000" b="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2pPr>
            <a:lvl3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3pPr>
            <a:lvl4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4pPr>
            <a:lvl5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b="1" dirty="0"/>
              <a:t>Virtual Annual Meeting (NBAC)</a:t>
            </a:r>
          </a:p>
          <a:p>
            <a:pPr>
              <a:lnSpc>
                <a:spcPct val="80000"/>
              </a:lnSpc>
            </a:pPr>
            <a:r>
              <a:rPr lang="en-US" sz="2400" b="1"/>
              <a:t>17 </a:t>
            </a:r>
            <a:r>
              <a:rPr lang="en-US" sz="2400" b="1" dirty="0"/>
              <a:t>September 2020 </a:t>
            </a:r>
            <a:r>
              <a:rPr lang="en-US" sz="2400" b="1" dirty="0">
                <a:sym typeface="Wingdings" panose="05000000000000000000" pitchFamily="2" charset="2"/>
              </a:rPr>
              <a:t> 10-12PM</a:t>
            </a: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3600" b="1"/>
              <a:t>NIEM Release Planning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2A587-0A3A-4D34-9E40-FA6A9DFF3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6" y="171451"/>
            <a:ext cx="2265218" cy="226521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FF6180F-889B-47C8-9911-9B7AD7C897F3}"/>
              </a:ext>
            </a:extLst>
          </p:cNvPr>
          <p:cNvSpPr txBox="1">
            <a:spLocks/>
          </p:cNvSpPr>
          <p:nvPr/>
        </p:nvSpPr>
        <p:spPr>
          <a:xfrm>
            <a:off x="7453563" y="5360068"/>
            <a:ext cx="1633578" cy="9745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8325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604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9861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►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Christina Medlin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christina.medlin@gtri.gatech.edu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800" b="0">
              <a:solidFill>
                <a:sysClr val="windowText" lastClr="000000"/>
              </a:solidFill>
            </a:endParaRPr>
          </a:p>
          <a:p>
            <a:pPr algn="l">
              <a:defRPr/>
            </a:pPr>
            <a:r>
              <a:rPr lang="en-US" sz="1100">
                <a:solidFill>
                  <a:sysClr val="windowText" lastClr="000000"/>
                </a:solidFill>
              </a:rPr>
              <a:t>Webb Roberts</a:t>
            </a:r>
          </a:p>
          <a:p>
            <a:pPr algn="l">
              <a:defRPr/>
            </a:pPr>
            <a:r>
              <a:rPr lang="en-US" sz="800" b="0">
                <a:solidFill>
                  <a:sysClr val="windowText" lastClr="000000"/>
                </a:solidFill>
                <a:hlinkClick r:id="rId4"/>
              </a:rPr>
              <a:t>webb.roberts@gtri.gatech.edu</a:t>
            </a:r>
            <a:r>
              <a:rPr lang="en-US" sz="800" b="0">
                <a:solidFill>
                  <a:sysClr val="windowText" lastClr="000000"/>
                </a:solidFill>
              </a:rPr>
              <a:t> </a:t>
            </a:r>
            <a:endParaRPr lang="en-US" sz="800" b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3FFC3-7755-4E87-86DB-78C415077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487" y="81047"/>
            <a:ext cx="2188654" cy="2847079"/>
          </a:xfrm>
          <a:prstGeom prst="rect">
            <a:avLst/>
          </a:prstGeom>
        </p:spPr>
      </p:pic>
      <p:pic>
        <p:nvPicPr>
          <p:cNvPr id="9" name="Picture 8" descr="Check Mark Logo clipart - Circle, transparent clip art">
            <a:extLst>
              <a:ext uri="{FF2B5EF4-FFF2-40B4-BE49-F238E27FC236}">
                <a16:creationId xmlns:a16="http://schemas.microsoft.com/office/drawing/2014/main" id="{52CC4837-2968-4822-9CD5-989DF2CD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3" y="2069335"/>
            <a:ext cx="396875" cy="396875"/>
          </a:xfrm>
          <a:prstGeom prst="ellipse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91921C-89C5-4CB5-8D05-70FC505E4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3563" y="6334629"/>
            <a:ext cx="1557378" cy="4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4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NIEM Historical Element stats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8CAE98-AC71-4B78-BB15-7F7AF7AD3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091"/>
              </p:ext>
            </p:extLst>
          </p:nvPr>
        </p:nvGraphicFramePr>
        <p:xfrm>
          <a:off x="457200" y="1191126"/>
          <a:ext cx="8229598" cy="4818640"/>
        </p:xfrm>
        <a:graphic>
          <a:graphicData uri="http://schemas.openxmlformats.org/drawingml/2006/table">
            <a:tbl>
              <a:tblPr/>
              <a:tblGrid>
                <a:gridCol w="1773846">
                  <a:extLst>
                    <a:ext uri="{9D8B030D-6E8A-4147-A177-3AD203B41FA5}">
                      <a16:colId xmlns:a16="http://schemas.microsoft.com/office/drawing/2014/main" val="2123850380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2020902409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2238065675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4142759329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2200564670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1515799227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1079490824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898106592"/>
                    </a:ext>
                  </a:extLst>
                </a:gridCol>
                <a:gridCol w="639625">
                  <a:extLst>
                    <a:ext uri="{9D8B030D-6E8A-4147-A177-3AD203B41FA5}">
                      <a16:colId xmlns:a16="http://schemas.microsoft.com/office/drawing/2014/main" val="378374135"/>
                    </a:ext>
                  </a:extLst>
                </a:gridCol>
                <a:gridCol w="640922">
                  <a:extLst>
                    <a:ext uri="{9D8B030D-6E8A-4147-A177-3AD203B41FA5}">
                      <a16:colId xmlns:a16="http://schemas.microsoft.com/office/drawing/2014/main" val="3908945002"/>
                    </a:ext>
                  </a:extLst>
                </a:gridCol>
                <a:gridCol w="697830">
                  <a:extLst>
                    <a:ext uri="{9D8B030D-6E8A-4147-A177-3AD203B41FA5}">
                      <a16:colId xmlns:a16="http://schemas.microsoft.com/office/drawing/2014/main" val="545136113"/>
                    </a:ext>
                  </a:extLst>
                </a:gridCol>
              </a:tblGrid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Elements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5.0-RC1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2441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1,540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1,478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1,478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1,423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1,423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1,423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1,586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1,586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1,586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1,810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275093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512570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Biometrics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617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707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05015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762265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 Management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176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169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261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687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53039"/>
                  </a:ext>
                </a:extLst>
              </a:tr>
              <a:tr h="2409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 Services / CYFS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31236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 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684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15371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10665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Protection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5566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517490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Trade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538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538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534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534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534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48747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1,300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1,236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1,386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2,828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2,832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4,173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4,140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4,147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4,206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4,023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29868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438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359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359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359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6724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Military Operations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190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217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296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92016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487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577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97683"/>
                  </a:ext>
                </a:extLst>
              </a:tr>
              <a:tr h="2409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Transportation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151531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300734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 (GSIM)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177602"/>
                  </a:ext>
                </a:extLst>
              </a:tr>
              <a:tr h="24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4,090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3,903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5,694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8,090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8,690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12,092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3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/>
              <a:t>What worked?  What could be improved?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Release schedule</a:t>
            </a:r>
          </a:p>
          <a:p>
            <a:r>
              <a:rPr lang="en-US" sz="2400"/>
              <a:t>Harmonization work group</a:t>
            </a:r>
          </a:p>
          <a:p>
            <a:r>
              <a:rPr lang="en-US" sz="2400"/>
              <a:t>Issue management</a:t>
            </a:r>
          </a:p>
          <a:p>
            <a:r>
              <a:rPr lang="en-US" sz="2400"/>
              <a:t>etc.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5.0 Discussion and feedback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60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Minor release</a:t>
            </a:r>
          </a:p>
          <a:p>
            <a:pPr lvl="1"/>
            <a:r>
              <a:rPr lang="en-US" sz="2000"/>
              <a:t>Content changes to domains and domain code tables only</a:t>
            </a:r>
          </a:p>
          <a:p>
            <a:pPr lvl="1"/>
            <a:r>
              <a:rPr lang="en-US" sz="2000"/>
              <a:t>Core Supplement if needed</a:t>
            </a:r>
          </a:p>
          <a:p>
            <a:pPr lvl="1"/>
            <a:r>
              <a:rPr lang="en-US" sz="2000"/>
              <a:t>Expected new domains: Cyber, Grants</a:t>
            </a:r>
            <a:br>
              <a:rPr lang="en-US" sz="2000"/>
            </a:br>
            <a:endParaRPr lang="en-US" sz="2000"/>
          </a:p>
          <a:p>
            <a:r>
              <a:rPr lang="en-US" sz="2400"/>
              <a:t>Projected schedule</a:t>
            </a:r>
          </a:p>
          <a:p>
            <a:pPr lvl="1"/>
            <a:r>
              <a:rPr lang="en-US" sz="2000"/>
              <a:t>Major inputs due	End of year</a:t>
            </a:r>
          </a:p>
          <a:p>
            <a:pPr lvl="1"/>
            <a:r>
              <a:rPr lang="en-US" sz="2000"/>
              <a:t>Alpha 1			Feb 2021</a:t>
            </a:r>
          </a:p>
          <a:p>
            <a:pPr lvl="1"/>
            <a:r>
              <a:rPr lang="en-US" sz="2000"/>
              <a:t>Beta 1			May 2021</a:t>
            </a:r>
          </a:p>
          <a:p>
            <a:pPr lvl="1"/>
            <a:r>
              <a:rPr lang="en-US" sz="2000"/>
              <a:t>RC 1				Aug 2021</a:t>
            </a:r>
          </a:p>
          <a:p>
            <a:pPr lvl="1"/>
            <a:r>
              <a:rPr lang="en-US" sz="2000"/>
              <a:t>Release			Fall 2021</a:t>
            </a:r>
            <a:br>
              <a:rPr lang="en-US" sz="2000"/>
            </a:br>
            <a:endParaRPr lang="en-US" sz="2000"/>
          </a:p>
          <a:p>
            <a:r>
              <a:rPr lang="en-US" sz="2400"/>
              <a:t>Harmonization Work Group meetings if needed</a:t>
            </a:r>
            <a:br>
              <a:rPr lang="en-US" sz="2400"/>
            </a:br>
            <a:endParaRPr lang="en-US" sz="2400"/>
          </a:p>
          <a:p>
            <a:r>
              <a:rPr lang="en-US" sz="2400"/>
              <a:t>Track updates at </a:t>
            </a:r>
            <a:r>
              <a:rPr lang="en-US" sz="2400">
                <a:hlinkClick r:id="rId2"/>
              </a:rPr>
              <a:t>https://niem.github.io/niem-releases</a:t>
            </a:r>
            <a:r>
              <a:rPr lang="en-US" sz="2400"/>
              <a:t>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5.1 Plans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08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5.0 Specifications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339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models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016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Some things to consider</a:t>
            </a:r>
          </a:p>
          <a:p>
            <a:pPr lvl="1"/>
            <a:r>
              <a:rPr lang="en-US" sz="2000"/>
              <a:t>Domain representation</a:t>
            </a:r>
          </a:p>
          <a:p>
            <a:pPr lvl="1"/>
            <a:r>
              <a:rPr lang="en-US" sz="2000"/>
              <a:t>Meetings</a:t>
            </a:r>
          </a:p>
          <a:p>
            <a:pPr lvl="1"/>
            <a:r>
              <a:rPr lang="en-US" sz="2000"/>
              <a:t>Content update process</a:t>
            </a:r>
            <a:br>
              <a:rPr lang="en-US" sz="2000"/>
            </a:br>
            <a:endParaRPr lang="en-US" sz="2000"/>
          </a:p>
          <a:p>
            <a:r>
              <a:rPr lang="en-US" sz="2400"/>
              <a:t>Examples of different governance approaches</a:t>
            </a:r>
          </a:p>
          <a:p>
            <a:pPr lvl="1"/>
            <a:r>
              <a:rPr lang="en-US" sz="2000"/>
              <a:t>Justice (XSTF)</a:t>
            </a:r>
          </a:p>
          <a:p>
            <a:pPr lvl="1"/>
            <a:r>
              <a:rPr lang="en-US" sz="2000"/>
              <a:t>MilOps Configuration Control Board (CCB) meetings</a:t>
            </a:r>
          </a:p>
          <a:p>
            <a:pPr lvl="1"/>
            <a:r>
              <a:rPr lang="en-US" sz="2000"/>
              <a:t>Emergency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domain management activities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641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Collect and analyze local data requirements</a:t>
            </a:r>
          </a:p>
          <a:p>
            <a:pPr lvl="1"/>
            <a:r>
              <a:rPr lang="en-US" sz="2000"/>
              <a:t>Distinguish domain vs message content</a:t>
            </a:r>
          </a:p>
          <a:p>
            <a:pPr lvl="1"/>
            <a:r>
              <a:rPr lang="en-US" sz="2000"/>
              <a:t>Determine if data requirement sources should be tracked</a:t>
            </a:r>
            <a:br>
              <a:rPr lang="en-US" sz="2000"/>
            </a:br>
            <a:endParaRPr lang="en-US" sz="2000"/>
          </a:p>
          <a:p>
            <a:r>
              <a:rPr lang="en-US" sz="2400"/>
              <a:t>Map local requirements to NIEM</a:t>
            </a:r>
          </a:p>
          <a:p>
            <a:pPr lvl="1"/>
            <a:r>
              <a:rPr lang="en-US" sz="2000"/>
              <a:t>Reuse existing NIEM components when possible</a:t>
            </a:r>
            <a:br>
              <a:rPr lang="en-US" sz="2000"/>
            </a:br>
            <a:endParaRPr lang="en-US" sz="2000"/>
          </a:p>
          <a:p>
            <a:r>
              <a:rPr lang="en-US" sz="2400"/>
              <a:t>Model </a:t>
            </a:r>
          </a:p>
          <a:p>
            <a:pPr lvl="1"/>
            <a:r>
              <a:rPr lang="en-US" sz="2000"/>
              <a:t>Focus on actual requirements</a:t>
            </a:r>
          </a:p>
          <a:p>
            <a:pPr lvl="1"/>
            <a:r>
              <a:rPr lang="en-US" sz="2000"/>
              <a:t>Learn when NIEM uses augmentations vs extension vs roles</a:t>
            </a:r>
          </a:p>
          <a:p>
            <a:pPr lvl="1"/>
            <a:r>
              <a:rPr lang="en-US" sz="2000"/>
              <a:t>Learn how to construct NIEM property and type names</a:t>
            </a:r>
          </a:p>
          <a:p>
            <a:pPr lvl="1"/>
            <a:r>
              <a:rPr lang="en-US" sz="2000"/>
              <a:t>See reference for representation terms and definition phrases:</a:t>
            </a:r>
            <a:br>
              <a:rPr lang="en-US" sz="2000"/>
            </a:br>
            <a:r>
              <a:rPr lang="en-US" sz="1900">
                <a:hlinkClick r:id="rId2"/>
              </a:rPr>
              <a:t>https://niem.github.io/reference/concepts/property/modeling/table/</a:t>
            </a:r>
            <a:r>
              <a:rPr lang="en-US" sz="1900"/>
              <a:t> </a:t>
            </a:r>
          </a:p>
          <a:p>
            <a:pPr lvl="1"/>
            <a:r>
              <a:rPr lang="en-US" sz="2000"/>
              <a:t>Avoid embedding grouping levels as much as possible</a:t>
            </a:r>
          </a:p>
          <a:p>
            <a:pPr lvl="1"/>
            <a:r>
              <a:rPr lang="en-US" sz="2000"/>
              <a:t>Submit new content early for feedback</a:t>
            </a:r>
            <a:br>
              <a:rPr lang="en-US" sz="2000"/>
            </a:br>
            <a:endParaRPr lang="en-US" sz="2000"/>
          </a:p>
          <a:p>
            <a:r>
              <a:rPr lang="en-US" sz="2400"/>
              <a:t>Additional tips and resources available at </a:t>
            </a:r>
            <a:r>
              <a:rPr lang="en-US" sz="2400">
                <a:hlinkClick r:id="rId3"/>
              </a:rPr>
              <a:t>https://niem.github.io/reference/concepts</a:t>
            </a:r>
            <a:r>
              <a:rPr lang="en-US" sz="2400"/>
              <a:t> </a:t>
            </a:r>
            <a:endParaRPr lang="en-US" sz="2000"/>
          </a:p>
          <a:p>
            <a:endParaRPr lang="en-US" sz="2400"/>
          </a:p>
          <a:p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modeling tips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303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2FBE-E525-4791-B4BA-EF14E194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965110"/>
            <a:ext cx="8229600" cy="309584"/>
          </a:xfrm>
        </p:spPr>
        <p:txBody>
          <a:bodyPr>
            <a:normAutofit fontScale="90000"/>
          </a:bodyPr>
          <a:lstStyle/>
          <a:p>
            <a:r>
              <a:rPr lang="en-US" sz="2100" dirty="0">
                <a:solidFill>
                  <a:srgbClr val="005170"/>
                </a:solidFill>
              </a:rPr>
              <a:t>NBAC Annual Meeting SESSION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2C839E-9165-409E-9908-B034C8A7C80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9342366"/>
              </p:ext>
            </p:extLst>
          </p:nvPr>
        </p:nvGraphicFramePr>
        <p:xfrm>
          <a:off x="455212" y="1346256"/>
          <a:ext cx="8143503" cy="422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70">
                  <a:extLst>
                    <a:ext uri="{9D8B030D-6E8A-4147-A177-3AD203B41FA5}">
                      <a16:colId xmlns:a16="http://schemas.microsoft.com/office/drawing/2014/main" val="2628345143"/>
                    </a:ext>
                  </a:extLst>
                </a:gridCol>
                <a:gridCol w="1506767">
                  <a:extLst>
                    <a:ext uri="{9D8B030D-6E8A-4147-A177-3AD203B41FA5}">
                      <a16:colId xmlns:a16="http://schemas.microsoft.com/office/drawing/2014/main" val="3384481042"/>
                    </a:ext>
                  </a:extLst>
                </a:gridCol>
                <a:gridCol w="2558597">
                  <a:extLst>
                    <a:ext uri="{9D8B030D-6E8A-4147-A177-3AD203B41FA5}">
                      <a16:colId xmlns:a16="http://schemas.microsoft.com/office/drawing/2014/main" val="2175603728"/>
                    </a:ext>
                  </a:extLst>
                </a:gridCol>
                <a:gridCol w="2421751">
                  <a:extLst>
                    <a:ext uri="{9D8B030D-6E8A-4147-A177-3AD203B41FA5}">
                      <a16:colId xmlns:a16="http://schemas.microsoft.com/office/drawing/2014/main" val="3678022027"/>
                    </a:ext>
                  </a:extLst>
                </a:gridCol>
                <a:gridCol w="1286418">
                  <a:extLst>
                    <a:ext uri="{9D8B030D-6E8A-4147-A177-3AD203B41FA5}">
                      <a16:colId xmlns:a16="http://schemas.microsoft.com/office/drawing/2014/main" val="2784659447"/>
                    </a:ext>
                  </a:extLst>
                </a:gridCol>
              </a:tblGrid>
              <a:tr h="232576">
                <a:tc gridSpan="2">
                  <a:txBody>
                    <a:bodyPr/>
                    <a:lstStyle/>
                    <a:p>
                      <a:pPr marL="27432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Session Date &amp; Time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Session Topic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Planned Speakers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Facilitators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476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Monday, 14 Sept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Advancing NIEM Adoption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Kshemendra Paul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NIEM Executive Steering Council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311750955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Monday, 14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Local, Tribal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Eric Sweden</a:t>
                      </a:r>
                      <a:br>
                        <a:rPr lang="en-US" sz="900" b="1" spc="100" dirty="0">
                          <a:solidFill>
                            <a:srgbClr val="00517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National Association of State Chief Information Officers (NASCIO)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Cait Ryan, Tom Carlson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 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305501701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15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Supporting Domain Growth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it-I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Gattoni</a:t>
                      </a:r>
                      <a:b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DHS CISA CTO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496829365"/>
                  </a:ext>
                </a:extLst>
              </a:tr>
              <a:tr h="430278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15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Emerging Technologies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Syed Mohammed</a:t>
                      </a:r>
                    </a:p>
                    <a:p>
                      <a:pPr marL="91440" algn="l" fontAlgn="ctr"/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Director, US Department of Homeland Security, Modeling and Simulation Technology Center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Jalal Mapar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Lain McNeill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1778580324"/>
                  </a:ext>
                </a:extLst>
              </a:tr>
              <a:tr h="415052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Wednesday, 16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Improving NIEM Implementation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 Kirk, Patrick </a:t>
                      </a:r>
                      <a:r>
                        <a:rPr lang="en-US" sz="9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Lagioia</a:t>
                      </a: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91440" algn="l" fontAlgn="ctr"/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Treasury Board of Canada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1987182492"/>
                  </a:ext>
                </a:extLst>
              </a:tr>
              <a:tr h="430278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Wednesday, 16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Poewan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Lau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2809715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17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NIEM Release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Christina Medlin</a:t>
                      </a:r>
                    </a:p>
                    <a:p>
                      <a:pPr marL="91440"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Webb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Roberts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2713409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17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NBAC/NTAC Collaboration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,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Webb Roberts</a:t>
                      </a:r>
                    </a:p>
                    <a:p>
                      <a:pPr marL="91440" algn="l" fontAlgn="ctr"/>
                      <a:r>
                        <a:rPr lang="sv-S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Krul,</a:t>
                      </a:r>
                      <a:endParaRPr lang="sv-S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91440" algn="l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Renner</a:t>
                      </a:r>
                    </a:p>
                  </a:txBody>
                  <a:tcPr marL="3572" marR="3572" marT="3572" marB="0"/>
                </a:tc>
                <a:extLst>
                  <a:ext uri="{0D108BD9-81ED-4DB2-BD59-A6C34878D82A}">
                    <a16:rowId xmlns:a16="http://schemas.microsoft.com/office/drawing/2014/main" val="24864285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Friday, 18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NIEM 2021 Priority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Stuart Whitehead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 Executive Director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Katherine Escobar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Sullivan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816328832"/>
                  </a:ext>
                </a:extLst>
              </a:tr>
              <a:tr h="415052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Friday, 18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12 -12:15 p.m.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Meeting 2020 Wrap-up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Sullivan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369060964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6ABEB3-BDBF-48F4-B46D-F33B837BE8A4}"/>
              </a:ext>
            </a:extLst>
          </p:cNvPr>
          <p:cNvSpPr/>
          <p:nvPr/>
        </p:nvSpPr>
        <p:spPr bwMode="auto">
          <a:xfrm>
            <a:off x="455211" y="4261332"/>
            <a:ext cx="8143503" cy="551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1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CBCC-1958-4FF4-A0AB-BE53823A3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SPEAKERS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Facilitator 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</a:rPr>
              <a:t>Christina Medlin</a:t>
            </a:r>
          </a:p>
          <a:p>
            <a:pPr lvl="2"/>
            <a:endParaRPr lang="en-US" sz="1000" dirty="0">
              <a:solidFill>
                <a:srgbClr val="000000"/>
              </a:solidFill>
            </a:endParaRPr>
          </a:p>
          <a:p>
            <a:pPr lvl="2"/>
            <a:endParaRPr lang="en-US" sz="1000" dirty="0">
              <a:solidFill>
                <a:srgbClr val="000000"/>
              </a:solidFill>
            </a:endParaRPr>
          </a:p>
          <a:p>
            <a:pPr lvl="2"/>
            <a:endParaRPr lang="en-US" sz="10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Facilitator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</a:rPr>
              <a:t>Webb Roberts </a:t>
            </a:r>
          </a:p>
          <a:p>
            <a:pPr lvl="2"/>
            <a:endParaRPr lang="en-US" sz="1000" dirty="0">
              <a:solidFill>
                <a:srgbClr val="000000"/>
              </a:solidFill>
            </a:endParaRPr>
          </a:p>
          <a:p>
            <a:pPr lvl="2"/>
            <a:endParaRPr lang="en-US" sz="1000" dirty="0">
              <a:solidFill>
                <a:srgbClr val="000000"/>
              </a:solidFill>
            </a:endParaRPr>
          </a:p>
          <a:p>
            <a:pPr lvl="2"/>
            <a:endParaRPr lang="en-US" sz="10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82C840FA-DFE0-45DC-9049-5B130E8EFB7C}"/>
              </a:ext>
            </a:extLst>
          </p:cNvPr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DCC83A-1856-416B-9842-66FE29E713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5CBDEE-012E-42B5-9720-45ACC9F5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01" y="2352178"/>
            <a:ext cx="1075166" cy="312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691E89-FB4C-4EB0-9D20-C557DB46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01" y="3324675"/>
            <a:ext cx="1075166" cy="312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4E8D4-C136-43BD-8834-4C040AA1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7" y="2082589"/>
            <a:ext cx="497299" cy="582407"/>
          </a:xfrm>
          <a:prstGeom prst="rect">
            <a:avLst/>
          </a:prstGeom>
        </p:spPr>
      </p:pic>
      <p:pic>
        <p:nvPicPr>
          <p:cNvPr id="3074" name="Picture 2" descr="Profile photo for Webb Roberts">
            <a:extLst>
              <a:ext uri="{FF2B5EF4-FFF2-40B4-BE49-F238E27FC236}">
                <a16:creationId xmlns:a16="http://schemas.microsoft.com/office/drawing/2014/main" id="{7143B868-852F-4DDB-874C-A116CA17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17" y="3109516"/>
            <a:ext cx="497299" cy="4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4ADC48-BAE7-42BB-B33F-836ADCD2F874}"/>
              </a:ext>
            </a:extLst>
          </p:cNvPr>
          <p:cNvSpPr txBox="1">
            <a:spLocks/>
          </p:cNvSpPr>
          <p:nvPr/>
        </p:nvSpPr>
        <p:spPr>
          <a:xfrm>
            <a:off x="4572000" y="136525"/>
            <a:ext cx="4466492" cy="594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1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HOUSEKEEPING: 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b="1" i="1" dirty="0"/>
              <a:t>MUTE your mic when you’re not talking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b="1" i="1" dirty="0"/>
              <a:t>Identify yourself before you start to speak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b="1" i="1" dirty="0"/>
              <a:t>Speak clearly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b="1" i="1" dirty="0"/>
              <a:t>Disable “call waiting” feature </a:t>
            </a:r>
            <a:br>
              <a:rPr lang="en-US" sz="1300" b="1" dirty="0"/>
            </a:br>
            <a:r>
              <a:rPr lang="en-US" sz="1300" dirty="0"/>
              <a:t>(the clicking noise can be heard by all)</a:t>
            </a:r>
            <a:endParaRPr lang="en-US" sz="1300" b="1" dirty="0"/>
          </a:p>
          <a:p>
            <a:pPr marL="227013" indent="-227013">
              <a:lnSpc>
                <a:spcPct val="120000"/>
              </a:lnSpc>
              <a:spcBef>
                <a:spcPts val="0"/>
              </a:spcBef>
            </a:pPr>
            <a:endParaRPr lang="en-US" sz="13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b="1" dirty="0"/>
              <a:t>Please note: </a:t>
            </a:r>
            <a:r>
              <a:rPr lang="en-US" sz="1300" dirty="0"/>
              <a:t>All 2020 sessions are audio recorded for NIEM training &amp; communications purposes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400" b="1" dirty="0">
                <a:solidFill>
                  <a:srgbClr val="005170"/>
                </a:solidFill>
              </a:rPr>
              <a:t>QUESTIONS &amp; ANSWERS ARE ENCOURAGED!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/>
              <a:t>To signal you want to contribute without interrupting the speaker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Enter comments via </a:t>
            </a:r>
            <a:r>
              <a:rPr lang="en-US" sz="1200" b="1" dirty="0"/>
              <a:t>CHAT window </a:t>
            </a:r>
            <a:r>
              <a:rPr lang="en-US" sz="1200" dirty="0"/>
              <a:t>at any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/>
              <a:t>To signal a question or respond to a question 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Click on ‘</a:t>
            </a:r>
            <a:r>
              <a:rPr lang="en-US" sz="1200" b="1" dirty="0"/>
              <a:t>Raise your hand</a:t>
            </a:r>
            <a:r>
              <a:rPr lang="en-US" sz="1200" dirty="0"/>
              <a:t>’ button on meeting toolbar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/>
          </a:p>
          <a:p>
            <a:pPr marL="227013" indent="-227013">
              <a:lnSpc>
                <a:spcPct val="120000"/>
              </a:lnSpc>
              <a:spcBef>
                <a:spcPts val="0"/>
              </a:spcBef>
              <a:buNone/>
              <a:tabLst>
                <a:tab pos="227013" algn="l"/>
              </a:tabLst>
            </a:pPr>
            <a:r>
              <a:rPr lang="en-US" sz="1300" dirty="0"/>
              <a:t>	</a:t>
            </a:r>
          </a:p>
          <a:p>
            <a:pPr marL="227013" indent="-227013">
              <a:lnSpc>
                <a:spcPct val="120000"/>
              </a:lnSpc>
              <a:spcBef>
                <a:spcPts val="0"/>
              </a:spcBef>
              <a:buNone/>
              <a:tabLst>
                <a:tab pos="227013" algn="l"/>
              </a:tabLst>
            </a:pPr>
            <a:r>
              <a:rPr lang="en-US" sz="1300" dirty="0"/>
              <a:t>	(Lower hand after you’ve talked by clicking hand button again)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All session briefings are available on </a:t>
            </a:r>
            <a:r>
              <a:rPr lang="en-US" sz="1300" b="1" dirty="0"/>
              <a:t>NIEM’s GitHu</a:t>
            </a:r>
            <a:r>
              <a:rPr lang="en-US" sz="1300" dirty="0"/>
              <a:t>b for download as they occur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  <a:p>
            <a:endParaRPr lang="en-US" sz="1800" dirty="0"/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B992990B-B79C-4CE7-8D6C-E97A9C325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89" y="4606862"/>
            <a:ext cx="1451242" cy="452026"/>
          </a:xfrm>
          <a:prstGeom prst="rect">
            <a:avLst/>
          </a:prstGeom>
        </p:spPr>
      </p:pic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3187955C-92E2-40E3-8EED-15F22A076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31" y="5841248"/>
            <a:ext cx="580292" cy="230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08AFFD-5AC9-4077-AA56-668D8DE3D75C}"/>
              </a:ext>
            </a:extLst>
          </p:cNvPr>
          <p:cNvSpPr txBox="1"/>
          <p:nvPr/>
        </p:nvSpPr>
        <p:spPr>
          <a:xfrm>
            <a:off x="4334718" y="6094247"/>
            <a:ext cx="470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https://github.com/NIEM/NIEM-Annual-Meetings/tree/master/2020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09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NIEM 5.0 release update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000"/>
              <a:t>Status and major changes</a:t>
            </a:r>
          </a:p>
          <a:p>
            <a:pPr lvl="1"/>
            <a:r>
              <a:rPr lang="en-US" sz="2000"/>
              <a:t>Harmonization Working Group activities</a:t>
            </a:r>
          </a:p>
          <a:p>
            <a:pPr lvl="1"/>
            <a:r>
              <a:rPr lang="en-US" sz="2000"/>
              <a:t>Issue management</a:t>
            </a:r>
          </a:p>
          <a:p>
            <a:pPr lvl="1"/>
            <a:r>
              <a:rPr lang="en-US" sz="2000"/>
              <a:t>Resources and artifacts</a:t>
            </a:r>
          </a:p>
          <a:p>
            <a:pPr lvl="1"/>
            <a:r>
              <a:rPr lang="en-US" sz="2000"/>
              <a:t>Release statistics</a:t>
            </a:r>
          </a:p>
          <a:p>
            <a:pPr lvl="1"/>
            <a:r>
              <a:rPr lang="en-US" sz="2000"/>
              <a:t>Discussion and feedback about the release process</a:t>
            </a:r>
            <a:br>
              <a:rPr lang="en-US" sz="2000"/>
            </a:br>
            <a:endParaRPr lang="en-US" sz="2000"/>
          </a:p>
          <a:p>
            <a:r>
              <a:rPr lang="en-US" sz="2400"/>
              <a:t>NIEM 5.1 Plans</a:t>
            </a:r>
            <a:br>
              <a:rPr lang="en-US" sz="2400"/>
            </a:br>
            <a:endParaRPr lang="en-US" sz="2400"/>
          </a:p>
          <a:p>
            <a:r>
              <a:rPr lang="en-US" sz="2400"/>
              <a:t>NIEM 5.0 specifications update (Webb Roberts)</a:t>
            </a:r>
            <a:br>
              <a:rPr lang="en-US" sz="2400"/>
            </a:br>
            <a:endParaRPr lang="en-US" sz="2400"/>
          </a:p>
          <a:p>
            <a:r>
              <a:rPr lang="en-US" sz="2400"/>
              <a:t>NIEM models (Webb Roberts)</a:t>
            </a:r>
            <a:br>
              <a:rPr lang="en-US" sz="2400"/>
            </a:br>
            <a:endParaRPr lang="en-US" sz="2400"/>
          </a:p>
          <a:p>
            <a:r>
              <a:rPr lang="en-US" sz="2400"/>
              <a:t>Domain Management Activities</a:t>
            </a:r>
            <a:br>
              <a:rPr lang="en-US" sz="240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 dirty="0">
                <a:effectLst/>
                <a:latin typeface="+mj-lt"/>
                <a:ea typeface="+mj-ea"/>
                <a:cs typeface="+mj-cs"/>
              </a:rPr>
              <a:t>Session Agenda</a:t>
            </a:r>
          </a:p>
        </p:txBody>
      </p:sp>
    </p:spTree>
    <p:extLst>
      <p:ext uri="{BB962C8B-B14F-4D97-AF65-F5344CB8AC3E}">
        <p14:creationId xmlns:p14="http://schemas.microsoft.com/office/powerpoint/2010/main" val="4160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NIEM 5.0 Release Candidate (RC) 1 status</a:t>
            </a:r>
            <a:br>
              <a:rPr lang="en-US" sz="2400"/>
            </a:br>
            <a:endParaRPr lang="en-US" sz="2400"/>
          </a:p>
          <a:p>
            <a:r>
              <a:rPr lang="en-US" sz="2400"/>
              <a:t>Major content additions</a:t>
            </a:r>
          </a:p>
          <a:p>
            <a:pPr lvl="1"/>
            <a:r>
              <a:rPr lang="en-US" sz="2000"/>
              <a:t>Controlled Unclassified Information (CUI) metadata</a:t>
            </a:r>
          </a:p>
          <a:p>
            <a:pPr lvl="1"/>
            <a:r>
              <a:rPr lang="en-US" sz="2000"/>
              <a:t>Generic Statistical Information Model (GSIM) content</a:t>
            </a:r>
          </a:p>
          <a:p>
            <a:pPr lvl="1"/>
            <a:r>
              <a:rPr lang="en-US" sz="2000"/>
              <a:t>Public Health Emergency Operations Center (PHEOC) Minimum Data Set additions</a:t>
            </a:r>
          </a:p>
          <a:p>
            <a:pPr lvl="1"/>
            <a:r>
              <a:rPr lang="en-US" sz="2000"/>
              <a:t>FBI code set harmonization</a:t>
            </a:r>
          </a:p>
          <a:p>
            <a:pPr lvl="1"/>
            <a:r>
              <a:rPr lang="en-US" sz="2000"/>
              <a:t>Moved Core code elements to code namespaces</a:t>
            </a:r>
          </a:p>
          <a:p>
            <a:pPr lvl="1"/>
            <a:r>
              <a:rPr lang="en-US" sz="2000"/>
              <a:t>Replaced full set of GML schemas with a simplified profile</a:t>
            </a:r>
          </a:p>
          <a:p>
            <a:pPr lvl="1"/>
            <a:r>
              <a:rPr lang="en-US" sz="2000"/>
              <a:t>Many harmonization updates</a:t>
            </a:r>
            <a:br>
              <a:rPr lang="en-US" sz="2000"/>
            </a:br>
            <a:endParaRPr lang="en-US" sz="2000"/>
          </a:p>
          <a:p>
            <a:r>
              <a:rPr lang="en-US" sz="2400"/>
              <a:t>Release package changes</a:t>
            </a:r>
          </a:p>
          <a:p>
            <a:pPr lvl="1"/>
            <a:r>
              <a:rPr lang="en-US" sz="2000"/>
              <a:t>Simplified folder layout</a:t>
            </a:r>
          </a:p>
          <a:p>
            <a:pPr lvl="1"/>
            <a:r>
              <a:rPr lang="en-US" sz="2000"/>
              <a:t>New auxiliary content</a:t>
            </a:r>
          </a:p>
          <a:p>
            <a:pPr lvl="1"/>
            <a:r>
              <a:rPr lang="en-US" sz="2000"/>
              <a:t>Updated character encoding from US-ASCII to UTF-8</a:t>
            </a:r>
          </a:p>
          <a:p>
            <a:pPr lvl="1"/>
            <a:r>
              <a:rPr lang="en-US" sz="2000"/>
              <a:t>Added xml:lang attribute to reference schemas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5.0 release update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Representatives from domains, NBAC, NTAC, and community</a:t>
            </a:r>
            <a:br>
              <a:rPr lang="en-US" sz="2400"/>
            </a:br>
            <a:endParaRPr lang="en-US" sz="2400"/>
          </a:p>
          <a:p>
            <a:r>
              <a:rPr lang="en-US" sz="2400"/>
              <a:t>Met roughly every two weeks</a:t>
            </a:r>
            <a:br>
              <a:rPr lang="en-US" sz="2400"/>
            </a:br>
            <a:endParaRPr lang="en-US" sz="2400"/>
          </a:p>
          <a:p>
            <a:r>
              <a:rPr lang="en-US" sz="2400"/>
              <a:t>Focus</a:t>
            </a:r>
            <a:endParaRPr lang="en-US" sz="2400" dirty="0"/>
          </a:p>
          <a:p>
            <a:pPr lvl="1"/>
            <a:r>
              <a:rPr lang="en-US" sz="2000"/>
              <a:t>Harmonized objects across Core and domains</a:t>
            </a:r>
          </a:p>
          <a:p>
            <a:pPr lvl="1"/>
            <a:r>
              <a:rPr lang="en-US" sz="2000"/>
              <a:t>User-submitted and QA issues</a:t>
            </a:r>
          </a:p>
          <a:p>
            <a:pPr lvl="1"/>
            <a:r>
              <a:rPr lang="en-US" sz="2000"/>
              <a:t>Represented domains with currently lapsed governance</a:t>
            </a:r>
            <a:br>
              <a:rPr lang="en-US" sz="2000"/>
            </a:br>
            <a:endParaRPr lang="en-US" sz="2000"/>
          </a:p>
          <a:p>
            <a:r>
              <a:rPr lang="en-US" sz="2400"/>
              <a:t>Used the NIEM-Releases GitHub repo for issue management</a:t>
            </a:r>
          </a:p>
          <a:p>
            <a:pPr lvl="1"/>
            <a:r>
              <a:rPr lang="en-US" sz="2000"/>
              <a:t>Created issues to track individual topics</a:t>
            </a:r>
          </a:p>
          <a:p>
            <a:pPr lvl="1"/>
            <a:r>
              <a:rPr lang="en-US" sz="2000"/>
              <a:t>Used a project to track issue status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Harmonization work group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506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5071310"/>
            <a:ext cx="8359140" cy="104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hlinkClick r:id="rId2"/>
              </a:rPr>
              <a:t>https://github.com/NIEM/NIEM-Releases/projects</a:t>
            </a:r>
            <a:r>
              <a:rPr lang="en-US" sz="1800"/>
              <a:t> 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5.0 Issue Tracker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01075-E96C-4A62-882F-D2E71D2E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6" y="1208806"/>
            <a:ext cx="8169444" cy="37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NIEM-Releases GitHub repository</a:t>
            </a:r>
          </a:p>
          <a:p>
            <a:pPr lvl="1"/>
            <a:r>
              <a:rPr lang="en-US" sz="1600">
                <a:hlinkClick r:id="rId2"/>
              </a:rPr>
              <a:t>https://github.com/NIEM/NIEM-Releases</a:t>
            </a:r>
            <a:r>
              <a:rPr lang="en-US" sz="1600"/>
              <a:t> </a:t>
            </a:r>
          </a:p>
          <a:p>
            <a:pPr lvl="1"/>
            <a:r>
              <a:rPr lang="en-US" sz="1600"/>
              <a:t>Release artifacts and packages</a:t>
            </a:r>
          </a:p>
          <a:p>
            <a:pPr lvl="1"/>
            <a:r>
              <a:rPr lang="en-US" sz="1600"/>
              <a:t>Issue tracker (issues and projects)</a:t>
            </a:r>
          </a:p>
          <a:p>
            <a:pPr lvl="1"/>
            <a:r>
              <a:rPr lang="en-US" sz="1600"/>
              <a:t>Wiki with some additional documentation</a:t>
            </a:r>
            <a:br>
              <a:rPr lang="en-US" sz="1600"/>
            </a:br>
            <a:endParaRPr lang="en-US" sz="1600"/>
          </a:p>
          <a:p>
            <a:r>
              <a:rPr lang="en-US" sz="2000"/>
              <a:t>Release information niem.github.io</a:t>
            </a:r>
          </a:p>
          <a:p>
            <a:pPr lvl="1"/>
            <a:r>
              <a:rPr lang="en-US" sz="1600">
                <a:hlinkClick r:id="rId3"/>
              </a:rPr>
              <a:t>https://niem.github.io/niem-releases</a:t>
            </a:r>
            <a:r>
              <a:rPr lang="en-US" sz="1600"/>
              <a:t> </a:t>
            </a:r>
          </a:p>
          <a:p>
            <a:pPr lvl="1"/>
            <a:r>
              <a:rPr lang="en-US" sz="1600"/>
              <a:t>Status on latest draft release</a:t>
            </a:r>
          </a:p>
          <a:p>
            <a:pPr lvl="1"/>
            <a:r>
              <a:rPr lang="en-US" sz="1600"/>
              <a:t>Instructions and links for all releases</a:t>
            </a:r>
            <a:br>
              <a:rPr lang="en-US" sz="1600"/>
            </a:br>
            <a:endParaRPr lang="en-US" sz="1600"/>
          </a:p>
          <a:p>
            <a:r>
              <a:rPr lang="en-US" sz="2000"/>
              <a:t>Reference information on niem.github.io</a:t>
            </a:r>
          </a:p>
          <a:p>
            <a:pPr lvl="1"/>
            <a:r>
              <a:rPr lang="en-US" sz="1600">
                <a:hlinkClick r:id="rId4"/>
              </a:rPr>
              <a:t>https://niem.github.io/reference/</a:t>
            </a:r>
            <a:r>
              <a:rPr lang="en-US" sz="1600"/>
              <a:t> </a:t>
            </a:r>
          </a:p>
          <a:p>
            <a:pPr lvl="1"/>
            <a:r>
              <a:rPr lang="en-US" sz="1600"/>
              <a:t>NIEM concepts, including XML and JSON examples and schema snippets</a:t>
            </a:r>
          </a:p>
          <a:p>
            <a:pPr lvl="1"/>
            <a:r>
              <a:rPr lang="en-US" sz="1600"/>
              <a:t>Help on using NIEM tools (SSGT, Movement, ConTesA, Migration Tool)</a:t>
            </a:r>
          </a:p>
          <a:p>
            <a:pPr lvl="1"/>
            <a:r>
              <a:rPr lang="en-US" sz="1600"/>
              <a:t>Overview of NIEM specifications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Release resources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9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457200" y="1197142"/>
            <a:ext cx="8359140" cy="491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hlinkClick r:id="rId2"/>
              </a:rPr>
              <a:t>https://github.com/NIEM/NIEM-Releases</a:t>
            </a:r>
            <a:r>
              <a:rPr lang="en-US" sz="240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>
                <a:effectLst/>
                <a:latin typeface="+mj-lt"/>
                <a:ea typeface="+mj-ea"/>
                <a:cs typeface="+mj-cs"/>
              </a:rPr>
              <a:t>NIEM 5.0 artifacts walk-through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3D963-BBB0-4CCD-9E67-0E84F39D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0989"/>
            <a:ext cx="4007438" cy="163969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56625E-4B12-485F-8F53-DEECF5B6D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6" b="16134"/>
          <a:stretch/>
        </p:blipFill>
        <p:spPr>
          <a:xfrm>
            <a:off x="451615" y="3838072"/>
            <a:ext cx="4007438" cy="1639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DCF90-01EA-49D6-9FED-8EEE41D85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948" y="1900989"/>
            <a:ext cx="4174471" cy="265293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77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</p:spPr>
        <p:txBody>
          <a:bodyPr/>
          <a:lstStyle/>
          <a:p>
            <a:fld id="{A2DCC83A-1856-416B-9842-66FE29E71306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908F1-CB37-4533-9BCF-52CB404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561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NIEM 5.0-RC1 Release stats</a:t>
            </a:r>
            <a:endParaRPr lang="en-US" b="1" kern="1200" cap="all" dirty="0"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89D371-E71B-4E08-B321-65590C4FF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2569"/>
              </p:ext>
            </p:extLst>
          </p:nvPr>
        </p:nvGraphicFramePr>
        <p:xfrm>
          <a:off x="1618248" y="1040731"/>
          <a:ext cx="5275847" cy="4987092"/>
        </p:xfrm>
        <a:graphic>
          <a:graphicData uri="http://schemas.openxmlformats.org/drawingml/2006/table">
            <a:tbl>
              <a:tblPr/>
              <a:tblGrid>
                <a:gridCol w="2337566">
                  <a:extLst>
                    <a:ext uri="{9D8B030D-6E8A-4147-A177-3AD203B41FA5}">
                      <a16:colId xmlns:a16="http://schemas.microsoft.com/office/drawing/2014/main" val="2679992706"/>
                    </a:ext>
                  </a:extLst>
                </a:gridCol>
                <a:gridCol w="979427">
                  <a:extLst>
                    <a:ext uri="{9D8B030D-6E8A-4147-A177-3AD203B41FA5}">
                      <a16:colId xmlns:a16="http://schemas.microsoft.com/office/drawing/2014/main" val="3208907832"/>
                    </a:ext>
                  </a:extLst>
                </a:gridCol>
                <a:gridCol w="979427">
                  <a:extLst>
                    <a:ext uri="{9D8B030D-6E8A-4147-A177-3AD203B41FA5}">
                      <a16:colId xmlns:a16="http://schemas.microsoft.com/office/drawing/2014/main" val="1397929974"/>
                    </a:ext>
                  </a:extLst>
                </a:gridCol>
                <a:gridCol w="979427">
                  <a:extLst>
                    <a:ext uri="{9D8B030D-6E8A-4147-A177-3AD203B41FA5}">
                      <a16:colId xmlns:a16="http://schemas.microsoft.com/office/drawing/2014/main" val="2229695967"/>
                    </a:ext>
                  </a:extLst>
                </a:gridCol>
              </a:tblGrid>
              <a:tr h="226686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98954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788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72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80254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Biometrics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800352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CBRN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047142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 Management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66121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 Services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672741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Immigration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394021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Protection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64746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80289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Trade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562622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Justice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989161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Maritime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26353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Military Operations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24342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9521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Transportation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180860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25840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CUI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519333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990675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64152"/>
                  </a:ext>
                </a:extLst>
              </a:tr>
              <a:tr h="22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92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119335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81710-7E9B-414F-9E39-7E88BF98E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7D90CF-AC11-4B86-BF4A-1F694E95DF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F7210-3627-4F22-97AC-3F948A8AB8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18507</TotalTime>
  <Words>1524</Words>
  <Application>Microsoft Office PowerPoint</Application>
  <PresentationFormat>On-screen Show (4:3)</PresentationFormat>
  <Paragraphs>481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 2</vt:lpstr>
      <vt:lpstr>NIEM_white</vt:lpstr>
      <vt:lpstr>Office Theme</vt:lpstr>
      <vt:lpstr>PowerPoint Presentation</vt:lpstr>
      <vt:lpstr>PowerPoint Presentation</vt:lpstr>
      <vt:lpstr>Session Agenda</vt:lpstr>
      <vt:lpstr>NIEM 5.0 release update</vt:lpstr>
      <vt:lpstr>Harmonization work group</vt:lpstr>
      <vt:lpstr>NIEM 5.0 Issue Tracker</vt:lpstr>
      <vt:lpstr>NIEM Release resources</vt:lpstr>
      <vt:lpstr>NIEM 5.0 artifacts walk-through</vt:lpstr>
      <vt:lpstr>NIEM 5.0-RC1 Release stats</vt:lpstr>
      <vt:lpstr>NIEM Historical Element stats</vt:lpstr>
      <vt:lpstr>NIEM 5.0 Discussion and feedback</vt:lpstr>
      <vt:lpstr>NIEM 5.1 Plans</vt:lpstr>
      <vt:lpstr>NIEM 5.0 Specifications</vt:lpstr>
      <vt:lpstr>NIem models</vt:lpstr>
      <vt:lpstr>domain management activities</vt:lpstr>
      <vt:lpstr>modeling tips</vt:lpstr>
      <vt:lpstr>NBAC Annual Meeting SESSION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Sullivan</dc:creator>
  <cp:lastModifiedBy>Kamran Atri</cp:lastModifiedBy>
  <cp:revision>245</cp:revision>
  <dcterms:created xsi:type="dcterms:W3CDTF">2020-08-09T20:35:51Z</dcterms:created>
  <dcterms:modified xsi:type="dcterms:W3CDTF">2020-09-11T11:44:54Z</dcterms:modified>
</cp:coreProperties>
</file>