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5272" r:id="rId2"/>
    <p:sldMasterId id="2147485312" r:id="rId3"/>
  </p:sldMasterIdLst>
  <p:notesMasterIdLst>
    <p:notesMasterId r:id="rId8"/>
  </p:notesMasterIdLst>
  <p:handoutMasterIdLst>
    <p:handoutMasterId r:id="rId9"/>
  </p:handoutMasterIdLst>
  <p:sldIdLst>
    <p:sldId id="719" r:id="rId4"/>
    <p:sldId id="720" r:id="rId5"/>
    <p:sldId id="721" r:id="rId6"/>
    <p:sldId id="722" r:id="rId7"/>
  </p:sldIdLst>
  <p:sldSz cx="9144000" cy="6858000" type="letter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eilly, Heather" initials="HR" lastIdx="17" clrIdx="0"/>
  <p:cmAuthor id="1" name="Key, Jacqueline" initials="JK" lastIdx="2" clrIdx="1"/>
  <p:cmAuthor id="2" name="Taylor, Michael C" initials="MT" lastIdx="7" clrIdx="2"/>
  <p:cmAuthor id="3" name="Wan, Tiffany" initials="TW" lastIdx="27" clrIdx="3"/>
  <p:cmAuthor id="4" name="Logan, Craig" initials="CL" lastIdx="11" clrIdx="4"/>
  <p:cmAuthor id="5" name="justin.stekervetz" initials="JS" lastIdx="5" clrIdx="5"/>
  <p:cmAuthor id="6" name="Akshai Prakash" initials="" lastIdx="0" clrIdx="6"/>
  <p:cmAuthor id="7" name="Lancos, Allison Marie" initials="AL" lastIdx="5" clrIdx="7"/>
  <p:cmAuthor id="8" name="Vainshtein, Natalia" initials="NV" lastIdx="41" clrIdx="8"/>
  <p:cmAuthor id="9" name="Ritter, Eric" initials="ER" lastIdx="6" clrIdx="9"/>
  <p:cmAuthor id="10" name="Cross, Oniel" initials="OC" lastIdx="5" clrIdx="10"/>
  <p:cmAuthor id="11" name="Kuban, Sara A." initials="SK" lastIdx="4" clrIdx="11">
    <p:extLst/>
  </p:cmAuthor>
  <p:cmAuthor id="12" name="Nisco, Derek" initials="ND" lastIdx="2" clrIdx="12">
    <p:extLst/>
  </p:cmAuthor>
  <p:cmAuthor id="13" name="Dan Croft" initials="" lastIdx="1" clrIdx="1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06F"/>
    <a:srgbClr val="FFB64B"/>
    <a:srgbClr val="5FB4BE"/>
    <a:srgbClr val="B36F3C"/>
    <a:srgbClr val="007678"/>
    <a:srgbClr val="0085BB"/>
    <a:srgbClr val="949C9D"/>
    <a:srgbClr val="686868"/>
    <a:srgbClr val="595959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7" autoAdjust="0"/>
    <p:restoredTop sz="86364" autoAdjust="0"/>
  </p:normalViewPr>
  <p:slideViewPr>
    <p:cSldViewPr>
      <p:cViewPr>
        <p:scale>
          <a:sx n="70" d="100"/>
          <a:sy n="70" d="100"/>
        </p:scale>
        <p:origin x="941" y="178"/>
      </p:cViewPr>
      <p:guideLst>
        <p:guide orient="horz" pos="2160"/>
        <p:guide pos="34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1963"/>
          </a:xfrm>
          <a:prstGeom prst="rect">
            <a:avLst/>
          </a:prstGeom>
        </p:spPr>
        <p:txBody>
          <a:bodyPr vert="horz" lIns="92647" tIns="46324" rIns="92647" bIns="463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1"/>
            <a:ext cx="3037840" cy="461963"/>
          </a:xfrm>
          <a:prstGeom prst="rect">
            <a:avLst/>
          </a:prstGeom>
        </p:spPr>
        <p:txBody>
          <a:bodyPr vert="horz" lIns="92647" tIns="46324" rIns="92647" bIns="463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3567F1A-F972-48E2-810D-F153F2BC987C}" type="datetimeFigureOut">
              <a:rPr lang="en-US"/>
              <a:pPr>
                <a:defRPr/>
              </a:pPr>
              <a:t>10/29/2018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526"/>
            <a:ext cx="3037840" cy="461963"/>
          </a:xfrm>
          <a:prstGeom prst="rect">
            <a:avLst/>
          </a:prstGeom>
        </p:spPr>
        <p:txBody>
          <a:bodyPr vert="horz" lIns="92647" tIns="46324" rIns="92647" bIns="463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772526"/>
            <a:ext cx="3037840" cy="461963"/>
          </a:xfrm>
          <a:prstGeom prst="rect">
            <a:avLst/>
          </a:prstGeom>
        </p:spPr>
        <p:txBody>
          <a:bodyPr vert="horz" lIns="92647" tIns="46324" rIns="92647" bIns="463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67D72C0-481D-49BC-94C5-DE4BB6EBAE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24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1963"/>
          </a:xfrm>
          <a:prstGeom prst="rect">
            <a:avLst/>
          </a:prstGeom>
        </p:spPr>
        <p:txBody>
          <a:bodyPr vert="horz" lIns="92647" tIns="46324" rIns="92647" bIns="463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1963"/>
          </a:xfrm>
          <a:prstGeom prst="rect">
            <a:avLst/>
          </a:prstGeom>
        </p:spPr>
        <p:txBody>
          <a:bodyPr vert="horz" lIns="92647" tIns="46324" rIns="92647" bIns="463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66D9BF6-34AA-4693-8411-0D6801284808}" type="datetimeFigureOut">
              <a:rPr lang="en-US"/>
              <a:pPr>
                <a:defRPr/>
              </a:pPr>
              <a:t>10/29/2018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47" tIns="46324" rIns="92647" bIns="46324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851"/>
            <a:ext cx="5608320" cy="4156075"/>
          </a:xfrm>
          <a:prstGeom prst="rect">
            <a:avLst/>
          </a:prstGeom>
        </p:spPr>
        <p:txBody>
          <a:bodyPr vert="horz" lIns="92647" tIns="46324" rIns="92647" bIns="46324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526"/>
            <a:ext cx="3037840" cy="461963"/>
          </a:xfrm>
          <a:prstGeom prst="rect">
            <a:avLst/>
          </a:prstGeom>
        </p:spPr>
        <p:txBody>
          <a:bodyPr vert="horz" lIns="92647" tIns="46324" rIns="92647" bIns="463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526"/>
            <a:ext cx="3037840" cy="461963"/>
          </a:xfrm>
          <a:prstGeom prst="rect">
            <a:avLst/>
          </a:prstGeom>
        </p:spPr>
        <p:txBody>
          <a:bodyPr vert="horz" lIns="92647" tIns="46324" rIns="92647" bIns="463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0F65743-3709-4845-8C48-66182B01E8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752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2E215-D3C6-D84F-8ECF-5127C851821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298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2E215-D3C6-D84F-8ECF-5127C851821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411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2E215-D3C6-D84F-8ECF-5127C851821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006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2E215-D3C6-D84F-8ECF-5127C851821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80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urse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2438400" y="4081165"/>
            <a:ext cx="4191000" cy="990600"/>
          </a:xfrm>
        </p:spPr>
        <p:txBody>
          <a:bodyPr>
            <a:normAutofit/>
          </a:bodyPr>
          <a:lstStyle>
            <a:lvl1pPr>
              <a:buNone/>
              <a:defRPr sz="2400" i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336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2971800"/>
            <a:ext cx="5715000" cy="914400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202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87350" y="6562725"/>
            <a:ext cx="374650" cy="1539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13BC184-E17D-4C0D-92D1-C42500D19E3A}" type="slidenum">
              <a:rPr lang="en-CA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2000" y="6562725"/>
            <a:ext cx="5219700" cy="1539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081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5190-32A8-493E-82FC-4656A88DBF1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550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3BD15190-32A8-493E-82FC-4656A88DBF15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980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Documents and Settings\mk122\My Documents\FileCabinet\NIEM\_NIEM-x.x\niem-3.0\3.0 plan (May2012)\kickoff\NIEM-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248400"/>
            <a:ext cx="2139952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/>
            </a:lvl1pPr>
          </a:lstStyle>
          <a:p>
            <a:fld id="{3BD15190-32A8-493E-82FC-4656A88DBF1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129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5190-32A8-493E-82FC-4656A88DBF1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245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5190-32A8-493E-82FC-4656A88DBF1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C:\Documents and Settings\mk122\My Documents\FileCabinet\NIEM\_NIEM-x.x\niem-3.0\3.0 plan (May2012)\kickoff\NIEM-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248400"/>
            <a:ext cx="2139952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739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5190-32A8-493E-82FC-4656A88DBF1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C:\Documents and Settings\mk122\My Documents\FileCabinet\NIEM\_NIEM-x.x\niem-3.0\3.0 plan (May2012)\kickoff\NIEM-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248400"/>
            <a:ext cx="2139952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886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5190-32A8-493E-82FC-4656A88DBF1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Documents and Settings\mk122\My Documents\FileCabinet\NIEM\_NIEM-x.x\niem-3.0\3.0 plan (May2012)\kickoff\NIEM-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248400"/>
            <a:ext cx="2139952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2756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5190-32A8-493E-82FC-4656A88DBF1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683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rs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603" y="1143000"/>
            <a:ext cx="8229600" cy="4983163"/>
          </a:xfrm>
        </p:spPr>
        <p:txBody>
          <a:bodyPr>
            <a:noAutofit/>
          </a:bodyPr>
          <a:lstStyle>
            <a:lvl1pPr eaLnBrk="1" hangingPunct="1">
              <a:buFont typeface="Wingdings" pitchFamily="2" charset="2"/>
              <a:buChar char="§"/>
              <a:defRPr/>
            </a:lvl1pPr>
            <a:lvl2pPr eaLnBrk="1" hangingPunct="1">
              <a:defRPr/>
            </a:lvl2pPr>
            <a:lvl3pPr eaLnBrk="1" hangingPunct="1"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3468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5190-32A8-493E-82FC-4656A88DBF1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C:\Documents and Settings\mk122\My Documents\FileCabinet\NIEM\_NIEM-x.x\niem-3.0\3.0 plan (May2012)\kickoff\NIEM-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248400"/>
            <a:ext cx="2139952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41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5190-32A8-493E-82FC-4656A88DBF1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C:\Documents and Settings\mk122\My Documents\FileCabinet\NIEM\_NIEM-x.x\niem-3.0\3.0 plan (May2012)\kickoff\NIEM-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248400"/>
            <a:ext cx="2139952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3843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5190-32A8-493E-82FC-4656A88DBF1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Documents and Settings\mk122\My Documents\FileCabinet\NIEM\_NIEM-x.x\niem-3.0\3.0 plan (May2012)\kickoff\NIEM-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248400"/>
            <a:ext cx="2139952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848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5190-32A8-493E-82FC-4656A88DBF1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Documents and Settings\mk122\My Documents\FileCabinet\NIEM\_NIEM-x.x\niem-3.0\3.0 plan (May2012)\kickoff\NIEM-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248400"/>
            <a:ext cx="2139952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0747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urse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2438400" y="4081165"/>
            <a:ext cx="4191000" cy="990600"/>
          </a:xfrm>
        </p:spPr>
        <p:txBody>
          <a:bodyPr>
            <a:normAutofit/>
          </a:bodyPr>
          <a:lstStyle>
            <a:lvl1pPr>
              <a:buNone/>
              <a:defRPr sz="2400" i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3546442" y="637182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DE814A3B-586F-6741-A578-6A3C03C31D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3916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88274"/>
            <a:ext cx="8089900" cy="1420403"/>
          </a:xfrm>
          <a:prstGeom prst="rect">
            <a:avLst/>
          </a:prstGeom>
        </p:spPr>
        <p:txBody>
          <a:bodyPr lIns="0" tIns="0" rIns="0" bIns="0" anchor="t" anchorCtr="0"/>
          <a:lstStyle>
            <a:lvl1pPr algn="ctr">
              <a:lnSpc>
                <a:spcPct val="80000"/>
              </a:lnSpc>
              <a:defRPr sz="3200" b="1" i="0" spc="-80">
                <a:solidFill>
                  <a:srgbClr val="00506F"/>
                </a:solidFill>
                <a:latin typeface="Tw Cen MT"/>
                <a:cs typeface="Tw Cen MT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3546442" y="637182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DE814A3B-586F-6741-A578-6A3C03C31D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1"/>
          </p:nvPr>
        </p:nvSpPr>
        <p:spPr>
          <a:xfrm>
            <a:off x="457200" y="1492250"/>
            <a:ext cx="8229600" cy="4445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2" descr="C:\Users\jkey\AppData\Local\Temp\wz8217\NIEM_w-name_cmyk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012" y="6507428"/>
            <a:ext cx="1499788" cy="350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939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312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2971800"/>
            <a:ext cx="5715000" cy="914400"/>
          </a:xfrm>
        </p:spPr>
        <p:txBody>
          <a:bodyPr/>
          <a:lstStyle>
            <a:lvl1pPr algn="ctr"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03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359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D15190-32A8-493E-82FC-4656A88DB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53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urse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C:\Users\jkey\AppData\Local\Temp\wz8217\NIEM_w-name_cmyk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425" y="1844675"/>
            <a:ext cx="51371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2438400" y="4081165"/>
            <a:ext cx="4191000" cy="990600"/>
          </a:xfrm>
        </p:spPr>
        <p:txBody>
          <a:bodyPr>
            <a:normAutofit/>
          </a:bodyPr>
          <a:lstStyle>
            <a:lvl1pPr>
              <a:buNone/>
              <a:defRPr sz="2400" i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674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rs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4367213" y="6488113"/>
            <a:ext cx="409575" cy="2000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58585"/>
            </a:prstShdw>
          </a:effectLst>
          <a:extLst/>
        </p:spPr>
        <p:txBody>
          <a:bodyPr wrap="none" lIns="0" tIns="0" rIns="0" bIns="0" anchor="b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1300" b="1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- </a:t>
            </a:r>
            <a:fld id="{35920138-74A0-48DF-B89F-6B7E0D40782B}" type="slidenum">
              <a:rPr lang="en-US" sz="1300" b="1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ctr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1300" b="1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603" y="1143000"/>
            <a:ext cx="8229600" cy="4983163"/>
          </a:xfrm>
        </p:spPr>
        <p:txBody>
          <a:bodyPr>
            <a:noAutofit/>
          </a:bodyPr>
          <a:lstStyle>
            <a:lvl1pPr eaLnBrk="1" hangingPunct="1">
              <a:buFont typeface="Wingdings" pitchFamily="2" charset="2"/>
              <a:buChar char="§"/>
              <a:defRPr/>
            </a:lvl1pPr>
            <a:lvl2pPr eaLnBrk="1" hangingPunct="1">
              <a:defRPr/>
            </a:lvl2pPr>
            <a:lvl3pPr eaLnBrk="1" hangingPunct="1"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7114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4367213" y="6488113"/>
            <a:ext cx="409575" cy="2000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58585"/>
            </a:prstShdw>
          </a:effectLst>
          <a:extLst/>
        </p:spPr>
        <p:txBody>
          <a:bodyPr wrap="none" lIns="0" tIns="0" rIns="0" bIns="0" anchor="b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1300" b="1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- </a:t>
            </a:r>
            <a:fld id="{61476E6E-F3E8-4882-A00C-BF8520FCA51C}" type="slidenum">
              <a:rPr lang="en-US" sz="1300" b="1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ctr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1300" b="1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-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4200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14400"/>
            <a:ext cx="8229600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Bullet is Wingdings 2:161 (100%); before paragraph spacing of 13.44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Dash: dash point is 100% en-dash, before paragraph spacing of 5.76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err="1" smtClean="0"/>
              <a:t>Subbullet</a:t>
            </a:r>
            <a:r>
              <a:rPr lang="en-US" dirty="0" smtClean="0"/>
              <a:t> is 100% bullet, before paragraph spacing of 4.8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17" r:id="rId1"/>
    <p:sldLayoutId id="2147485218" r:id="rId2"/>
    <p:sldLayoutId id="2147485219" r:id="rId3"/>
    <p:sldLayoutId id="2147485220" r:id="rId4"/>
    <p:sldLayoutId id="2147485294" r:id="rId5"/>
    <p:sldLayoutId id="2147485295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en-US" sz="3200" b="1" kern="1200" dirty="0">
          <a:solidFill>
            <a:srgbClr val="1E5883"/>
          </a:solidFill>
          <a:latin typeface="Tw Cen MT"/>
          <a:ea typeface="+mj-ea"/>
          <a:cs typeface="Tw Cen M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rgbClr val="686868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‒"/>
        <a:defRPr sz="1600" kern="1200">
          <a:solidFill>
            <a:srgbClr val="686868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rgbClr val="686868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14400"/>
            <a:ext cx="8229600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Bullet is Wingdings 2:161 (100%); before paragraph spacing of 13.44 pt</a:t>
            </a:r>
          </a:p>
          <a:p>
            <a:pPr lvl="1"/>
            <a:r>
              <a:rPr lang="en-US" smtClean="0"/>
              <a:t>Dash: dash point is 100% en-dash, before paragraph spacing of 5.76 pt</a:t>
            </a:r>
          </a:p>
          <a:p>
            <a:pPr lvl="2"/>
            <a:r>
              <a:rPr lang="en-US" smtClean="0"/>
              <a:t>Subbullet is 100% bullet, before paragraph spacing of 4.8 pt</a:t>
            </a:r>
          </a:p>
          <a:p>
            <a:pPr lvl="0"/>
            <a:endParaRPr lang="en-US" smtClean="0"/>
          </a:p>
        </p:txBody>
      </p:sp>
      <p:sp>
        <p:nvSpPr>
          <p:cNvPr id="1029" name="Text Box 5"/>
          <p:cNvSpPr txBox="1">
            <a:spLocks noChangeArrowheads="1"/>
          </p:cNvSpPr>
          <p:nvPr userDrawn="1"/>
        </p:nvSpPr>
        <p:spPr bwMode="auto">
          <a:xfrm>
            <a:off x="4367213" y="6488113"/>
            <a:ext cx="409575" cy="2000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58585"/>
            </a:prstShdw>
          </a:effectLst>
          <a:extLst/>
        </p:spPr>
        <p:txBody>
          <a:bodyPr wrap="none" lIns="0" tIns="0" rIns="0" bIns="0" anchor="b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1300" b="1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- </a:t>
            </a:r>
            <a:fld id="{22FC12E0-BF51-4AED-8937-5538C7C73AD0}" type="slidenum">
              <a:rPr lang="en-US" sz="1300" b="1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ctr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1300" b="1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-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79620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73" r:id="rId1"/>
    <p:sldLayoutId id="2147485274" r:id="rId2"/>
    <p:sldLayoutId id="2147485275" r:id="rId3"/>
    <p:sldLayoutId id="2147485276" r:id="rId4"/>
    <p:sldLayoutId id="2147485277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en-US" sz="3200" b="1" kern="1200" dirty="0">
          <a:solidFill>
            <a:srgbClr val="1E5883"/>
          </a:solidFill>
          <a:latin typeface="Tw Cen MT"/>
          <a:ea typeface="+mj-ea"/>
          <a:cs typeface="Tw Cen M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‒"/>
        <a:defRPr sz="16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3BD15190-32A8-493E-82FC-4656A88DBF1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944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13" r:id="rId1"/>
    <p:sldLayoutId id="2147485314" r:id="rId2"/>
    <p:sldLayoutId id="2147485315" r:id="rId3"/>
    <p:sldLayoutId id="2147485316" r:id="rId4"/>
    <p:sldLayoutId id="2147485317" r:id="rId5"/>
    <p:sldLayoutId id="2147485318" r:id="rId6"/>
    <p:sldLayoutId id="2147485319" r:id="rId7"/>
    <p:sldLayoutId id="2147485320" r:id="rId8"/>
    <p:sldLayoutId id="2147485321" r:id="rId9"/>
    <p:sldLayoutId id="2147485322" r:id="rId10"/>
    <p:sldLayoutId id="2147485323" r:id="rId11"/>
    <p:sldLayoutId id="2147485324" r:id="rId12"/>
    <p:sldLayoutId id="2147485325" r:id="rId13"/>
    <p:sldLayoutId id="2147485326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511976"/>
              </p:ext>
            </p:extLst>
          </p:nvPr>
        </p:nvGraphicFramePr>
        <p:xfrm>
          <a:off x="387393" y="1295400"/>
          <a:ext cx="8229600" cy="1767840"/>
        </p:xfrm>
        <a:graphic>
          <a:graphicData uri="http://schemas.openxmlformats.org/drawingml/2006/table">
            <a:tbl>
              <a:tblPr firstRow="1" bandRow="1"/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83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High-Level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</a:rPr>
                        <a:t> Details: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0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6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097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Highlights &amp; </a:t>
                      </a: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Activities</a:t>
                      </a: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Transition PMO &lt;DHS to DoD&gt;; program review and solicitation for support; Model </a:t>
                      </a:r>
                      <a:r>
                        <a:rPr kumimoji="0" 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Mgmt</a:t>
                      </a: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(UML Profile Update &lt;OMG Standard&gt;, migration from “lead developer” design &amp; implementation  - to “lead integrator” &lt;model </a:t>
                      </a:r>
                      <a:r>
                        <a:rPr kumimoji="0" 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Mgmt</a:t>
                      </a: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discover, transform, load&gt; &lt;open source&gt;; Enterprise Data Management – Governance &lt;Community, DoD Enterprise – DoD CIO &amp; JS J6&gt;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686868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097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Best Practices</a:t>
                      </a: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Collaboration, Agile Deployment, Demonstration/Exercises</a:t>
                      </a:r>
                    </a:p>
                    <a:p>
                      <a:pPr marL="0" marR="0" lvl="0" indent="0" algn="l" defTabSz="9097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Recommendations</a:t>
                      </a: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Educate, Energize, Evolve – Shared Commitment(s): dev/governance/deployment.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686868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3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C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Freeform 5"/>
          <p:cNvSpPr/>
          <p:nvPr/>
        </p:nvSpPr>
        <p:spPr>
          <a:xfrm>
            <a:off x="459998" y="3638974"/>
            <a:ext cx="2583857" cy="3049312"/>
          </a:xfrm>
          <a:custGeom>
            <a:avLst/>
            <a:gdLst>
              <a:gd name="connsiteX0" fmla="*/ 0 w 1696382"/>
              <a:gd name="connsiteY0" fmla="*/ 0 h 1666458"/>
              <a:gd name="connsiteX1" fmla="*/ 1696382 w 1696382"/>
              <a:gd name="connsiteY1" fmla="*/ 0 h 1666458"/>
              <a:gd name="connsiteX2" fmla="*/ 1696382 w 1696382"/>
              <a:gd name="connsiteY2" fmla="*/ 1666458 h 1666458"/>
              <a:gd name="connsiteX3" fmla="*/ 0 w 1696382"/>
              <a:gd name="connsiteY3" fmla="*/ 1666458 h 1666458"/>
              <a:gd name="connsiteX4" fmla="*/ 0 w 1696382"/>
              <a:gd name="connsiteY4" fmla="*/ 0 h 166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82" h="1666458">
                <a:moveTo>
                  <a:pt x="0" y="0"/>
                </a:moveTo>
                <a:lnTo>
                  <a:pt x="1696382" y="0"/>
                </a:lnTo>
                <a:lnTo>
                  <a:pt x="1696382" y="1666458"/>
                </a:lnTo>
                <a:lnTo>
                  <a:pt x="0" y="16664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43180" tIns="43180" rIns="43180" bIns="43180" numCol="1" spcCol="1270" anchor="t" anchorCtr="0">
            <a:noAutofit/>
          </a:bodyPr>
          <a:lstStyle/>
          <a:p>
            <a:pPr marL="171450" marR="0" lvl="0" indent="-171450" defTabSz="91440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 kern="0" dirty="0" smtClean="0">
                <a:solidFill>
                  <a:srgbClr val="686868"/>
                </a:solidFill>
                <a:latin typeface="Arial"/>
              </a:rPr>
              <a:t>NIEM &lt;PMO&gt; transition from DHS to DoD &lt;MO&gt;. </a:t>
            </a:r>
          </a:p>
          <a:p>
            <a:pPr marL="171450" indent="-171450" eaLnBrk="0" fontAlgn="auto" hangingPunct="0">
              <a:spcBef>
                <a:spcPct val="30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100" kern="0" dirty="0" smtClean="0">
                <a:solidFill>
                  <a:srgbClr val="686868"/>
                </a:solidFill>
                <a:latin typeface="Arial"/>
              </a:rPr>
              <a:t>NIEM 4.1 Update – 44% growth </a:t>
            </a:r>
          </a:p>
          <a:p>
            <a:pPr marL="171450" indent="-171450" eaLnBrk="0" fontAlgn="auto" hangingPunct="0">
              <a:spcBef>
                <a:spcPct val="30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100" kern="0" dirty="0" smtClean="0">
                <a:solidFill>
                  <a:srgbClr val="686868"/>
                </a:solidFill>
                <a:latin typeface="Arial"/>
              </a:rPr>
              <a:t>DoD Policy, “Consider NIEM” – Strategy &amp; Planning, Roadmap (Congressionally Mandated), Implementation – Active Engagement (USAF, USN. USMC, USA, NGB, MPE) – Joint C2</a:t>
            </a:r>
          </a:p>
          <a:p>
            <a:pPr marL="171450" indent="-171450" eaLnBrk="0" fontAlgn="auto" hangingPunct="0">
              <a:spcBef>
                <a:spcPct val="30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100" kern="0" dirty="0" smtClean="0">
                <a:solidFill>
                  <a:srgbClr val="686868"/>
                </a:solidFill>
                <a:latin typeface="Arial"/>
              </a:rPr>
              <a:t>NATO / International Adoption – STANAG(s), NCDF, FMN</a:t>
            </a:r>
          </a:p>
          <a:p>
            <a:pPr marL="171450" indent="-171450" eaLnBrk="0" fontAlgn="auto" hangingPunct="0">
              <a:spcBef>
                <a:spcPct val="30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100" kern="0" dirty="0" smtClean="0">
                <a:solidFill>
                  <a:srgbClr val="686868"/>
                </a:solidFill>
                <a:latin typeface="Arial"/>
              </a:rPr>
              <a:t>UML Transform –Profile Update (OMG); RFC – March Pub &lt;eta&gt;</a:t>
            </a:r>
          </a:p>
          <a:p>
            <a:pPr marL="171450" indent="-171450" eaLnBrk="0" fontAlgn="auto" hangingPunct="0">
              <a:spcBef>
                <a:spcPct val="30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100" kern="0" dirty="0" smtClean="0">
                <a:solidFill>
                  <a:srgbClr val="686868"/>
                </a:solidFill>
                <a:latin typeface="Arial"/>
              </a:rPr>
              <a:t>DoD / Intel / MPE  - Analytics (Big Data, MDM), Visualization, Access (ICAM, Biometrics)</a:t>
            </a:r>
          </a:p>
          <a:p>
            <a:pPr marL="171450" indent="-171450" eaLnBrk="0" fontAlgn="auto" hangingPunct="0">
              <a:spcBef>
                <a:spcPct val="30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100" kern="0" dirty="0" smtClean="0">
              <a:solidFill>
                <a:srgbClr val="686868"/>
              </a:solidFill>
              <a:latin typeface="Arial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314068" y="3219192"/>
            <a:ext cx="2729788" cy="442686"/>
          </a:xfrm>
          <a:custGeom>
            <a:avLst/>
            <a:gdLst>
              <a:gd name="connsiteX0" fmla="*/ 0 w 1791890"/>
              <a:gd name="connsiteY0" fmla="*/ 0 h 358378"/>
              <a:gd name="connsiteX1" fmla="*/ 1791890 w 1791890"/>
              <a:gd name="connsiteY1" fmla="*/ 0 h 358378"/>
              <a:gd name="connsiteX2" fmla="*/ 1791890 w 1791890"/>
              <a:gd name="connsiteY2" fmla="*/ 358378 h 358378"/>
              <a:gd name="connsiteX3" fmla="*/ 0 w 1791890"/>
              <a:gd name="connsiteY3" fmla="*/ 358378 h 358378"/>
              <a:gd name="connsiteX4" fmla="*/ 0 w 1791890"/>
              <a:gd name="connsiteY4" fmla="*/ 0 h 35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1890" h="358378">
                <a:moveTo>
                  <a:pt x="0" y="0"/>
                </a:moveTo>
                <a:lnTo>
                  <a:pt x="1791890" y="0"/>
                </a:lnTo>
                <a:lnTo>
                  <a:pt x="1791890" y="358378"/>
                </a:lnTo>
                <a:lnTo>
                  <a:pt x="0" y="358378"/>
                </a:lnTo>
                <a:lnTo>
                  <a:pt x="0" y="0"/>
                </a:lnTo>
                <a:close/>
              </a:path>
            </a:pathLst>
          </a:custGeom>
          <a:solidFill>
            <a:srgbClr val="00506F"/>
          </a:solidFill>
          <a:ln w="25400" cap="flat" cmpd="sng" algn="ctr">
            <a:solidFill>
              <a:srgbClr val="005170"/>
            </a:solidFill>
            <a:prstDash val="solid"/>
          </a:ln>
          <a:effectLst/>
        </p:spPr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marR="0" lvl="0" indent="0" algn="ctr" defTabSz="6223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 smtClean="0">
                <a:solidFill>
                  <a:srgbClr val="FFFFFF"/>
                </a:solidFill>
                <a:latin typeface="Arial"/>
              </a:rPr>
              <a:t>Highlights &amp; Current </a:t>
            </a:r>
            <a:r>
              <a:rPr lang="en-US" sz="1200" b="1" kern="0" dirty="0" smtClean="0">
                <a:solidFill>
                  <a:srgbClr val="FFFFFF"/>
                </a:solidFill>
                <a:latin typeface="Arial"/>
              </a:rPr>
              <a:t>Activities 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3279399" y="3638973"/>
            <a:ext cx="2438400" cy="3049312"/>
          </a:xfrm>
          <a:custGeom>
            <a:avLst/>
            <a:gdLst>
              <a:gd name="connsiteX0" fmla="*/ 0 w 1696382"/>
              <a:gd name="connsiteY0" fmla="*/ 0 h 1666458"/>
              <a:gd name="connsiteX1" fmla="*/ 1696382 w 1696382"/>
              <a:gd name="connsiteY1" fmla="*/ 0 h 1666458"/>
              <a:gd name="connsiteX2" fmla="*/ 1696382 w 1696382"/>
              <a:gd name="connsiteY2" fmla="*/ 1666458 h 1666458"/>
              <a:gd name="connsiteX3" fmla="*/ 0 w 1696382"/>
              <a:gd name="connsiteY3" fmla="*/ 1666458 h 1666458"/>
              <a:gd name="connsiteX4" fmla="*/ 0 w 1696382"/>
              <a:gd name="connsiteY4" fmla="*/ 0 h 166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82" h="1666458">
                <a:moveTo>
                  <a:pt x="0" y="0"/>
                </a:moveTo>
                <a:lnTo>
                  <a:pt x="1696382" y="0"/>
                </a:lnTo>
                <a:lnTo>
                  <a:pt x="1696382" y="1666458"/>
                </a:lnTo>
                <a:lnTo>
                  <a:pt x="0" y="16664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43180" tIns="43180" rIns="43180" bIns="43180" numCol="1" spcCol="1270" anchor="t" anchorCtr="0">
            <a:noAutofit/>
          </a:bodyPr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noProof="0" dirty="0" smtClean="0">
                <a:solidFill>
                  <a:srgbClr val="686868"/>
                </a:solidFill>
                <a:latin typeface="Arial"/>
              </a:rPr>
              <a:t>Outreach / Communication –GitHub, Niem.gov, Social Media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i="0" strike="noStrike" kern="0" cap="none" spc="0" normalizeH="0" baseline="0" dirty="0" smtClean="0">
                <a:ln>
                  <a:noFill/>
                </a:ln>
                <a:solidFill>
                  <a:srgbClr val="686868"/>
                </a:solidFill>
                <a:effectLst/>
                <a:uLnTx/>
                <a:uFillTx/>
                <a:latin typeface="Arial"/>
              </a:rPr>
              <a:t>Feedback</a:t>
            </a:r>
            <a:r>
              <a:rPr lang="en-US" sz="1200" kern="0" dirty="0" smtClean="0">
                <a:solidFill>
                  <a:srgbClr val="686868"/>
                </a:solidFill>
                <a:latin typeface="Arial"/>
              </a:rPr>
              <a:t> and avenues for action – CPI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dirty="0" smtClean="0">
                <a:solidFill>
                  <a:srgbClr val="686868"/>
                </a:solidFill>
                <a:latin typeface="Arial"/>
              </a:rPr>
              <a:t>Acquisition </a:t>
            </a:r>
            <a:r>
              <a:rPr lang="en-US" sz="1200" kern="0" dirty="0">
                <a:solidFill>
                  <a:srgbClr val="686868"/>
                </a:solidFill>
                <a:latin typeface="Arial"/>
              </a:rPr>
              <a:t>/ IT Procurement - (IDIQ &lt;MAC&gt; to General Services Administration IT Schedule 70 </a:t>
            </a:r>
            <a:r>
              <a:rPr lang="en-US" sz="1200" kern="0" dirty="0" smtClean="0">
                <a:solidFill>
                  <a:srgbClr val="686868"/>
                </a:solidFill>
                <a:latin typeface="Arial"/>
              </a:rPr>
              <a:t>contract(s).)</a:t>
            </a:r>
            <a:endParaRPr lang="en-US" sz="1200" kern="0" dirty="0">
              <a:solidFill>
                <a:srgbClr val="686868"/>
              </a:solidFill>
              <a:latin typeface="Arial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i="0" strike="noStrike" kern="0" cap="none" spc="0" normalizeH="0" baseline="0" dirty="0" smtClean="0">
                <a:ln>
                  <a:noFill/>
                </a:ln>
                <a:solidFill>
                  <a:srgbClr val="686868"/>
                </a:solidFill>
                <a:effectLst/>
                <a:uLnTx/>
                <a:uFillTx/>
                <a:latin typeface="Arial"/>
              </a:rPr>
              <a:t>Training</a:t>
            </a:r>
            <a:r>
              <a:rPr kumimoji="0" lang="en-US" sz="1200" i="0" strike="noStrike" kern="0" cap="none" spc="0" normalizeH="0" dirty="0" smtClean="0">
                <a:ln>
                  <a:noFill/>
                </a:ln>
                <a:solidFill>
                  <a:srgbClr val="686868"/>
                </a:solidFill>
                <a:effectLst/>
                <a:uLnTx/>
                <a:uFillTx/>
                <a:latin typeface="Arial"/>
              </a:rPr>
              <a:t> – GitHub, ….niem.io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baseline="0" noProof="0" dirty="0" smtClean="0">
                <a:solidFill>
                  <a:srgbClr val="686868"/>
                </a:solidFill>
                <a:latin typeface="Arial"/>
              </a:rPr>
              <a:t>Deployment</a:t>
            </a:r>
            <a:r>
              <a:rPr lang="en-US" sz="1200" kern="0" noProof="0" dirty="0" smtClean="0">
                <a:solidFill>
                  <a:srgbClr val="686868"/>
                </a:solidFill>
                <a:latin typeface="Arial"/>
              </a:rPr>
              <a:t> – Market adjustments &lt;Data Infrastructure / Modernization&gt; - Practices: Agile, Implementation: Hortonworks (MS, AWS, IBM)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baseline="0" dirty="0" smtClean="0">
                <a:solidFill>
                  <a:srgbClr val="686868"/>
                </a:solidFill>
                <a:latin typeface="Arial"/>
              </a:rPr>
              <a:t>Information Management (non-material)</a:t>
            </a:r>
            <a:endParaRPr lang="en-US" sz="1200" kern="0" baseline="0" noProof="0" dirty="0" smtClean="0">
              <a:solidFill>
                <a:srgbClr val="686868"/>
              </a:solidFill>
              <a:latin typeface="Arial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i="0" strike="noStrike" kern="0" cap="none" spc="0" normalizeH="0" baseline="0" noProof="0" dirty="0" smtClean="0">
              <a:ln>
                <a:noFill/>
              </a:ln>
              <a:solidFill>
                <a:srgbClr val="686868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3129628" y="3219192"/>
            <a:ext cx="2729788" cy="442686"/>
          </a:xfrm>
          <a:custGeom>
            <a:avLst/>
            <a:gdLst>
              <a:gd name="connsiteX0" fmla="*/ 0 w 1791890"/>
              <a:gd name="connsiteY0" fmla="*/ 0 h 358378"/>
              <a:gd name="connsiteX1" fmla="*/ 1791890 w 1791890"/>
              <a:gd name="connsiteY1" fmla="*/ 0 h 358378"/>
              <a:gd name="connsiteX2" fmla="*/ 1791890 w 1791890"/>
              <a:gd name="connsiteY2" fmla="*/ 358378 h 358378"/>
              <a:gd name="connsiteX3" fmla="*/ 0 w 1791890"/>
              <a:gd name="connsiteY3" fmla="*/ 358378 h 358378"/>
              <a:gd name="connsiteX4" fmla="*/ 0 w 1791890"/>
              <a:gd name="connsiteY4" fmla="*/ 0 h 35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1890" h="358378">
                <a:moveTo>
                  <a:pt x="0" y="0"/>
                </a:moveTo>
                <a:lnTo>
                  <a:pt x="1791890" y="0"/>
                </a:lnTo>
                <a:lnTo>
                  <a:pt x="1791890" y="358378"/>
                </a:lnTo>
                <a:lnTo>
                  <a:pt x="0" y="358378"/>
                </a:lnTo>
                <a:lnTo>
                  <a:pt x="0" y="0"/>
                </a:lnTo>
                <a:close/>
              </a:path>
            </a:pathLst>
          </a:custGeom>
          <a:solidFill>
            <a:srgbClr val="00506F"/>
          </a:solidFill>
          <a:ln w="25400" cap="flat" cmpd="sng" algn="ctr">
            <a:solidFill>
              <a:srgbClr val="005170"/>
            </a:solidFill>
            <a:prstDash val="solid"/>
          </a:ln>
          <a:effectLst/>
        </p:spPr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marR="0" lvl="0" indent="0" algn="ctr" defTabSz="6223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 smtClean="0">
                <a:solidFill>
                  <a:srgbClr val="FFFFFF"/>
                </a:solidFill>
                <a:latin typeface="Arial"/>
              </a:rPr>
              <a:t>Best Practices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5993650" y="3638972"/>
            <a:ext cx="2654853" cy="3537859"/>
          </a:xfrm>
          <a:custGeom>
            <a:avLst/>
            <a:gdLst>
              <a:gd name="connsiteX0" fmla="*/ 0 w 1696382"/>
              <a:gd name="connsiteY0" fmla="*/ 0 h 1666458"/>
              <a:gd name="connsiteX1" fmla="*/ 1696382 w 1696382"/>
              <a:gd name="connsiteY1" fmla="*/ 0 h 1666458"/>
              <a:gd name="connsiteX2" fmla="*/ 1696382 w 1696382"/>
              <a:gd name="connsiteY2" fmla="*/ 1666458 h 1666458"/>
              <a:gd name="connsiteX3" fmla="*/ 0 w 1696382"/>
              <a:gd name="connsiteY3" fmla="*/ 1666458 h 1666458"/>
              <a:gd name="connsiteX4" fmla="*/ 0 w 1696382"/>
              <a:gd name="connsiteY4" fmla="*/ 0 h 166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82" h="1666458">
                <a:moveTo>
                  <a:pt x="0" y="0"/>
                </a:moveTo>
                <a:lnTo>
                  <a:pt x="1696382" y="0"/>
                </a:lnTo>
                <a:lnTo>
                  <a:pt x="1696382" y="1666458"/>
                </a:lnTo>
                <a:lnTo>
                  <a:pt x="0" y="16664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43180" tIns="43180" rIns="43180" bIns="43180" numCol="1" spcCol="1270" anchor="t" anchorCtr="0">
            <a:noAutofit/>
          </a:bodyPr>
          <a:lstStyle/>
          <a:p>
            <a:pPr marL="171450" marR="0" lvl="0" indent="-171450" defTabSz="91440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 kern="0" dirty="0">
                <a:solidFill>
                  <a:srgbClr val="686868"/>
                </a:solidFill>
                <a:latin typeface="Arial"/>
              </a:rPr>
              <a:t>Data Governance (SLA / MOU-A)  – </a:t>
            </a:r>
            <a:r>
              <a:rPr lang="en-US" sz="1100" kern="0" dirty="0" smtClean="0">
                <a:solidFill>
                  <a:srgbClr val="686868"/>
                </a:solidFill>
                <a:latin typeface="Arial"/>
              </a:rPr>
              <a:t>(Interoperability – Integration / Implementation – Enterprise)</a:t>
            </a:r>
          </a:p>
          <a:p>
            <a:pPr marL="171450" marR="0" lvl="0" indent="-171450" defTabSz="91440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 kern="0" dirty="0" smtClean="0">
                <a:solidFill>
                  <a:srgbClr val="686868"/>
                </a:solidFill>
                <a:latin typeface="Arial"/>
              </a:rPr>
              <a:t>Implementation - Conforms vs. Complies; Schema Registry (Discover/ Reuse)</a:t>
            </a:r>
            <a:endParaRPr lang="en-US" sz="1100" kern="0" dirty="0">
              <a:solidFill>
                <a:srgbClr val="686868"/>
              </a:solidFill>
              <a:latin typeface="Arial"/>
            </a:endParaRPr>
          </a:p>
          <a:p>
            <a:pPr marL="171450" marR="0" lvl="0" indent="-171450" defTabSz="91440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 kern="0" dirty="0" smtClean="0">
                <a:solidFill>
                  <a:srgbClr val="686868"/>
                </a:solidFill>
                <a:latin typeface="Arial"/>
              </a:rPr>
              <a:t>Training: Data Prep (UML Schema Registry, Deployment, Monitoring (Cyber / AI / ML), Storage (on-Premise / Remote)</a:t>
            </a:r>
            <a:endParaRPr lang="en-US" sz="1100" kern="0" dirty="0">
              <a:solidFill>
                <a:srgbClr val="686868"/>
              </a:solidFill>
              <a:latin typeface="Arial"/>
            </a:endParaRPr>
          </a:p>
          <a:p>
            <a:pPr marL="171450" marR="0" lvl="0" indent="-171450" defTabSz="91440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 kern="0" dirty="0">
                <a:solidFill>
                  <a:srgbClr val="686868"/>
                </a:solidFill>
                <a:latin typeface="Arial"/>
              </a:rPr>
              <a:t>Collaboration / SA </a:t>
            </a:r>
            <a:r>
              <a:rPr lang="en-US" sz="1100" kern="0" dirty="0" smtClean="0">
                <a:solidFill>
                  <a:srgbClr val="686868"/>
                </a:solidFill>
                <a:latin typeface="Arial"/>
              </a:rPr>
              <a:t>– Monthly MilOps WG Updates (Synch &amp; Harmonization)</a:t>
            </a:r>
          </a:p>
          <a:p>
            <a:pPr marL="171450" marR="0" lvl="0" indent="-171450" defTabSz="91440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 kern="0" dirty="0" smtClean="0">
                <a:solidFill>
                  <a:srgbClr val="686868"/>
                </a:solidFill>
                <a:latin typeface="Arial"/>
              </a:rPr>
              <a:t>Demonstrations </a:t>
            </a:r>
            <a:r>
              <a:rPr lang="en-US" sz="1100" kern="0" dirty="0">
                <a:solidFill>
                  <a:srgbClr val="686868"/>
                </a:solidFill>
                <a:latin typeface="Arial"/>
              </a:rPr>
              <a:t>/ Exercises (BQ, CWIX, </a:t>
            </a:r>
            <a:r>
              <a:rPr lang="en-US" sz="1100" kern="0" dirty="0" smtClean="0">
                <a:solidFill>
                  <a:srgbClr val="686868"/>
                </a:solidFill>
                <a:latin typeface="Arial"/>
              </a:rPr>
              <a:t>….), others ?</a:t>
            </a:r>
          </a:p>
          <a:p>
            <a:pPr marL="171450" marR="0" lvl="0" indent="-171450" defTabSz="91440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 kern="0" dirty="0" smtClean="0">
                <a:solidFill>
                  <a:srgbClr val="686868"/>
                </a:solidFill>
                <a:latin typeface="Arial"/>
              </a:rPr>
              <a:t>$$$ </a:t>
            </a:r>
            <a:endParaRPr lang="en-US" sz="1100" kern="0" dirty="0">
              <a:solidFill>
                <a:srgbClr val="686868"/>
              </a:solidFill>
              <a:latin typeface="Arial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5946399" y="3219192"/>
            <a:ext cx="2729788" cy="442686"/>
          </a:xfrm>
          <a:custGeom>
            <a:avLst/>
            <a:gdLst>
              <a:gd name="connsiteX0" fmla="*/ 0 w 1791890"/>
              <a:gd name="connsiteY0" fmla="*/ 0 h 358378"/>
              <a:gd name="connsiteX1" fmla="*/ 1791890 w 1791890"/>
              <a:gd name="connsiteY1" fmla="*/ 0 h 358378"/>
              <a:gd name="connsiteX2" fmla="*/ 1791890 w 1791890"/>
              <a:gd name="connsiteY2" fmla="*/ 358378 h 358378"/>
              <a:gd name="connsiteX3" fmla="*/ 0 w 1791890"/>
              <a:gd name="connsiteY3" fmla="*/ 358378 h 358378"/>
              <a:gd name="connsiteX4" fmla="*/ 0 w 1791890"/>
              <a:gd name="connsiteY4" fmla="*/ 0 h 35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1890" h="358378">
                <a:moveTo>
                  <a:pt x="0" y="0"/>
                </a:moveTo>
                <a:lnTo>
                  <a:pt x="1791890" y="0"/>
                </a:lnTo>
                <a:lnTo>
                  <a:pt x="1791890" y="358378"/>
                </a:lnTo>
                <a:lnTo>
                  <a:pt x="0" y="358378"/>
                </a:lnTo>
                <a:lnTo>
                  <a:pt x="0" y="0"/>
                </a:lnTo>
                <a:close/>
              </a:path>
            </a:pathLst>
          </a:custGeom>
          <a:solidFill>
            <a:srgbClr val="00506F"/>
          </a:solidFill>
          <a:ln w="25400" cap="flat" cmpd="sng" algn="ctr">
            <a:solidFill>
              <a:srgbClr val="005170"/>
            </a:solidFill>
            <a:prstDash val="solid"/>
          </a:ln>
          <a:effectLst/>
        </p:spPr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marR="0" lvl="0" indent="0" algn="ctr" defTabSz="6223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rgbClr val="FFFFFF"/>
                </a:solidFill>
                <a:latin typeface="Arial"/>
              </a:rPr>
              <a:t>Challenges &amp; Recommendations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5" name="Straight Connector 4"/>
          <p:cNvSpPr/>
          <p:nvPr/>
        </p:nvSpPr>
        <p:spPr>
          <a:xfrm>
            <a:off x="304800" y="3498642"/>
            <a:ext cx="9192" cy="3375233"/>
          </a:xfrm>
          <a:prstGeom prst="line">
            <a:avLst/>
          </a:prstGeom>
          <a:solidFill>
            <a:srgbClr val="FFFFFF">
              <a:alpha val="90000"/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005170"/>
            </a:solidFill>
            <a:prstDash val="solid"/>
          </a:ln>
          <a:effectLst/>
        </p:spPr>
      </p:sp>
      <p:sp>
        <p:nvSpPr>
          <p:cNvPr id="8" name="Straight Connector 7"/>
          <p:cNvSpPr/>
          <p:nvPr/>
        </p:nvSpPr>
        <p:spPr>
          <a:xfrm>
            <a:off x="3120606" y="3484753"/>
            <a:ext cx="0" cy="3389122"/>
          </a:xfrm>
          <a:prstGeom prst="line">
            <a:avLst/>
          </a:prstGeom>
          <a:solidFill>
            <a:srgbClr val="FFFFFF">
              <a:alpha val="90000"/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005170"/>
            </a:solidFill>
            <a:prstDash val="solid"/>
          </a:ln>
          <a:effectLst/>
        </p:spPr>
      </p:sp>
      <p:sp>
        <p:nvSpPr>
          <p:cNvPr id="16" name="Straight Connector 15"/>
          <p:cNvSpPr/>
          <p:nvPr/>
        </p:nvSpPr>
        <p:spPr>
          <a:xfrm>
            <a:off x="5937129" y="3484754"/>
            <a:ext cx="0" cy="3389121"/>
          </a:xfrm>
          <a:prstGeom prst="line">
            <a:avLst/>
          </a:prstGeom>
          <a:solidFill>
            <a:srgbClr val="FFFFFF">
              <a:alpha val="90000"/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005170"/>
            </a:solidFill>
            <a:prstDash val="solid"/>
          </a:ln>
          <a:effectLst/>
        </p:spPr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30480" y="567429"/>
            <a:ext cx="9144000" cy="584775"/>
          </a:xfrm>
        </p:spPr>
        <p:txBody>
          <a:bodyPr lIns="45720" rIns="45720">
            <a:spAutoFit/>
          </a:bodyPr>
          <a:lstStyle/>
          <a:p>
            <a:r>
              <a:rPr lang="en-US" dirty="0"/>
              <a:t>Military Operations (MilOps) </a:t>
            </a:r>
            <a:r>
              <a:rPr lang="en-US" dirty="0" smtClean="0"/>
              <a:t>Domain Update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473041" y="6873875"/>
            <a:ext cx="2133600" cy="365125"/>
          </a:xfrm>
        </p:spPr>
        <p:txBody>
          <a:bodyPr/>
          <a:lstStyle/>
          <a:p>
            <a:fld id="{DE814A3B-586F-6741-A578-6A3C03C31D10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9" name="Freeform 18"/>
          <p:cNvSpPr/>
          <p:nvPr/>
        </p:nvSpPr>
        <p:spPr>
          <a:xfrm>
            <a:off x="387393" y="1076077"/>
            <a:ext cx="8374468" cy="295523"/>
          </a:xfrm>
          <a:custGeom>
            <a:avLst/>
            <a:gdLst>
              <a:gd name="connsiteX0" fmla="*/ 0 w 1696382"/>
              <a:gd name="connsiteY0" fmla="*/ 0 h 1666458"/>
              <a:gd name="connsiteX1" fmla="*/ 1696382 w 1696382"/>
              <a:gd name="connsiteY1" fmla="*/ 0 h 1666458"/>
              <a:gd name="connsiteX2" fmla="*/ 1696382 w 1696382"/>
              <a:gd name="connsiteY2" fmla="*/ 1666458 h 1666458"/>
              <a:gd name="connsiteX3" fmla="*/ 0 w 1696382"/>
              <a:gd name="connsiteY3" fmla="*/ 1666458 h 1666458"/>
              <a:gd name="connsiteX4" fmla="*/ 0 w 1696382"/>
              <a:gd name="connsiteY4" fmla="*/ 0 h 166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82" h="1666458">
                <a:moveTo>
                  <a:pt x="0" y="0"/>
                </a:moveTo>
                <a:lnTo>
                  <a:pt x="1696382" y="0"/>
                </a:lnTo>
                <a:lnTo>
                  <a:pt x="1696382" y="1666458"/>
                </a:lnTo>
                <a:lnTo>
                  <a:pt x="0" y="16664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43180" tIns="43180" rIns="43180" bIns="43180" numCol="1" spcCol="1270" anchor="t" anchorCtr="0">
            <a:noAutofit/>
          </a:bodyPr>
          <a:lstStyle/>
          <a:p>
            <a:pPr marR="0" lvl="0" defTabSz="91440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050" kern="0" dirty="0" smtClean="0">
                <a:solidFill>
                  <a:srgbClr val="686868"/>
                </a:solidFill>
                <a:latin typeface="Arial"/>
              </a:rPr>
              <a:t>DoD CIO &lt;10/2018&gt; &amp; Joint </a:t>
            </a:r>
            <a:r>
              <a:rPr lang="en-US" sz="1050" kern="0" dirty="0">
                <a:solidFill>
                  <a:srgbClr val="686868"/>
                </a:solidFill>
                <a:latin typeface="Arial"/>
              </a:rPr>
              <a:t>Staff J6, DDC5I, Data &amp; Services – Joint Warfighter, Mission </a:t>
            </a:r>
            <a:r>
              <a:rPr lang="en-US" sz="1050" kern="0" dirty="0" smtClean="0">
                <a:solidFill>
                  <a:srgbClr val="686868"/>
                </a:solidFill>
                <a:latin typeface="Arial"/>
              </a:rPr>
              <a:t>Partners (C/S/A; Intra-,State, Local, Tribal) International)</a:t>
            </a:r>
            <a:endParaRPr lang="en-US" sz="1050" kern="0" dirty="0">
              <a:solidFill>
                <a:srgbClr val="686868"/>
              </a:solidFill>
              <a:latin typeface="Arial"/>
            </a:endParaRPr>
          </a:p>
        </p:txBody>
      </p:sp>
      <p:pic>
        <p:nvPicPr>
          <p:cNvPr id="17" name="Picture 16" descr="NIEM-Logo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211"/>
          <a:stretch/>
        </p:blipFill>
        <p:spPr>
          <a:xfrm>
            <a:off x="387393" y="284921"/>
            <a:ext cx="2112015" cy="35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16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15" y="744136"/>
            <a:ext cx="8165970" cy="5754466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066800" y="171850"/>
            <a:ext cx="7588185" cy="584775"/>
          </a:xfrm>
        </p:spPr>
        <p:txBody>
          <a:bodyPr wrap="square" lIns="45720" rIns="45720">
            <a:spAutoFit/>
          </a:bodyPr>
          <a:lstStyle/>
          <a:p>
            <a:r>
              <a:rPr lang="en-US" dirty="0" smtClean="0"/>
              <a:t>MilOps Domain Update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46442" y="6371822"/>
            <a:ext cx="2133600" cy="365125"/>
          </a:xfrm>
        </p:spPr>
        <p:txBody>
          <a:bodyPr/>
          <a:lstStyle/>
          <a:p>
            <a:fld id="{DE814A3B-586F-6741-A578-6A3C03C31D10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7" name="Picture 16" descr="NIEM-Logo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211"/>
          <a:stretch/>
        </p:blipFill>
        <p:spPr>
          <a:xfrm>
            <a:off x="387393" y="284921"/>
            <a:ext cx="2112015" cy="35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55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066800" y="171850"/>
            <a:ext cx="7588185" cy="584775"/>
          </a:xfrm>
        </p:spPr>
        <p:txBody>
          <a:bodyPr wrap="square" lIns="45720" rIns="45720">
            <a:spAutoFit/>
          </a:bodyPr>
          <a:lstStyle/>
          <a:p>
            <a:r>
              <a:rPr lang="en-US" dirty="0" smtClean="0"/>
              <a:t>MilOps Domain Update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46442" y="6371822"/>
            <a:ext cx="2133600" cy="365125"/>
          </a:xfrm>
        </p:spPr>
        <p:txBody>
          <a:bodyPr/>
          <a:lstStyle/>
          <a:p>
            <a:fld id="{DE814A3B-586F-6741-A578-6A3C03C31D10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7" name="Picture 16" descr="NIEM-Logo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211"/>
          <a:stretch/>
        </p:blipFill>
        <p:spPr>
          <a:xfrm>
            <a:off x="387393" y="284921"/>
            <a:ext cx="2112015" cy="3586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015" y="733471"/>
            <a:ext cx="8165970" cy="577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13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066800" y="171850"/>
            <a:ext cx="7588185" cy="584775"/>
          </a:xfrm>
        </p:spPr>
        <p:txBody>
          <a:bodyPr wrap="square" lIns="45720" rIns="45720">
            <a:spAutoFit/>
          </a:bodyPr>
          <a:lstStyle/>
          <a:p>
            <a:r>
              <a:rPr lang="en-US" dirty="0" smtClean="0"/>
              <a:t>MilOps Domain Update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46442" y="6371822"/>
            <a:ext cx="2133600" cy="365125"/>
          </a:xfrm>
        </p:spPr>
        <p:txBody>
          <a:bodyPr/>
          <a:lstStyle/>
          <a:p>
            <a:fld id="{DE814A3B-586F-6741-A578-6A3C03C31D10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7" name="Picture 16" descr="NIEM-Logo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211"/>
          <a:stretch/>
        </p:blipFill>
        <p:spPr>
          <a:xfrm>
            <a:off x="387393" y="284921"/>
            <a:ext cx="2112015" cy="3586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891" y="746798"/>
            <a:ext cx="8626218" cy="573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27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IEM Course Theme">
  <a:themeElements>
    <a:clrScheme name="Custom 15">
      <a:dk1>
        <a:srgbClr val="000000"/>
      </a:dk1>
      <a:lt1>
        <a:srgbClr val="FFFFFF"/>
      </a:lt1>
      <a:dk2>
        <a:srgbClr val="4066B2"/>
      </a:dk2>
      <a:lt2>
        <a:srgbClr val="000066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0085BB"/>
      </a:hlink>
      <a:folHlink>
        <a:srgbClr val="4066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b="1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NIEM Course Theme">
  <a:themeElements>
    <a:clrScheme name="Course Blue">
      <a:dk1>
        <a:srgbClr val="000000"/>
      </a:dk1>
      <a:lt1>
        <a:srgbClr val="FFFFFF"/>
      </a:lt1>
      <a:dk2>
        <a:srgbClr val="4066B2"/>
      </a:dk2>
      <a:lt2>
        <a:srgbClr val="000066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80CCCC"/>
      </a:hlink>
      <a:folHlink>
        <a:srgbClr val="4066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b="1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111101</TotalTime>
  <Words>421</Words>
  <Application>Microsoft Office PowerPoint</Application>
  <PresentationFormat>Letter Paper (8.5x11 in)</PresentationFormat>
  <Paragraphs>38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Tw Cen MT</vt:lpstr>
      <vt:lpstr>Wingdings</vt:lpstr>
      <vt:lpstr>NIEM Course Theme</vt:lpstr>
      <vt:lpstr>1_NIEM Course Theme</vt:lpstr>
      <vt:lpstr>2_Office Theme</vt:lpstr>
      <vt:lpstr>Military Operations (MilOps) Domain Update</vt:lpstr>
      <vt:lpstr>MilOps Domain Update</vt:lpstr>
      <vt:lpstr>MilOps Domain Update</vt:lpstr>
      <vt:lpstr>MilOps Domain Update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Logan, Craig (US - Arlington)</dc:creator>
  <cp:lastModifiedBy>longhd</cp:lastModifiedBy>
  <cp:revision>6544</cp:revision>
  <cp:lastPrinted>2018-10-24T22:48:21Z</cp:lastPrinted>
  <dcterms:created xsi:type="dcterms:W3CDTF">2009-03-17T18:28:54Z</dcterms:created>
  <dcterms:modified xsi:type="dcterms:W3CDTF">2018-10-29T07:52:57Z</dcterms:modified>
</cp:coreProperties>
</file>