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5"/>
  </p:sldMasterIdLst>
  <p:notesMasterIdLst>
    <p:notesMasterId r:id="rId16"/>
  </p:notesMasterIdLst>
  <p:handoutMasterIdLst>
    <p:handoutMasterId r:id="rId17"/>
  </p:handoutMasterIdLst>
  <p:sldIdLst>
    <p:sldId id="312" r:id="rId6"/>
    <p:sldId id="328" r:id="rId7"/>
    <p:sldId id="320" r:id="rId8"/>
    <p:sldId id="321" r:id="rId9"/>
    <p:sldId id="326" r:id="rId10"/>
    <p:sldId id="327" r:id="rId11"/>
    <p:sldId id="324" r:id="rId12"/>
    <p:sldId id="325" r:id="rId13"/>
    <p:sldId id="323" r:id="rId14"/>
    <p:sldId id="331" r:id="rId15"/>
  </p:sldIdLst>
  <p:sldSz cx="9144000" cy="6858000" type="screen4x3"/>
  <p:notesSz cx="9305925" cy="7019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88">
          <p15:clr>
            <a:srgbClr val="A4A3A4"/>
          </p15:clr>
        </p15:guide>
        <p15:guide id="3" orient="horz" pos="768">
          <p15:clr>
            <a:srgbClr val="A4A3A4"/>
          </p15:clr>
        </p15:guide>
        <p15:guide id="4" pos="2880">
          <p15:clr>
            <a:srgbClr val="A4A3A4"/>
          </p15:clr>
        </p15:guide>
        <p15:guide id="5" pos="5520">
          <p15:clr>
            <a:srgbClr val="A4A3A4"/>
          </p15:clr>
        </p15:guide>
        <p15:guide id="6" pos="1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lenje, Luvisia M (CTR)" initials="L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7AFF"/>
    <a:srgbClr val="008000"/>
    <a:srgbClr val="E7EAEF"/>
    <a:srgbClr val="CBD3DE"/>
    <a:srgbClr val="0066FF"/>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7852" autoAdjust="0"/>
  </p:normalViewPr>
  <p:slideViewPr>
    <p:cSldViewPr>
      <p:cViewPr varScale="1">
        <p:scale>
          <a:sx n="77" d="100"/>
          <a:sy n="77" d="100"/>
        </p:scale>
        <p:origin x="1622" y="62"/>
      </p:cViewPr>
      <p:guideLst>
        <p:guide orient="horz" pos="2160"/>
        <p:guide orient="horz" pos="288"/>
        <p:guide orient="horz" pos="768"/>
        <p:guide pos="2880"/>
        <p:guide pos="5520"/>
        <p:guide pos="192"/>
      </p:guideLst>
    </p:cSldViewPr>
  </p:slideViewPr>
  <p:notesTextViewPr>
    <p:cViewPr>
      <p:scale>
        <a:sx n="1" d="1"/>
        <a:sy n="1" d="1"/>
      </p:scale>
      <p:origin x="0" y="0"/>
    </p:cViewPr>
  </p:notesTextViewPr>
  <p:sorterViewPr>
    <p:cViewPr>
      <p:scale>
        <a:sx n="170" d="100"/>
        <a:sy n="170" d="100"/>
      </p:scale>
      <p:origin x="0" y="6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24T15:50:29.874" idx="1">
    <p:pos x="3600" y="2023"/>
    <p:text>If we deploy into a containerize microservice the risk is no different than any other microservice.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sz="quarter" idx="1"/>
          </p:nvPr>
        </p:nvSpPr>
        <p:spPr>
          <a:xfrm>
            <a:off x="5271204" y="0"/>
            <a:ext cx="4032568" cy="350996"/>
          </a:xfrm>
          <a:prstGeom prst="rect">
            <a:avLst/>
          </a:prstGeom>
        </p:spPr>
        <p:txBody>
          <a:bodyPr vert="horz" lIns="93287" tIns="46644" rIns="93287" bIns="46644" rtlCol="0"/>
          <a:lstStyle>
            <a:lvl1pPr algn="r">
              <a:defRPr sz="1200"/>
            </a:lvl1pPr>
          </a:lstStyle>
          <a:p>
            <a:fld id="{B6811B05-FA8C-4230-AA1D-0DE8FBC24977}" type="datetimeFigureOut">
              <a:rPr lang="en-US" smtClean="0"/>
              <a:t>10/29/2018</a:t>
            </a:fld>
            <a:endParaRPr lang="en-US"/>
          </a:p>
        </p:txBody>
      </p:sp>
      <p:sp>
        <p:nvSpPr>
          <p:cNvPr id="4" name="Footer Placeholder 3"/>
          <p:cNvSpPr>
            <a:spLocks noGrp="1"/>
          </p:cNvSpPr>
          <p:nvPr>
            <p:ph type="ftr" sz="quarter" idx="2"/>
          </p:nvPr>
        </p:nvSpPr>
        <p:spPr>
          <a:xfrm>
            <a:off x="0" y="6667711"/>
            <a:ext cx="4032568" cy="350996"/>
          </a:xfrm>
          <a:prstGeom prst="rect">
            <a:avLst/>
          </a:prstGeom>
        </p:spPr>
        <p:txBody>
          <a:bodyPr vert="horz" lIns="93287" tIns="46644" rIns="93287" bIns="46644" rtlCol="0" anchor="b"/>
          <a:lstStyle>
            <a:lvl1pPr algn="l">
              <a:defRPr sz="1200"/>
            </a:lvl1pPr>
          </a:lstStyle>
          <a:p>
            <a:endParaRPr lang="en-US"/>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87" tIns="46644" rIns="93287" bIns="46644" rtlCol="0" anchor="b"/>
          <a:lstStyle>
            <a:lvl1pPr algn="r">
              <a:defRPr sz="1200"/>
            </a:lvl1pPr>
          </a:lstStyle>
          <a:p>
            <a:fld id="{5792281C-8A4F-4C74-AB2F-A5B06E54685A}" type="slidenum">
              <a:rPr lang="en-US" smtClean="0"/>
              <a:t>‹#›</a:t>
            </a:fld>
            <a:endParaRPr lang="en-US"/>
          </a:p>
        </p:txBody>
      </p:sp>
    </p:spTree>
    <p:extLst>
      <p:ext uri="{BB962C8B-B14F-4D97-AF65-F5344CB8AC3E}">
        <p14:creationId xmlns:p14="http://schemas.microsoft.com/office/powerpoint/2010/main" val="1491831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87" tIns="46644" rIns="93287" bIns="46644" rtlCol="0"/>
          <a:lstStyle>
            <a:lvl1pPr algn="l">
              <a:defRPr sz="1200"/>
            </a:lvl1pPr>
          </a:lstStyle>
          <a:p>
            <a:endParaRPr lang="en-US" dirty="0"/>
          </a:p>
        </p:txBody>
      </p:sp>
      <p:sp>
        <p:nvSpPr>
          <p:cNvPr id="3" name="Date Placeholder 2"/>
          <p:cNvSpPr>
            <a:spLocks noGrp="1"/>
          </p:cNvSpPr>
          <p:nvPr>
            <p:ph type="dt" idx="1"/>
          </p:nvPr>
        </p:nvSpPr>
        <p:spPr>
          <a:xfrm>
            <a:off x="5271204" y="0"/>
            <a:ext cx="4032568" cy="350996"/>
          </a:xfrm>
          <a:prstGeom prst="rect">
            <a:avLst/>
          </a:prstGeom>
        </p:spPr>
        <p:txBody>
          <a:bodyPr vert="horz" lIns="93287" tIns="46644" rIns="93287" bIns="46644" rtlCol="0"/>
          <a:lstStyle>
            <a:lvl1pPr algn="r">
              <a:defRPr sz="1200"/>
            </a:lvl1pPr>
          </a:lstStyle>
          <a:p>
            <a:fld id="{675A8E8E-B600-4685-B351-06317B491B6F}" type="datetimeFigureOut">
              <a:rPr lang="en-US" smtClean="0"/>
              <a:t>10/29/2018</a:t>
            </a:fld>
            <a:endParaRPr lang="en-US" dirty="0"/>
          </a:p>
        </p:txBody>
      </p:sp>
      <p:sp>
        <p:nvSpPr>
          <p:cNvPr id="4" name="Slide Image Placeholder 3"/>
          <p:cNvSpPr>
            <a:spLocks noGrp="1" noRot="1" noChangeAspect="1"/>
          </p:cNvSpPr>
          <p:nvPr>
            <p:ph type="sldImg" idx="2"/>
          </p:nvPr>
        </p:nvSpPr>
        <p:spPr>
          <a:xfrm>
            <a:off x="2898775" y="527050"/>
            <a:ext cx="3508375" cy="263207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930593" y="3334465"/>
            <a:ext cx="7444740" cy="3158966"/>
          </a:xfrm>
          <a:prstGeom prst="rect">
            <a:avLst/>
          </a:prstGeom>
        </p:spPr>
        <p:txBody>
          <a:bodyPr vert="horz" lIns="93287" tIns="46644" rIns="93287" bIns="4664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67711"/>
            <a:ext cx="4032568" cy="350996"/>
          </a:xfrm>
          <a:prstGeom prst="rect">
            <a:avLst/>
          </a:prstGeom>
        </p:spPr>
        <p:txBody>
          <a:bodyPr vert="horz" lIns="93287" tIns="46644" rIns="93287" bIns="466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71204" y="6667711"/>
            <a:ext cx="4032568" cy="350996"/>
          </a:xfrm>
          <a:prstGeom prst="rect">
            <a:avLst/>
          </a:prstGeom>
        </p:spPr>
        <p:txBody>
          <a:bodyPr vert="horz" lIns="93287" tIns="46644" rIns="93287" bIns="46644" rtlCol="0" anchor="b"/>
          <a:lstStyle>
            <a:lvl1pPr algn="r">
              <a:defRPr sz="1200"/>
            </a:lvl1pPr>
          </a:lstStyle>
          <a:p>
            <a:fld id="{E7A7AC9C-2ED9-4479-AC9C-2D03A6236181}" type="slidenum">
              <a:rPr lang="en-US" smtClean="0"/>
              <a:t>‹#›</a:t>
            </a:fld>
            <a:endParaRPr lang="en-US" dirty="0"/>
          </a:p>
        </p:txBody>
      </p:sp>
    </p:spTree>
    <p:extLst>
      <p:ext uri="{BB962C8B-B14F-4D97-AF65-F5344CB8AC3E}">
        <p14:creationId xmlns:p14="http://schemas.microsoft.com/office/powerpoint/2010/main" val="365997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Line 3"/>
          <p:cNvSpPr>
            <a:spLocks noChangeShapeType="1"/>
          </p:cNvSpPr>
          <p:nvPr/>
        </p:nvSpPr>
        <p:spPr bwMode="auto">
          <a:xfrm>
            <a:off x="3175" y="3429000"/>
            <a:ext cx="9140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8000" u="sng" dirty="0">
              <a:solidFill>
                <a:srgbClr val="000000"/>
              </a:solidFill>
            </a:endParaRP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88" y="6019800"/>
            <a:ext cx="1992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5" descr="liberty_image"/>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6"/>
          <p:cNvSpPr>
            <a:spLocks noGrp="1" noChangeArrowheads="1"/>
          </p:cNvSpPr>
          <p:nvPr>
            <p:ph type="ctrTitle" sz="quarter"/>
          </p:nvPr>
        </p:nvSpPr>
        <p:spPr>
          <a:xfrm>
            <a:off x="673100" y="4038600"/>
            <a:ext cx="7772400" cy="609600"/>
          </a:xfrm>
          <a:ln w="9525"/>
        </p:spPr>
        <p:txBody>
          <a:bodyPr lIns="91440" tIns="45720" rIns="91440" bIns="45720"/>
          <a:lstStyle>
            <a:lvl1pPr algn="ctr">
              <a:defRPr sz="2400"/>
            </a:lvl1pPr>
          </a:lstStyle>
          <a:p>
            <a:r>
              <a:rPr lang="en-US"/>
              <a:t>Click to edit Master title style</a:t>
            </a:r>
          </a:p>
        </p:txBody>
      </p:sp>
      <p:sp>
        <p:nvSpPr>
          <p:cNvPr id="76807" name="Rectangle 7"/>
          <p:cNvSpPr>
            <a:spLocks noGrp="1" noChangeArrowheads="1"/>
          </p:cNvSpPr>
          <p:nvPr>
            <p:ph type="subTitle" sz="quarter" idx="1"/>
          </p:nvPr>
        </p:nvSpPr>
        <p:spPr>
          <a:xfrm>
            <a:off x="1371600" y="4876800"/>
            <a:ext cx="6400800" cy="457200"/>
          </a:xfrm>
          <a:ln w="9525"/>
        </p:spPr>
        <p:txBody>
          <a:bodyPr lIns="91440" tIns="45720" rIns="91440" bIns="45720" anchor="ctr" anchorCtr="1"/>
          <a:lstStyle>
            <a:lvl1pPr marL="58738" indent="0" algn="ctr">
              <a:buFontTx/>
              <a:buNone/>
              <a:defRPr sz="1800" b="1">
                <a:solidFill>
                  <a:schemeClr val="bg1"/>
                </a:solidFill>
                <a:latin typeface="Book Antiqua" pitchFamily="18" charset="0"/>
              </a:defRPr>
            </a:lvl1pPr>
          </a:lstStyle>
          <a:p>
            <a:r>
              <a:rPr lang="en-US"/>
              <a:t>Click to edit Master subtitle style</a:t>
            </a:r>
          </a:p>
        </p:txBody>
      </p:sp>
    </p:spTree>
    <p:extLst>
      <p:ext uri="{BB962C8B-B14F-4D97-AF65-F5344CB8AC3E}">
        <p14:creationId xmlns:p14="http://schemas.microsoft.com/office/powerpoint/2010/main" val="92534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2F04783-CA21-4E82-8E4B-97071459C1D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3827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117475"/>
            <a:ext cx="2103438" cy="6054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2438" y="117475"/>
            <a:ext cx="6161087" cy="6054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2D0A745A-2E79-4606-A57E-210B3EA4998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3351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117475"/>
            <a:ext cx="6477000" cy="6445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2438" y="1309688"/>
            <a:ext cx="4132262" cy="4862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7100" y="1309688"/>
            <a:ext cx="4132263" cy="4862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15226D16-75B8-4B93-A89C-29C0B19939C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952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57400" y="117475"/>
            <a:ext cx="6477000" cy="6445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2438" y="1309688"/>
            <a:ext cx="8416925" cy="4862512"/>
          </a:xfrm>
        </p:spPr>
        <p:txBody>
          <a:bodyPr/>
          <a:lstStyle/>
          <a:p>
            <a:pPr lvl="0"/>
            <a:endParaRPr lang="en-US" noProof="0" dirty="0" smtClean="0"/>
          </a:p>
        </p:txBody>
      </p:sp>
      <p:sp>
        <p:nvSpPr>
          <p:cNvPr id="4" name="Rectangle 4"/>
          <p:cNvSpPr>
            <a:spLocks noGrp="1" noChangeArrowheads="1"/>
          </p:cNvSpPr>
          <p:nvPr>
            <p:ph type="sldNum" sz="quarter" idx="10"/>
          </p:nvPr>
        </p:nvSpPr>
        <p:spPr>
          <a:ln/>
        </p:spPr>
        <p:txBody>
          <a:bodyPr/>
          <a:lstStyle>
            <a:lvl1pPr>
              <a:defRPr/>
            </a:lvl1pPr>
          </a:lstStyle>
          <a:p>
            <a:pPr>
              <a:defRPr/>
            </a:pPr>
            <a:fld id="{06C52D71-54FB-4E3D-9AD0-A71F6F52F75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874722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 name="Picture 6" descr="statue-of-liberty-usa-368x276.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42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521200"/>
            <a:ext cx="91440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Line 3"/>
          <p:cNvSpPr>
            <a:spLocks noChangeShapeType="1"/>
          </p:cNvSpPr>
          <p:nvPr/>
        </p:nvSpPr>
        <p:spPr bwMode="auto">
          <a:xfrm>
            <a:off x="0" y="4514850"/>
            <a:ext cx="9140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8000" u="sng">
              <a:solidFill>
                <a:srgbClr val="000000"/>
              </a:solidFill>
            </a:endParaRPr>
          </a:p>
        </p:txBody>
      </p:sp>
      <p:pic>
        <p:nvPicPr>
          <p:cNvPr id="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8" y="6019800"/>
            <a:ext cx="1992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31927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3933F8E-E85A-41AF-A95D-0E06A2C238B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9377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77ECD96-8040-45FA-81AE-357A1A7DCDE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5245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2438" y="1309688"/>
            <a:ext cx="4132262"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7100" y="1309688"/>
            <a:ext cx="4132263"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275E9511-17C1-4E64-B6EB-1B3A6F2BDF2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86158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7F11F253-8815-4FAB-B256-688EBB70304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20274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1D17489F-BFB3-4612-9913-2D68B9E6707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2165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7C0DEDA4-E27C-408E-8351-3825510A3C8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00350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A39BA1F-D57A-4DA4-9ECD-369C4A03BB8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5929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2E72636-2D2C-4356-A921-AE9F7C4F4FE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50544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preferRelativeResize="0">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773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7" name="Line 3"/>
          <p:cNvSpPr>
            <a:spLocks noChangeShapeType="1"/>
          </p:cNvSpPr>
          <p:nvPr/>
        </p:nvSpPr>
        <p:spPr bwMode="auto">
          <a:xfrm>
            <a:off x="0" y="838200"/>
            <a:ext cx="9140825"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8000" u="sng" dirty="0">
              <a:solidFill>
                <a:srgbClr val="000000"/>
              </a:solidFill>
            </a:endParaRPr>
          </a:p>
        </p:txBody>
      </p:sp>
      <p:sp>
        <p:nvSpPr>
          <p:cNvPr id="75780" name="Rectangle 4"/>
          <p:cNvSpPr>
            <a:spLocks noGrp="1" noChangeArrowheads="1"/>
          </p:cNvSpPr>
          <p:nvPr>
            <p:ph type="sldNum" sz="quarter" idx="4"/>
          </p:nvPr>
        </p:nvSpPr>
        <p:spPr bwMode="auto">
          <a:xfrm>
            <a:off x="7450138" y="6526213"/>
            <a:ext cx="1693862" cy="269875"/>
          </a:xfrm>
          <a:prstGeom prst="rect">
            <a:avLst/>
          </a:prstGeom>
          <a:noFill/>
          <a:ln w="12700">
            <a:noFill/>
            <a:miter lim="800000"/>
            <a:headEnd/>
            <a:tailEnd/>
          </a:ln>
          <a:effectLst/>
        </p:spPr>
        <p:txBody>
          <a:bodyPr vert="horz" wrap="square" lIns="90475" tIns="44444" rIns="90475" bIns="44444" numCol="1" anchor="b" anchorCtr="0" compatLnSpc="1">
            <a:prstTxWarp prst="textNoShape">
              <a:avLst/>
            </a:prstTxWarp>
          </a:bodyPr>
          <a:lstStyle>
            <a:lvl1pPr algn="r" eaLnBrk="0" hangingPunct="0">
              <a:lnSpc>
                <a:spcPct val="80000"/>
              </a:lnSpc>
              <a:defRPr sz="1000" u="none">
                <a:solidFill>
                  <a:schemeClr val="tx1"/>
                </a:solidFill>
                <a:latin typeface="Arial" charset="0"/>
              </a:defRPr>
            </a:lvl1pPr>
          </a:lstStyle>
          <a:p>
            <a:pPr fontAlgn="base">
              <a:spcBef>
                <a:spcPct val="0"/>
              </a:spcBef>
              <a:spcAft>
                <a:spcPct val="0"/>
              </a:spcAft>
              <a:defRPr/>
            </a:pPr>
            <a:fld id="{98CC0FA5-E35A-4EA9-BBFB-8F858AEB4971}" type="slidenum">
              <a:rPr lang="en-US">
                <a:solidFill>
                  <a:srgbClr val="000000"/>
                </a:solidFill>
              </a:rPr>
              <a:pPr fontAlgn="base">
                <a:spcBef>
                  <a:spcPct val="0"/>
                </a:spcBef>
                <a:spcAft>
                  <a:spcPct val="0"/>
                </a:spcAft>
                <a:defRPr/>
              </a:pPr>
              <a:t>‹#›</a:t>
            </a:fld>
            <a:endParaRPr lang="en-US" dirty="0">
              <a:solidFill>
                <a:srgbClr val="000000"/>
              </a:solidFill>
            </a:endParaRPr>
          </a:p>
        </p:txBody>
      </p:sp>
      <p:sp>
        <p:nvSpPr>
          <p:cNvPr id="1029" name="Rectangle 6"/>
          <p:cNvSpPr>
            <a:spLocks noGrp="1" noChangeArrowheads="1"/>
          </p:cNvSpPr>
          <p:nvPr>
            <p:ph type="title"/>
          </p:nvPr>
        </p:nvSpPr>
        <p:spPr bwMode="auto">
          <a:xfrm>
            <a:off x="2057400" y="117475"/>
            <a:ext cx="6477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75" tIns="44444" rIns="90475" bIns="44444" numCol="1" anchor="ctr" anchorCtr="0" compatLnSpc="1">
            <a:prstTxWarp prst="textNoShape">
              <a:avLst/>
            </a:prstTxWarp>
          </a:bodyPr>
          <a:lstStyle/>
          <a:p>
            <a:pPr lvl="0"/>
            <a:r>
              <a:rPr lang="en-US" altLang="en-US" smtClean="0"/>
              <a:t>Click to edit Master title style</a:t>
            </a:r>
          </a:p>
        </p:txBody>
      </p:sp>
      <p:sp>
        <p:nvSpPr>
          <p:cNvPr id="1030" name="Rectangle 7"/>
          <p:cNvSpPr>
            <a:spLocks noGrp="1" noChangeArrowheads="1"/>
          </p:cNvSpPr>
          <p:nvPr>
            <p:ph type="body" idx="1"/>
          </p:nvPr>
        </p:nvSpPr>
        <p:spPr bwMode="auto">
          <a:xfrm>
            <a:off x="452438" y="1309688"/>
            <a:ext cx="8416925"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75" tIns="44444" rIns="90475" bIns="4444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1"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 y="19050"/>
            <a:ext cx="1992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73903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Lst>
  <p:hf hdr="0" ftr="0" dt="0"/>
  <p:txStyles>
    <p:titleStyle>
      <a:lvl1pPr algn="l" rtl="0" eaLnBrk="0" fontAlgn="base" hangingPunct="0">
        <a:spcBef>
          <a:spcPct val="0"/>
        </a:spcBef>
        <a:spcAft>
          <a:spcPct val="0"/>
        </a:spcAft>
        <a:defRPr sz="2000" b="1">
          <a:solidFill>
            <a:srgbClr val="DADADA"/>
          </a:solidFill>
          <a:latin typeface="+mj-lt"/>
          <a:ea typeface="+mj-ea"/>
          <a:cs typeface="+mj-cs"/>
        </a:defRPr>
      </a:lvl1pPr>
      <a:lvl2pPr algn="l" rtl="0" eaLnBrk="0" fontAlgn="base" hangingPunct="0">
        <a:spcBef>
          <a:spcPct val="0"/>
        </a:spcBef>
        <a:spcAft>
          <a:spcPct val="0"/>
        </a:spcAft>
        <a:defRPr sz="2000" b="1">
          <a:solidFill>
            <a:srgbClr val="DADADA"/>
          </a:solidFill>
          <a:latin typeface="Arial" charset="0"/>
        </a:defRPr>
      </a:lvl2pPr>
      <a:lvl3pPr algn="l" rtl="0" eaLnBrk="0" fontAlgn="base" hangingPunct="0">
        <a:spcBef>
          <a:spcPct val="0"/>
        </a:spcBef>
        <a:spcAft>
          <a:spcPct val="0"/>
        </a:spcAft>
        <a:defRPr sz="2000" b="1">
          <a:solidFill>
            <a:srgbClr val="DADADA"/>
          </a:solidFill>
          <a:latin typeface="Arial" charset="0"/>
        </a:defRPr>
      </a:lvl3pPr>
      <a:lvl4pPr algn="l" rtl="0" eaLnBrk="0" fontAlgn="base" hangingPunct="0">
        <a:spcBef>
          <a:spcPct val="0"/>
        </a:spcBef>
        <a:spcAft>
          <a:spcPct val="0"/>
        </a:spcAft>
        <a:defRPr sz="2000" b="1">
          <a:solidFill>
            <a:srgbClr val="DADADA"/>
          </a:solidFill>
          <a:latin typeface="Arial" charset="0"/>
        </a:defRPr>
      </a:lvl4pPr>
      <a:lvl5pPr algn="l" rtl="0" eaLnBrk="0" fontAlgn="base" hangingPunct="0">
        <a:spcBef>
          <a:spcPct val="0"/>
        </a:spcBef>
        <a:spcAft>
          <a:spcPct val="0"/>
        </a:spcAft>
        <a:defRPr sz="2000" b="1">
          <a:solidFill>
            <a:srgbClr val="DADADA"/>
          </a:solidFill>
          <a:latin typeface="Arial" charset="0"/>
        </a:defRPr>
      </a:lvl5pPr>
      <a:lvl6pPr marL="457200" algn="l" rtl="0" eaLnBrk="0" fontAlgn="base" hangingPunct="0">
        <a:spcBef>
          <a:spcPct val="0"/>
        </a:spcBef>
        <a:spcAft>
          <a:spcPct val="0"/>
        </a:spcAft>
        <a:defRPr sz="2000" b="1">
          <a:solidFill>
            <a:srgbClr val="DADADA"/>
          </a:solidFill>
          <a:latin typeface="Arial" charset="0"/>
        </a:defRPr>
      </a:lvl6pPr>
      <a:lvl7pPr marL="914400" algn="l" rtl="0" eaLnBrk="0" fontAlgn="base" hangingPunct="0">
        <a:spcBef>
          <a:spcPct val="0"/>
        </a:spcBef>
        <a:spcAft>
          <a:spcPct val="0"/>
        </a:spcAft>
        <a:defRPr sz="2000" b="1">
          <a:solidFill>
            <a:srgbClr val="DADADA"/>
          </a:solidFill>
          <a:latin typeface="Arial" charset="0"/>
        </a:defRPr>
      </a:lvl7pPr>
      <a:lvl8pPr marL="1371600" algn="l" rtl="0" eaLnBrk="0" fontAlgn="base" hangingPunct="0">
        <a:spcBef>
          <a:spcPct val="0"/>
        </a:spcBef>
        <a:spcAft>
          <a:spcPct val="0"/>
        </a:spcAft>
        <a:defRPr sz="2000" b="1">
          <a:solidFill>
            <a:srgbClr val="DADADA"/>
          </a:solidFill>
          <a:latin typeface="Arial" charset="0"/>
        </a:defRPr>
      </a:lvl8pPr>
      <a:lvl9pPr marL="1828800" algn="l" rtl="0" eaLnBrk="0" fontAlgn="base" hangingPunct="0">
        <a:spcBef>
          <a:spcPct val="0"/>
        </a:spcBef>
        <a:spcAft>
          <a:spcPct val="0"/>
        </a:spcAft>
        <a:defRPr sz="2000" b="1">
          <a:solidFill>
            <a:srgbClr val="DADADA"/>
          </a:solidFill>
          <a:latin typeface="Arial" charset="0"/>
        </a:defRPr>
      </a:lvl9pPr>
    </p:titleStyle>
    <p:bodyStyle>
      <a:lvl1pPr marL="342900" indent="-342900" algn="l" rtl="0" eaLnBrk="0" fontAlgn="base" hangingPunct="0">
        <a:lnSpc>
          <a:spcPct val="120000"/>
        </a:lnSpc>
        <a:spcBef>
          <a:spcPct val="0"/>
        </a:spcBef>
        <a:spcAft>
          <a:spcPct val="50000"/>
        </a:spcAft>
        <a:buClr>
          <a:schemeClr val="tx1"/>
        </a:buClr>
        <a:buChar char="•"/>
        <a:defRPr sz="2800">
          <a:solidFill>
            <a:schemeClr val="tx1"/>
          </a:solidFill>
          <a:latin typeface="+mn-lt"/>
          <a:ea typeface="+mn-ea"/>
          <a:cs typeface="+mn-cs"/>
        </a:defRPr>
      </a:lvl1pPr>
      <a:lvl2pPr marL="742950" indent="-285750" algn="l" rtl="0" eaLnBrk="0" fontAlgn="base" hangingPunct="0">
        <a:lnSpc>
          <a:spcPct val="120000"/>
        </a:lnSpc>
        <a:spcBef>
          <a:spcPct val="0"/>
        </a:spcBef>
        <a:spcAft>
          <a:spcPct val="50000"/>
        </a:spcAft>
        <a:buClr>
          <a:schemeClr val="tx1"/>
        </a:buClr>
        <a:buChar char="–"/>
        <a:defRPr sz="2600">
          <a:solidFill>
            <a:schemeClr val="tx1"/>
          </a:solidFill>
          <a:latin typeface="+mn-lt"/>
        </a:defRPr>
      </a:lvl2pPr>
      <a:lvl3pPr marL="1143000" indent="-228600" algn="l" rtl="0" eaLnBrk="0" fontAlgn="base" hangingPunct="0">
        <a:lnSpc>
          <a:spcPct val="120000"/>
        </a:lnSpc>
        <a:spcBef>
          <a:spcPct val="0"/>
        </a:spcBef>
        <a:spcAft>
          <a:spcPct val="50000"/>
        </a:spcAft>
        <a:buClr>
          <a:schemeClr val="tx1"/>
        </a:buClr>
        <a:buChar char="•"/>
        <a:defRPr sz="2200">
          <a:solidFill>
            <a:schemeClr val="tx1"/>
          </a:solidFill>
          <a:latin typeface="+mn-lt"/>
        </a:defRPr>
      </a:lvl3pPr>
      <a:lvl4pPr marL="1600200" indent="-228600" algn="l" rtl="0" eaLnBrk="0" fontAlgn="base" hangingPunct="0">
        <a:lnSpc>
          <a:spcPct val="120000"/>
        </a:lnSpc>
        <a:spcBef>
          <a:spcPct val="0"/>
        </a:spcBef>
        <a:spcAft>
          <a:spcPct val="50000"/>
        </a:spcAft>
        <a:buClr>
          <a:schemeClr val="tx1"/>
        </a:buClr>
        <a:buChar char="–"/>
        <a:defRPr sz="2000">
          <a:solidFill>
            <a:schemeClr val="tx1"/>
          </a:solidFill>
          <a:latin typeface="+mn-lt"/>
        </a:defRPr>
      </a:lvl4pPr>
      <a:lvl5pPr marL="2057400" indent="-228600" algn="l" rtl="0" eaLnBrk="0" fontAlgn="base" hangingPunct="0">
        <a:lnSpc>
          <a:spcPct val="120000"/>
        </a:lnSpc>
        <a:spcBef>
          <a:spcPct val="0"/>
        </a:spcBef>
        <a:spcAft>
          <a:spcPct val="50000"/>
        </a:spcAft>
        <a:buClr>
          <a:schemeClr val="tx1"/>
        </a:buClr>
        <a:buChar char="•"/>
        <a:defRPr sz="2000">
          <a:solidFill>
            <a:schemeClr val="tx1"/>
          </a:solidFill>
          <a:latin typeface="+mn-lt"/>
        </a:defRPr>
      </a:lvl5pPr>
      <a:lvl6pPr marL="2514600" indent="-228600" algn="l" rtl="0" eaLnBrk="0" fontAlgn="base" hangingPunct="0">
        <a:lnSpc>
          <a:spcPct val="120000"/>
        </a:lnSpc>
        <a:spcBef>
          <a:spcPct val="0"/>
        </a:spcBef>
        <a:spcAft>
          <a:spcPct val="50000"/>
        </a:spcAft>
        <a:buClr>
          <a:schemeClr val="tx1"/>
        </a:buClr>
        <a:buChar char="•"/>
        <a:defRPr sz="2000">
          <a:solidFill>
            <a:schemeClr val="tx1"/>
          </a:solidFill>
          <a:latin typeface="+mn-lt"/>
        </a:defRPr>
      </a:lvl6pPr>
      <a:lvl7pPr marL="2971800" indent="-228600" algn="l" rtl="0" eaLnBrk="0" fontAlgn="base" hangingPunct="0">
        <a:lnSpc>
          <a:spcPct val="120000"/>
        </a:lnSpc>
        <a:spcBef>
          <a:spcPct val="0"/>
        </a:spcBef>
        <a:spcAft>
          <a:spcPct val="50000"/>
        </a:spcAft>
        <a:buClr>
          <a:schemeClr val="tx1"/>
        </a:buClr>
        <a:buChar char="•"/>
        <a:defRPr sz="2000">
          <a:solidFill>
            <a:schemeClr val="tx1"/>
          </a:solidFill>
          <a:latin typeface="+mn-lt"/>
        </a:defRPr>
      </a:lvl7pPr>
      <a:lvl8pPr marL="3429000" indent="-228600" algn="l" rtl="0" eaLnBrk="0" fontAlgn="base" hangingPunct="0">
        <a:lnSpc>
          <a:spcPct val="120000"/>
        </a:lnSpc>
        <a:spcBef>
          <a:spcPct val="0"/>
        </a:spcBef>
        <a:spcAft>
          <a:spcPct val="50000"/>
        </a:spcAft>
        <a:buClr>
          <a:schemeClr val="tx1"/>
        </a:buClr>
        <a:buChar char="•"/>
        <a:defRPr sz="2000">
          <a:solidFill>
            <a:schemeClr val="tx1"/>
          </a:solidFill>
          <a:latin typeface="+mn-lt"/>
        </a:defRPr>
      </a:lvl8pPr>
      <a:lvl9pPr marL="3886200" indent="-228600" algn="l" rtl="0" eaLnBrk="0" fontAlgn="base" hangingPunct="0">
        <a:lnSpc>
          <a:spcPct val="120000"/>
        </a:lnSpc>
        <a:spcBef>
          <a:spcPct val="0"/>
        </a:spcBef>
        <a:spcAft>
          <a:spcPct val="5000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0"/>
          <p:cNvSpPr txBox="1">
            <a:spLocks noChangeArrowheads="1"/>
          </p:cNvSpPr>
          <p:nvPr/>
        </p:nvSpPr>
        <p:spPr bwMode="auto">
          <a:xfrm>
            <a:off x="555625" y="4724400"/>
            <a:ext cx="7980363" cy="523220"/>
          </a:xfrm>
          <a:prstGeom prst="rect">
            <a:avLst/>
          </a:prstGeom>
          <a:noFill/>
          <a:ln>
            <a:noFill/>
          </a:ln>
          <a:extLst/>
        </p:spPr>
        <p:txBody>
          <a:bodyPr>
            <a:spAutoFit/>
          </a:bodyPr>
          <a:lstStyle>
            <a:lvl1pPr>
              <a:defRPr sz="1200">
                <a:solidFill>
                  <a:schemeClr val="tx2"/>
                </a:solidFill>
                <a:latin typeface="Arial" pitchFamily="34" charset="0"/>
              </a:defRPr>
            </a:lvl1pPr>
            <a:lvl2pPr marL="742950" indent="-285750">
              <a:defRPr sz="1200">
                <a:solidFill>
                  <a:schemeClr val="tx2"/>
                </a:solidFill>
                <a:latin typeface="Arial" pitchFamily="34" charset="0"/>
              </a:defRPr>
            </a:lvl2pPr>
            <a:lvl3pPr marL="1143000" indent="-228600">
              <a:defRPr sz="1200">
                <a:solidFill>
                  <a:schemeClr val="tx2"/>
                </a:solidFill>
                <a:latin typeface="Arial" pitchFamily="34" charset="0"/>
              </a:defRPr>
            </a:lvl3pPr>
            <a:lvl4pPr marL="1600200" indent="-228600">
              <a:defRPr sz="1200">
                <a:solidFill>
                  <a:schemeClr val="tx2"/>
                </a:solidFill>
                <a:latin typeface="Arial" pitchFamily="34" charset="0"/>
              </a:defRPr>
            </a:lvl4pPr>
            <a:lvl5pPr marL="2057400" indent="-228600">
              <a:defRPr sz="1200">
                <a:solidFill>
                  <a:schemeClr val="tx2"/>
                </a:solidFill>
                <a:latin typeface="Arial" pitchFamily="34" charset="0"/>
              </a:defRPr>
            </a:lvl5pPr>
            <a:lvl6pPr marL="2514600" indent="-228600" eaLnBrk="0" fontAlgn="base" hangingPunct="0">
              <a:lnSpc>
                <a:spcPct val="80000"/>
              </a:lnSpc>
              <a:spcBef>
                <a:spcPct val="0"/>
              </a:spcBef>
              <a:spcAft>
                <a:spcPct val="0"/>
              </a:spcAft>
              <a:defRPr sz="1200">
                <a:solidFill>
                  <a:schemeClr val="tx2"/>
                </a:solidFill>
                <a:latin typeface="Arial" pitchFamily="34" charset="0"/>
              </a:defRPr>
            </a:lvl6pPr>
            <a:lvl7pPr marL="2971800" indent="-228600" eaLnBrk="0" fontAlgn="base" hangingPunct="0">
              <a:lnSpc>
                <a:spcPct val="80000"/>
              </a:lnSpc>
              <a:spcBef>
                <a:spcPct val="0"/>
              </a:spcBef>
              <a:spcAft>
                <a:spcPct val="0"/>
              </a:spcAft>
              <a:defRPr sz="1200">
                <a:solidFill>
                  <a:schemeClr val="tx2"/>
                </a:solidFill>
                <a:latin typeface="Arial" pitchFamily="34" charset="0"/>
              </a:defRPr>
            </a:lvl7pPr>
            <a:lvl8pPr marL="3429000" indent="-228600" eaLnBrk="0" fontAlgn="base" hangingPunct="0">
              <a:lnSpc>
                <a:spcPct val="80000"/>
              </a:lnSpc>
              <a:spcBef>
                <a:spcPct val="0"/>
              </a:spcBef>
              <a:spcAft>
                <a:spcPct val="0"/>
              </a:spcAft>
              <a:defRPr sz="1200">
                <a:solidFill>
                  <a:schemeClr val="tx2"/>
                </a:solidFill>
                <a:latin typeface="Arial" pitchFamily="34" charset="0"/>
              </a:defRPr>
            </a:lvl8pPr>
            <a:lvl9pPr marL="3886200" indent="-228600" eaLnBrk="0" fontAlgn="base" hangingPunct="0">
              <a:lnSpc>
                <a:spcPct val="80000"/>
              </a:lnSpc>
              <a:spcBef>
                <a:spcPct val="0"/>
              </a:spcBef>
              <a:spcAft>
                <a:spcPct val="0"/>
              </a:spcAft>
              <a:defRPr sz="1200">
                <a:solidFill>
                  <a:schemeClr val="tx2"/>
                </a:solidFill>
                <a:latin typeface="Arial" pitchFamily="34" charset="0"/>
              </a:defRPr>
            </a:lvl9pPr>
          </a:lstStyle>
          <a:p>
            <a:pPr algn="ctr" eaLnBrk="0" fontAlgn="base" hangingPunct="0">
              <a:spcBef>
                <a:spcPct val="0"/>
              </a:spcBef>
              <a:spcAft>
                <a:spcPct val="0"/>
              </a:spcAft>
              <a:defRPr/>
            </a:pPr>
            <a:r>
              <a:rPr lang="en-US" sz="2800" dirty="0" smtClean="0">
                <a:solidFill>
                  <a:srgbClr val="FFFFFF"/>
                </a:solidFill>
                <a:effectLst>
                  <a:outerShdw blurRad="38100" dist="38100" dir="2700000" algn="tl">
                    <a:srgbClr val="C0C0C0"/>
                  </a:outerShdw>
                </a:effectLst>
              </a:rPr>
              <a:t>ESB Modernization</a:t>
            </a:r>
          </a:p>
        </p:txBody>
      </p:sp>
      <p:sp>
        <p:nvSpPr>
          <p:cNvPr id="33796" name="Rectangle 3"/>
          <p:cNvSpPr>
            <a:spLocks noChangeArrowheads="1"/>
          </p:cNvSpPr>
          <p:nvPr/>
        </p:nvSpPr>
        <p:spPr bwMode="auto">
          <a:xfrm>
            <a:off x="2743200" y="5410200"/>
            <a:ext cx="3416300" cy="44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Aft>
                <a:spcPct val="50000"/>
              </a:spcAft>
              <a:buClr>
                <a:schemeClr val="tx1"/>
              </a:buClr>
              <a:buChar char="•"/>
              <a:defRPr sz="2800">
                <a:solidFill>
                  <a:schemeClr val="tx1"/>
                </a:solidFill>
                <a:latin typeface="Arial" charset="0"/>
              </a:defRPr>
            </a:lvl1pPr>
            <a:lvl2pPr marL="742950" indent="-285750" eaLnBrk="0" hangingPunct="0">
              <a:lnSpc>
                <a:spcPct val="120000"/>
              </a:lnSpc>
              <a:spcAft>
                <a:spcPct val="50000"/>
              </a:spcAft>
              <a:buClr>
                <a:schemeClr val="tx1"/>
              </a:buClr>
              <a:buChar char="–"/>
              <a:defRPr sz="2600">
                <a:solidFill>
                  <a:schemeClr val="tx1"/>
                </a:solidFill>
                <a:latin typeface="Arial" charset="0"/>
              </a:defRPr>
            </a:lvl2pPr>
            <a:lvl3pPr marL="1143000" indent="-228600" eaLnBrk="0" hangingPunct="0">
              <a:lnSpc>
                <a:spcPct val="120000"/>
              </a:lnSpc>
              <a:spcAft>
                <a:spcPct val="50000"/>
              </a:spcAft>
              <a:buClr>
                <a:schemeClr val="tx1"/>
              </a:buClr>
              <a:buChar char="•"/>
              <a:defRPr sz="2200">
                <a:solidFill>
                  <a:schemeClr val="tx1"/>
                </a:solidFill>
                <a:latin typeface="Arial" charset="0"/>
              </a:defRPr>
            </a:lvl3pPr>
            <a:lvl4pPr marL="1600200" indent="-228600" eaLnBrk="0" hangingPunct="0">
              <a:lnSpc>
                <a:spcPct val="120000"/>
              </a:lnSpc>
              <a:spcAft>
                <a:spcPct val="50000"/>
              </a:spcAft>
              <a:buClr>
                <a:schemeClr val="tx1"/>
              </a:buClr>
              <a:buChar char="–"/>
              <a:defRPr sz="2000">
                <a:solidFill>
                  <a:schemeClr val="tx1"/>
                </a:solidFill>
                <a:latin typeface="Arial" charset="0"/>
              </a:defRPr>
            </a:lvl4pPr>
            <a:lvl5pPr marL="2057400" indent="-228600" eaLnBrk="0" hangingPunct="0">
              <a:lnSpc>
                <a:spcPct val="120000"/>
              </a:lnSpc>
              <a:spcAft>
                <a:spcPct val="50000"/>
              </a:spcAft>
              <a:buClr>
                <a:schemeClr val="tx1"/>
              </a:buClr>
              <a:buChar char="•"/>
              <a:defRPr sz="2000">
                <a:solidFill>
                  <a:schemeClr val="tx1"/>
                </a:solidFill>
                <a:latin typeface="Arial" charset="0"/>
              </a:defRPr>
            </a:lvl5pPr>
            <a:lvl6pPr marL="2514600" indent="-228600" eaLnBrk="0" fontAlgn="base" hangingPunct="0">
              <a:lnSpc>
                <a:spcPct val="120000"/>
              </a:lnSpc>
              <a:spcBef>
                <a:spcPct val="0"/>
              </a:spcBef>
              <a:spcAft>
                <a:spcPct val="50000"/>
              </a:spcAft>
              <a:buClr>
                <a:schemeClr val="tx1"/>
              </a:buClr>
              <a:buChar char="•"/>
              <a:defRPr sz="2000">
                <a:solidFill>
                  <a:schemeClr val="tx1"/>
                </a:solidFill>
                <a:latin typeface="Arial" charset="0"/>
              </a:defRPr>
            </a:lvl6pPr>
            <a:lvl7pPr marL="2971800" indent="-228600" eaLnBrk="0" fontAlgn="base" hangingPunct="0">
              <a:lnSpc>
                <a:spcPct val="120000"/>
              </a:lnSpc>
              <a:spcBef>
                <a:spcPct val="0"/>
              </a:spcBef>
              <a:spcAft>
                <a:spcPct val="50000"/>
              </a:spcAft>
              <a:buClr>
                <a:schemeClr val="tx1"/>
              </a:buClr>
              <a:buChar char="•"/>
              <a:defRPr sz="2000">
                <a:solidFill>
                  <a:schemeClr val="tx1"/>
                </a:solidFill>
                <a:latin typeface="Arial" charset="0"/>
              </a:defRPr>
            </a:lvl7pPr>
            <a:lvl8pPr marL="3429000" indent="-228600" eaLnBrk="0" fontAlgn="base" hangingPunct="0">
              <a:lnSpc>
                <a:spcPct val="120000"/>
              </a:lnSpc>
              <a:spcBef>
                <a:spcPct val="0"/>
              </a:spcBef>
              <a:spcAft>
                <a:spcPct val="50000"/>
              </a:spcAft>
              <a:buClr>
                <a:schemeClr val="tx1"/>
              </a:buClr>
              <a:buChar char="•"/>
              <a:defRPr sz="2000">
                <a:solidFill>
                  <a:schemeClr val="tx1"/>
                </a:solidFill>
                <a:latin typeface="Arial" charset="0"/>
              </a:defRPr>
            </a:lvl8pPr>
            <a:lvl9pPr marL="3886200" indent="-228600" eaLnBrk="0" fontAlgn="base" hangingPunct="0">
              <a:lnSpc>
                <a:spcPct val="120000"/>
              </a:lnSpc>
              <a:spcBef>
                <a:spcPct val="0"/>
              </a:spcBef>
              <a:spcAft>
                <a:spcPct val="50000"/>
              </a:spcAft>
              <a:buClr>
                <a:schemeClr val="tx1"/>
              </a:buClr>
              <a:buChar char="•"/>
              <a:defRPr sz="2000">
                <a:solidFill>
                  <a:schemeClr val="tx1"/>
                </a:solidFill>
                <a:latin typeface="Arial" charset="0"/>
              </a:defRPr>
            </a:lvl9pPr>
          </a:lstStyle>
          <a:p>
            <a:pPr algn="ctr" fontAlgn="base">
              <a:lnSpc>
                <a:spcPct val="80000"/>
              </a:lnSpc>
              <a:spcBef>
                <a:spcPct val="0"/>
              </a:spcBef>
              <a:spcAft>
                <a:spcPct val="0"/>
              </a:spcAft>
              <a:buClrTx/>
              <a:buFontTx/>
              <a:buNone/>
            </a:pPr>
            <a:r>
              <a:rPr lang="en-US" altLang="en-US" sz="1400" dirty="0">
                <a:solidFill>
                  <a:srgbClr val="FFFFFF"/>
                </a:solidFill>
              </a:rPr>
              <a:t>Prepared by: OIT</a:t>
            </a:r>
          </a:p>
          <a:p>
            <a:pPr algn="ctr" fontAlgn="base">
              <a:lnSpc>
                <a:spcPct val="80000"/>
              </a:lnSpc>
              <a:spcBef>
                <a:spcPct val="0"/>
              </a:spcBef>
              <a:spcAft>
                <a:spcPct val="0"/>
              </a:spcAft>
              <a:buClrTx/>
              <a:buFontTx/>
              <a:buNone/>
            </a:pPr>
            <a:r>
              <a:rPr lang="en-US" altLang="en-US" sz="1400" dirty="0">
                <a:solidFill>
                  <a:srgbClr val="FFFFFF"/>
                </a:solidFill>
              </a:rPr>
              <a:t>As of </a:t>
            </a:r>
            <a:r>
              <a:rPr lang="en-US" altLang="en-US" sz="1400" dirty="0" smtClean="0">
                <a:solidFill>
                  <a:srgbClr val="FFFFFF"/>
                </a:solidFill>
              </a:rPr>
              <a:t>May 23, 2016</a:t>
            </a:r>
            <a:endParaRPr lang="en-US" altLang="en-US" sz="1400" dirty="0">
              <a:solidFill>
                <a:srgbClr val="FFFFFF"/>
              </a:solidFill>
            </a:endParaRPr>
          </a:p>
        </p:txBody>
      </p:sp>
    </p:spTree>
    <p:extLst>
      <p:ext uri="{BB962C8B-B14F-4D97-AF65-F5344CB8AC3E}">
        <p14:creationId xmlns:p14="http://schemas.microsoft.com/office/powerpoint/2010/main" val="4125070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7475"/>
            <a:ext cx="6629400" cy="644525"/>
          </a:xfrm>
        </p:spPr>
        <p:txBody>
          <a:bodyPr/>
          <a:lstStyle/>
          <a:p>
            <a:pPr algn="ctr"/>
            <a:r>
              <a:rPr lang="en-US" dirty="0" smtClean="0"/>
              <a:t>Tools</a:t>
            </a:r>
            <a:endParaRPr lang="en-US" dirty="0"/>
          </a:p>
        </p:txBody>
      </p:sp>
      <p:sp>
        <p:nvSpPr>
          <p:cNvPr id="3" name="Content Placeholder 2"/>
          <p:cNvSpPr>
            <a:spLocks noGrp="1"/>
          </p:cNvSpPr>
          <p:nvPr>
            <p:ph idx="1"/>
          </p:nvPr>
        </p:nvSpPr>
        <p:spPr>
          <a:xfrm>
            <a:off x="76200" y="914400"/>
            <a:ext cx="8991600" cy="5562600"/>
          </a:xfrm>
        </p:spPr>
        <p:txBody>
          <a:bodyPr/>
          <a:lstStyle/>
          <a:p>
            <a:pPr lvl="0">
              <a:lnSpc>
                <a:spcPct val="100000"/>
              </a:lnSpc>
            </a:pPr>
            <a:r>
              <a:rPr lang="en-US" sz="1000" dirty="0"/>
              <a:t>Service Registry</a:t>
            </a:r>
          </a:p>
          <a:p>
            <a:pPr lvl="1">
              <a:lnSpc>
                <a:spcPct val="100000"/>
              </a:lnSpc>
            </a:pPr>
            <a:r>
              <a:rPr lang="en-US" sz="900" dirty="0"/>
              <a:t>Eureka–Service registries fill the gap of dynamic service discovery</a:t>
            </a:r>
          </a:p>
          <a:p>
            <a:pPr lvl="2">
              <a:lnSpc>
                <a:spcPct val="100000"/>
              </a:lnSpc>
            </a:pPr>
            <a:r>
              <a:rPr lang="en-US" sz="900" dirty="0"/>
              <a:t>As new services are introduced to the architecture, configuration at the service level will allow the service to register itself with the service registry.</a:t>
            </a:r>
          </a:p>
          <a:p>
            <a:pPr lvl="0">
              <a:lnSpc>
                <a:spcPct val="100000"/>
              </a:lnSpc>
            </a:pPr>
            <a:r>
              <a:rPr lang="en-US" sz="1000" dirty="0"/>
              <a:t>Real-time monitoring and Resiliency</a:t>
            </a:r>
          </a:p>
          <a:p>
            <a:pPr lvl="1">
              <a:lnSpc>
                <a:spcPct val="100000"/>
              </a:lnSpc>
            </a:pPr>
            <a:r>
              <a:rPr lang="en-US" sz="900" dirty="0" err="1"/>
              <a:t>Hystrix</a:t>
            </a:r>
            <a:r>
              <a:rPr lang="en-US" sz="900" dirty="0"/>
              <a:t>—Provides real-time monitoring of the system at the component level</a:t>
            </a:r>
          </a:p>
          <a:p>
            <a:pPr lvl="2">
              <a:lnSpc>
                <a:spcPct val="100000"/>
              </a:lnSpc>
            </a:pPr>
            <a:r>
              <a:rPr lang="en-US" sz="900" dirty="0"/>
              <a:t>Counters the additional burden created by more components, often paired with Eureka</a:t>
            </a:r>
          </a:p>
          <a:p>
            <a:pPr lvl="0">
              <a:lnSpc>
                <a:spcPct val="100000"/>
              </a:lnSpc>
            </a:pPr>
            <a:r>
              <a:rPr lang="en-US" sz="1000" dirty="0"/>
              <a:t>Load Balancing</a:t>
            </a:r>
          </a:p>
          <a:p>
            <a:pPr lvl="1">
              <a:lnSpc>
                <a:spcPct val="100000"/>
              </a:lnSpc>
            </a:pPr>
            <a:r>
              <a:rPr lang="en-US" sz="900" dirty="0"/>
              <a:t>Ribbon - A client side IPC library that is battle-tested in cloud. It provides the following features.</a:t>
            </a:r>
          </a:p>
          <a:p>
            <a:pPr lvl="2">
              <a:lnSpc>
                <a:spcPct val="100000"/>
              </a:lnSpc>
            </a:pPr>
            <a:r>
              <a:rPr lang="en-US" sz="900" dirty="0"/>
              <a:t>Fault tolerance</a:t>
            </a:r>
          </a:p>
          <a:p>
            <a:pPr lvl="2">
              <a:lnSpc>
                <a:spcPct val="100000"/>
              </a:lnSpc>
            </a:pPr>
            <a:r>
              <a:rPr lang="en-US" sz="900" dirty="0"/>
              <a:t>Multiple protocol (HTTP, TCP, UDP) support in an asynchronous and reactive model</a:t>
            </a:r>
          </a:p>
          <a:p>
            <a:pPr lvl="2">
              <a:lnSpc>
                <a:spcPct val="100000"/>
              </a:lnSpc>
            </a:pPr>
            <a:r>
              <a:rPr lang="en-US" sz="900" dirty="0"/>
              <a:t>Caching and batching</a:t>
            </a:r>
          </a:p>
          <a:p>
            <a:pPr lvl="0">
              <a:lnSpc>
                <a:spcPct val="100000"/>
              </a:lnSpc>
            </a:pPr>
            <a:r>
              <a:rPr lang="en-US" sz="1000" dirty="0"/>
              <a:t>Data Storage</a:t>
            </a:r>
          </a:p>
          <a:p>
            <a:pPr lvl="1">
              <a:lnSpc>
                <a:spcPct val="100000"/>
              </a:lnSpc>
            </a:pPr>
            <a:r>
              <a:rPr lang="en-US" sz="1000" dirty="0" err="1"/>
              <a:t>PostgreSQL</a:t>
            </a:r>
            <a:r>
              <a:rPr lang="en-US" sz="1000" dirty="0"/>
              <a:t>—Standard SQL database, provided Amazon RDS and with no licensing cost</a:t>
            </a:r>
          </a:p>
          <a:p>
            <a:pPr lvl="1">
              <a:lnSpc>
                <a:spcPct val="100000"/>
              </a:lnSpc>
            </a:pPr>
            <a:r>
              <a:rPr lang="en-US" sz="1000" dirty="0"/>
              <a:t>Dynamo DB—</a:t>
            </a:r>
            <a:r>
              <a:rPr lang="en-US" sz="1000" dirty="0" err="1"/>
              <a:t>NoSQL</a:t>
            </a:r>
            <a:r>
              <a:rPr lang="en-US" sz="1000" dirty="0"/>
              <a:t> database, provided Amazon AWS</a:t>
            </a:r>
          </a:p>
          <a:p>
            <a:pPr lvl="2">
              <a:lnSpc>
                <a:spcPct val="100000"/>
              </a:lnSpc>
            </a:pPr>
            <a:r>
              <a:rPr lang="en-US" sz="1000" dirty="0"/>
              <a:t>Provides unstructured data storage for systems where data is not inherently relational</a:t>
            </a:r>
          </a:p>
          <a:p>
            <a:pPr lvl="0">
              <a:lnSpc>
                <a:spcPct val="100000"/>
              </a:lnSpc>
            </a:pPr>
            <a:r>
              <a:rPr lang="en-US" sz="1000" dirty="0"/>
              <a:t>Container Orchestration</a:t>
            </a:r>
          </a:p>
          <a:p>
            <a:pPr lvl="1">
              <a:lnSpc>
                <a:spcPct val="100000"/>
              </a:lnSpc>
            </a:pPr>
            <a:r>
              <a:rPr lang="en-US" sz="1000" dirty="0" err="1"/>
              <a:t>Docker</a:t>
            </a:r>
            <a:r>
              <a:rPr lang="en-US" sz="1000" dirty="0"/>
              <a:t>—Industry standard containerization framework</a:t>
            </a:r>
          </a:p>
          <a:p>
            <a:pPr lvl="2">
              <a:lnSpc>
                <a:spcPct val="100000"/>
              </a:lnSpc>
            </a:pPr>
            <a:r>
              <a:rPr lang="en-US" sz="1000" dirty="0"/>
              <a:t>Deployable with multiple orchestration platforms, such </a:t>
            </a:r>
            <a:r>
              <a:rPr lang="en-US" sz="1000"/>
              <a:t>as </a:t>
            </a:r>
            <a:r>
              <a:rPr lang="en-US" sz="1000" smtClean="0">
                <a:solidFill>
                  <a:srgbClr val="FF0000"/>
                </a:solidFill>
              </a:rPr>
              <a:t>Docker </a:t>
            </a:r>
            <a:r>
              <a:rPr lang="en-US" sz="1000" dirty="0" smtClean="0">
                <a:solidFill>
                  <a:srgbClr val="FF0000"/>
                </a:solidFill>
              </a:rPr>
              <a:t>Swarm</a:t>
            </a:r>
            <a:r>
              <a:rPr lang="en-US" sz="1000" dirty="0" smtClean="0"/>
              <a:t>, Kubernetes</a:t>
            </a:r>
            <a:r>
              <a:rPr lang="en-US" sz="1000" dirty="0"/>
              <a:t>, Universal </a:t>
            </a:r>
            <a:r>
              <a:rPr lang="en-US" sz="1000" dirty="0" smtClean="0"/>
              <a:t>Control Plane</a:t>
            </a:r>
            <a:r>
              <a:rPr lang="en-US" sz="1000" dirty="0"/>
              <a:t>, Amazon EC2 Container Service, and </a:t>
            </a:r>
            <a:r>
              <a:rPr lang="en-US" sz="1000" dirty="0" err="1"/>
              <a:t>OpenShift</a:t>
            </a:r>
            <a:endParaRPr lang="en-US" sz="1000" dirty="0"/>
          </a:p>
          <a:p>
            <a:pPr lvl="1">
              <a:lnSpc>
                <a:spcPct val="100000"/>
              </a:lnSpc>
            </a:pPr>
            <a:r>
              <a:rPr lang="en-US" sz="1000" dirty="0"/>
              <a:t>Cloud Foundry—Open source cloud </a:t>
            </a:r>
            <a:r>
              <a:rPr lang="en-US" sz="1000" dirty="0" err="1"/>
              <a:t>PaaS</a:t>
            </a:r>
            <a:endParaRPr lang="en-US" sz="1000" dirty="0"/>
          </a:p>
          <a:p>
            <a:pPr lvl="2">
              <a:lnSpc>
                <a:spcPct val="100000"/>
              </a:lnSpc>
            </a:pPr>
            <a:r>
              <a:rPr lang="en-US" sz="1000" dirty="0"/>
              <a:t>Hosts applications in propriety container format, Warden</a:t>
            </a:r>
          </a:p>
          <a:p>
            <a:pPr lvl="2">
              <a:lnSpc>
                <a:spcPct val="100000"/>
              </a:lnSpc>
            </a:pPr>
            <a:r>
              <a:rPr lang="en-US" sz="1000" dirty="0"/>
              <a:t>Targeted self-contained solution for full-stack deployment/integration</a:t>
            </a:r>
          </a:p>
          <a:p>
            <a:r>
              <a:rPr lang="en-US" sz="1000" dirty="0" smtClean="0"/>
              <a:t>TIBCO Tools (</a:t>
            </a:r>
            <a:r>
              <a:rPr lang="en-US" sz="800" i="1" dirty="0" smtClean="0"/>
              <a:t>TIBCO tools will be used till full MSA is in place</a:t>
            </a:r>
            <a:r>
              <a:rPr lang="en-US" sz="1000" dirty="0" smtClean="0"/>
              <a:t>)</a:t>
            </a:r>
          </a:p>
          <a:p>
            <a:pPr lvl="2">
              <a:lnSpc>
                <a:spcPct val="100000"/>
              </a:lnSpc>
            </a:pPr>
            <a:r>
              <a:rPr lang="en-US" sz="1000" dirty="0"/>
              <a:t>BW6.3, BWCE</a:t>
            </a:r>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377363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ESB Modernization Goals</a:t>
            </a:r>
            <a:endParaRPr lang="en-US" dirty="0"/>
          </a:p>
        </p:txBody>
      </p:sp>
      <p:sp>
        <p:nvSpPr>
          <p:cNvPr id="3" name="Content Placeholder 2"/>
          <p:cNvSpPr>
            <a:spLocks noGrp="1"/>
          </p:cNvSpPr>
          <p:nvPr>
            <p:ph idx="1"/>
          </p:nvPr>
        </p:nvSpPr>
        <p:spPr/>
        <p:txBody>
          <a:bodyPr/>
          <a:lstStyle/>
          <a:p>
            <a:r>
              <a:rPr lang="en-US" dirty="0" smtClean="0"/>
              <a:t>Move to AWS</a:t>
            </a:r>
          </a:p>
          <a:p>
            <a:r>
              <a:rPr lang="en-US" dirty="0" smtClean="0"/>
              <a:t>Move </a:t>
            </a:r>
            <a:r>
              <a:rPr lang="en-US" dirty="0" err="1" smtClean="0"/>
              <a:t>Microservice</a:t>
            </a:r>
            <a:r>
              <a:rPr lang="en-US" dirty="0" smtClean="0"/>
              <a:t> Architecture</a:t>
            </a:r>
          </a:p>
          <a:p>
            <a:pPr lvl="0"/>
            <a:r>
              <a:rPr lang="en-US" dirty="0"/>
              <a:t>Zero or minimum impact to </a:t>
            </a:r>
            <a:r>
              <a:rPr lang="en-US" dirty="0" smtClean="0"/>
              <a:t>stakeholders</a:t>
            </a:r>
            <a:endParaRPr lang="en-US" dirty="0"/>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283860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Decentralized Architecture</a:t>
            </a:r>
            <a:endParaRPr lang="en-US" dirty="0"/>
          </a:p>
        </p:txBody>
      </p:sp>
      <p:sp>
        <p:nvSpPr>
          <p:cNvPr id="3" name="Content Placeholder 2"/>
          <p:cNvSpPr>
            <a:spLocks noGrp="1"/>
          </p:cNvSpPr>
          <p:nvPr>
            <p:ph idx="1"/>
          </p:nvPr>
        </p:nvSpPr>
        <p:spPr>
          <a:xfrm>
            <a:off x="350837" y="914400"/>
            <a:ext cx="8564563" cy="3490912"/>
          </a:xfrm>
        </p:spPr>
        <p:txBody>
          <a:bodyPr/>
          <a:lstStyle/>
          <a:p>
            <a:pPr marL="0" indent="0">
              <a:buNone/>
            </a:pPr>
            <a:r>
              <a:rPr lang="en-US" sz="1200" dirty="0"/>
              <a:t>The first of these proposed solutions places the responsibility on individual components within the enterprise and outside the enterprise.  For instance; existing platforms such as ELIS, EDMS, or VIS can provide </a:t>
            </a:r>
            <a:r>
              <a:rPr lang="en-US" sz="1200" dirty="0" err="1"/>
              <a:t>microservice</a:t>
            </a:r>
            <a:r>
              <a:rPr lang="en-US" sz="1200" dirty="0"/>
              <a:t> hooks that provide the </a:t>
            </a:r>
            <a:r>
              <a:rPr lang="en-US" sz="1200" dirty="0" err="1"/>
              <a:t>microservices</a:t>
            </a:r>
            <a:r>
              <a:rPr lang="en-US" sz="1200" dirty="0"/>
              <a:t> the platform exposes.  In this case, other services will reach out and touch each of the alternative service provides directly for any services provided. Applying the same logic: internal systems like CPMS, ELIS and VIS will provide </a:t>
            </a:r>
            <a:r>
              <a:rPr lang="en-US" sz="1200" dirty="0" err="1"/>
              <a:t>microservice</a:t>
            </a:r>
            <a:r>
              <a:rPr lang="en-US" sz="1200" dirty="0"/>
              <a:t> hooks to external systems like CCD, IDENT, NGI, </a:t>
            </a:r>
            <a:r>
              <a:rPr lang="en-US" sz="1200" dirty="0" smtClean="0"/>
              <a:t>ADIS, etc., to </a:t>
            </a:r>
            <a:r>
              <a:rPr lang="en-US" sz="1200" dirty="0"/>
              <a:t>external systems to reach out and touch each of our external systems for the functionalities they need. </a:t>
            </a:r>
            <a:r>
              <a:rPr lang="en-US" sz="1200" dirty="0" smtClean="0"/>
              <a:t>This also includes any interconnections between </a:t>
            </a:r>
            <a:r>
              <a:rPr lang="en-US" sz="1200" smtClean="0"/>
              <a:t>USCIS-internal systems.</a:t>
            </a:r>
            <a:endParaRPr lang="en-US" sz="1200" dirty="0"/>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3</a:t>
            </a:fld>
            <a:endParaRPr lang="en-US" dirty="0">
              <a:solidFill>
                <a:srgbClr val="000000"/>
              </a:solidFill>
            </a:endParaRPr>
          </a:p>
        </p:txBody>
      </p:sp>
      <p:pic>
        <p:nvPicPr>
          <p:cNvPr id="6" name="Picture 5"/>
          <p:cNvPicPr>
            <a:picLocks noChangeAspect="1"/>
          </p:cNvPicPr>
          <p:nvPr/>
        </p:nvPicPr>
        <p:blipFill>
          <a:blip r:embed="rId2"/>
          <a:stretch>
            <a:fillRect/>
          </a:stretch>
        </p:blipFill>
        <p:spPr>
          <a:xfrm>
            <a:off x="1371600" y="2590800"/>
            <a:ext cx="6019800" cy="4038600"/>
          </a:xfrm>
          <a:prstGeom prst="rect">
            <a:avLst/>
          </a:prstGeom>
        </p:spPr>
      </p:pic>
    </p:spTree>
    <p:extLst>
      <p:ext uri="{BB962C8B-B14F-4D97-AF65-F5344CB8AC3E}">
        <p14:creationId xmlns:p14="http://schemas.microsoft.com/office/powerpoint/2010/main" val="139034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 Integration Layer</a:t>
            </a:r>
            <a:endParaRPr lang="en-US" dirty="0"/>
          </a:p>
        </p:txBody>
      </p:sp>
      <p:sp>
        <p:nvSpPr>
          <p:cNvPr id="3" name="Content Placeholder 2"/>
          <p:cNvSpPr>
            <a:spLocks noGrp="1"/>
          </p:cNvSpPr>
          <p:nvPr>
            <p:ph idx="1"/>
          </p:nvPr>
        </p:nvSpPr>
        <p:spPr>
          <a:xfrm>
            <a:off x="457200" y="914400"/>
            <a:ext cx="8416925" cy="1676400"/>
          </a:xfrm>
        </p:spPr>
        <p:txBody>
          <a:bodyPr/>
          <a:lstStyle/>
          <a:p>
            <a:pPr marL="0" indent="0">
              <a:buNone/>
            </a:pPr>
            <a:r>
              <a:rPr lang="en-US" sz="1200" dirty="0"/>
              <a:t>The second proposed solution uses a </a:t>
            </a:r>
            <a:r>
              <a:rPr lang="en-US" sz="1200" dirty="0" smtClean="0"/>
              <a:t>thin integration layer model </a:t>
            </a:r>
            <a:r>
              <a:rPr lang="en-US" sz="1200" dirty="0"/>
              <a:t>to disintermediate access.  This is a hybrid solution that adapts the MSA while keeping </a:t>
            </a:r>
            <a:r>
              <a:rPr lang="en-US" sz="1200" dirty="0" smtClean="0"/>
              <a:t>a new integration layer. </a:t>
            </a:r>
            <a:r>
              <a:rPr lang="en-US" sz="1200" dirty="0"/>
              <a:t>The </a:t>
            </a:r>
            <a:r>
              <a:rPr lang="en-US" sz="1200" dirty="0" smtClean="0"/>
              <a:t>integration layer </a:t>
            </a:r>
            <a:r>
              <a:rPr lang="en-US" sz="1200" dirty="0"/>
              <a:t>would be the central point of integration and access used by systems across the enterprise.  It would provide consolidated access and also provide internal logic to add additional features not available on an individual host system.  In addition, the </a:t>
            </a:r>
            <a:r>
              <a:rPr lang="en-US" sz="1200" dirty="0" smtClean="0"/>
              <a:t>integration layer provides </a:t>
            </a:r>
            <a:r>
              <a:rPr lang="en-US" sz="1200" dirty="0"/>
              <a:t>a gateway between APIs from the client-server perspective, and adds an additional layer of decoupling.  Additional decoupling allows for modernization or retooling of one side or the other without placing the existing interface at risk. In this instance external systems, which is our service consumer and service provider will not have to make any changes at their end.</a:t>
            </a:r>
          </a:p>
          <a:p>
            <a:pPr marL="0" indent="0">
              <a:buNone/>
            </a:pPr>
            <a:endParaRPr lang="en-US" sz="1600" dirty="0"/>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4</a:t>
            </a:fld>
            <a:endParaRPr lang="en-US" dirty="0">
              <a:solidFill>
                <a:srgbClr val="000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42991"/>
            <a:ext cx="5305684" cy="3787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10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Decentralized Architecture Migration Outline</a:t>
            </a:r>
            <a:endParaRPr lang="en-US" dirty="0"/>
          </a:p>
        </p:txBody>
      </p:sp>
      <p:sp>
        <p:nvSpPr>
          <p:cNvPr id="3" name="Content Placeholder 2"/>
          <p:cNvSpPr>
            <a:spLocks noGrp="1"/>
          </p:cNvSpPr>
          <p:nvPr>
            <p:ph idx="1"/>
          </p:nvPr>
        </p:nvSpPr>
        <p:spPr>
          <a:xfrm>
            <a:off x="350837" y="914400"/>
            <a:ext cx="8564563" cy="3490912"/>
          </a:xfrm>
        </p:spPr>
        <p:txBody>
          <a:bodyPr/>
          <a:lstStyle/>
          <a:p>
            <a:pPr marL="0" indent="0">
              <a:buNone/>
            </a:pPr>
            <a:r>
              <a:rPr lang="en-US" sz="1200" dirty="0"/>
              <a:t>migration strategy is conceptually simpler, though the more complex of the two.  It relies on the introduction of </a:t>
            </a:r>
            <a:r>
              <a:rPr lang="en-US" sz="1200" dirty="0" err="1"/>
              <a:t>microservices</a:t>
            </a:r>
            <a:r>
              <a:rPr lang="en-US" sz="1200" dirty="0"/>
              <a:t> through the ongoing modernization of the individual component systems.  Accordingly, the complexity of migration is buried within the modernization of other projects.  As new </a:t>
            </a:r>
            <a:r>
              <a:rPr lang="en-US" sz="1200" dirty="0" err="1"/>
              <a:t>microservices</a:t>
            </a:r>
            <a:r>
              <a:rPr lang="en-US" sz="1200" dirty="0"/>
              <a:t> are deployed to AWS, we can decommission existing functionality on the ESB following validation.  At the end of the process, when all services have modernized and migrated, the ESB in DC can be retired.</a:t>
            </a:r>
          </a:p>
          <a:p>
            <a:pPr marL="0" indent="0">
              <a:buNone/>
            </a:pPr>
            <a:r>
              <a:rPr lang="en-US" sz="1200" dirty="0"/>
              <a:t>For each service, the high-level roadmap to migration takes the following steps:</a:t>
            </a:r>
          </a:p>
          <a:p>
            <a:pPr marL="0" indent="0">
              <a:buNone/>
            </a:pPr>
            <a:r>
              <a:rPr lang="en-US" sz="1200" dirty="0"/>
              <a:t>1.	Transition service to AWS as part of service migration strategy</a:t>
            </a:r>
          </a:p>
          <a:p>
            <a:pPr marL="0" indent="0">
              <a:buNone/>
            </a:pPr>
            <a:r>
              <a:rPr lang="en-US" sz="1200" dirty="0"/>
              <a:t>2.	Add </a:t>
            </a:r>
            <a:r>
              <a:rPr lang="en-US" sz="1200" dirty="0" err="1"/>
              <a:t>microservices</a:t>
            </a:r>
            <a:r>
              <a:rPr lang="en-US" sz="1200" dirty="0"/>
              <a:t>-based interface to service</a:t>
            </a:r>
          </a:p>
          <a:p>
            <a:pPr marL="0" indent="0">
              <a:buNone/>
            </a:pPr>
            <a:r>
              <a:rPr lang="en-US" sz="1200" dirty="0"/>
              <a:t>3.	Transition other applications away from ESB to direct </a:t>
            </a:r>
            <a:r>
              <a:rPr lang="en-US" sz="1200" dirty="0" err="1"/>
              <a:t>microservices</a:t>
            </a:r>
            <a:r>
              <a:rPr lang="en-US" sz="1200" dirty="0"/>
              <a:t> connection</a:t>
            </a:r>
          </a:p>
          <a:p>
            <a:pPr marL="0" indent="0">
              <a:buNone/>
            </a:pPr>
            <a:r>
              <a:rPr lang="en-US" sz="1200" dirty="0"/>
              <a:t>4.	Decommission related ESB services</a:t>
            </a:r>
          </a:p>
          <a:p>
            <a:pPr marL="0" indent="0">
              <a:buNone/>
            </a:pPr>
            <a:endParaRPr lang="en-US" sz="1200" dirty="0"/>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246921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 Integration Layer Migration Outline</a:t>
            </a:r>
            <a:endParaRPr lang="en-US" dirty="0"/>
          </a:p>
        </p:txBody>
      </p:sp>
      <p:sp>
        <p:nvSpPr>
          <p:cNvPr id="3" name="Content Placeholder 2"/>
          <p:cNvSpPr>
            <a:spLocks noGrp="1"/>
          </p:cNvSpPr>
          <p:nvPr>
            <p:ph idx="1"/>
          </p:nvPr>
        </p:nvSpPr>
        <p:spPr>
          <a:xfrm>
            <a:off x="350837" y="914400"/>
            <a:ext cx="8564563" cy="3490912"/>
          </a:xfrm>
          <a:ln>
            <a:solidFill>
              <a:schemeClr val="accent1"/>
            </a:solidFill>
          </a:ln>
        </p:spPr>
        <p:txBody>
          <a:bodyPr/>
          <a:lstStyle/>
          <a:p>
            <a:pPr marL="0" indent="0">
              <a:buNone/>
            </a:pPr>
            <a:r>
              <a:rPr lang="en-US" sz="1200" dirty="0"/>
              <a:t>In option 2, the modernization strategy is explicit and provided for directly.  </a:t>
            </a:r>
          </a:p>
          <a:p>
            <a:pPr marL="0" indent="0">
              <a:buNone/>
            </a:pPr>
            <a:r>
              <a:rPr lang="en-US" sz="1200" dirty="0"/>
              <a:t>1.	Deploy a thin integration layer into an AWS cloud-based solution</a:t>
            </a:r>
          </a:p>
          <a:p>
            <a:pPr marL="0" indent="0">
              <a:buNone/>
            </a:pPr>
            <a:r>
              <a:rPr lang="en-US" sz="1200" dirty="0"/>
              <a:t>2.	</a:t>
            </a:r>
            <a:r>
              <a:rPr lang="en-US" sz="1200" dirty="0" smtClean="0">
                <a:solidFill>
                  <a:srgbClr val="FF0000"/>
                </a:solidFill>
              </a:rPr>
              <a:t>Expose the current service endpoints as </a:t>
            </a:r>
            <a:r>
              <a:rPr lang="en-US" sz="1200" dirty="0" err="1" smtClean="0">
                <a:solidFill>
                  <a:srgbClr val="FF0000"/>
                </a:solidFill>
              </a:rPr>
              <a:t>RESTFul</a:t>
            </a:r>
            <a:r>
              <a:rPr lang="en-US" sz="1200" dirty="0" smtClean="0">
                <a:solidFill>
                  <a:srgbClr val="FF0000"/>
                </a:solidFill>
              </a:rPr>
              <a:t> JSON interface</a:t>
            </a:r>
            <a:endParaRPr lang="en-US" sz="1200" dirty="0">
              <a:solidFill>
                <a:srgbClr val="FF0000"/>
              </a:solidFill>
            </a:endParaRPr>
          </a:p>
          <a:p>
            <a:pPr marL="0" indent="0">
              <a:buNone/>
            </a:pPr>
            <a:r>
              <a:rPr lang="en-US" sz="1200" dirty="0"/>
              <a:t>3.	</a:t>
            </a:r>
            <a:r>
              <a:rPr lang="en-US" sz="1200" dirty="0">
                <a:solidFill>
                  <a:srgbClr val="FF0000"/>
                </a:solidFill>
              </a:rPr>
              <a:t>Deploy the </a:t>
            </a:r>
            <a:r>
              <a:rPr lang="en-US" sz="1200" dirty="0" smtClean="0">
                <a:solidFill>
                  <a:srgbClr val="FF0000"/>
                </a:solidFill>
              </a:rPr>
              <a:t>services as a containerize </a:t>
            </a:r>
            <a:r>
              <a:rPr lang="en-US" sz="1200" dirty="0" err="1" smtClean="0">
                <a:solidFill>
                  <a:srgbClr val="FF0000"/>
                </a:solidFill>
              </a:rPr>
              <a:t>microservice</a:t>
            </a:r>
            <a:endParaRPr lang="en-US" sz="1200" dirty="0">
              <a:solidFill>
                <a:srgbClr val="FF0000"/>
              </a:solidFill>
            </a:endParaRPr>
          </a:p>
          <a:p>
            <a:pPr marL="0" indent="0">
              <a:buNone/>
            </a:pPr>
            <a:r>
              <a:rPr lang="en-US" sz="1200" dirty="0"/>
              <a:t>4.	Convert “client” applications to use the MSA-based </a:t>
            </a:r>
            <a:r>
              <a:rPr lang="en-US" sz="1200" dirty="0" smtClean="0">
                <a:solidFill>
                  <a:srgbClr val="FF0000"/>
                </a:solidFill>
              </a:rPr>
              <a:t>services</a:t>
            </a:r>
            <a:endParaRPr lang="en-US" sz="1200" dirty="0">
              <a:solidFill>
                <a:srgbClr val="FF0000"/>
              </a:solidFill>
            </a:endParaRPr>
          </a:p>
          <a:p>
            <a:pPr marL="0" indent="0">
              <a:buNone/>
            </a:pPr>
            <a:r>
              <a:rPr lang="en-US" sz="1200" dirty="0"/>
              <a:t>5.	Decommission replaced integration layer service</a:t>
            </a:r>
          </a:p>
          <a:p>
            <a:pPr marL="0" indent="0">
              <a:buNone/>
            </a:pPr>
            <a:r>
              <a:rPr lang="en-US" sz="1200" dirty="0"/>
              <a:t>6.	Repeat steps 2-5 for other USCIS-provided services</a:t>
            </a:r>
          </a:p>
          <a:p>
            <a:pPr marL="0" indent="0">
              <a:buNone/>
            </a:pPr>
            <a:r>
              <a:rPr lang="en-US" sz="1200" dirty="0"/>
              <a:t>The option 2 modernization strategy is a straightforward application of the upgrade cycle which keeps the existing service in place until a new service is ready and tested.</a:t>
            </a:r>
          </a:p>
          <a:p>
            <a:pPr marL="0" indent="0">
              <a:buNone/>
            </a:pPr>
            <a:endParaRPr lang="en-US" sz="1200" dirty="0"/>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326875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Decentralized Architecture Pros/Cons</a:t>
            </a:r>
            <a:endParaRPr lang="en-US" dirty="0"/>
          </a:p>
        </p:txBody>
      </p:sp>
      <p:sp>
        <p:nvSpPr>
          <p:cNvPr id="3" name="Content Placeholder 2"/>
          <p:cNvSpPr>
            <a:spLocks noGrp="1"/>
          </p:cNvSpPr>
          <p:nvPr>
            <p:ph idx="1"/>
          </p:nvPr>
        </p:nvSpPr>
        <p:spPr/>
        <p:txBody>
          <a:bodyPr/>
          <a:lstStyle/>
          <a:p>
            <a:pPr marL="0" indent="0">
              <a:buNone/>
            </a:pPr>
            <a:r>
              <a:rPr lang="en-US" sz="1200" dirty="0" smtClean="0"/>
              <a:t>Advantages</a:t>
            </a:r>
          </a:p>
          <a:p>
            <a:r>
              <a:rPr lang="en-US" sz="1200" dirty="0" smtClean="0"/>
              <a:t>Each </a:t>
            </a:r>
            <a:r>
              <a:rPr lang="en-US" sz="1200" dirty="0"/>
              <a:t>of the two main options presents positives and negatives.  Option 1, where the ESB is removed and each system provides its own </a:t>
            </a:r>
            <a:r>
              <a:rPr lang="en-US" sz="1200" dirty="0" err="1"/>
              <a:t>microservices</a:t>
            </a:r>
            <a:r>
              <a:rPr lang="en-US" sz="1200" dirty="0"/>
              <a:t> interface, has several advantages by streamlining the environment.  </a:t>
            </a:r>
          </a:p>
          <a:p>
            <a:pPr lvl="0"/>
            <a:r>
              <a:rPr lang="en-US" sz="1200" dirty="0" err="1"/>
              <a:t>Microservices</a:t>
            </a:r>
            <a:r>
              <a:rPr lang="en-US" sz="1200" dirty="0"/>
              <a:t> can be introduced by the application when its interface is ready</a:t>
            </a:r>
          </a:p>
          <a:p>
            <a:pPr lvl="0"/>
            <a:r>
              <a:rPr lang="en-US" sz="1200" dirty="0"/>
              <a:t>Eliminates a single point of failure</a:t>
            </a:r>
          </a:p>
          <a:p>
            <a:pPr marL="0" indent="0">
              <a:buNone/>
            </a:pPr>
            <a:r>
              <a:rPr lang="en-US" sz="1200" dirty="0" smtClean="0"/>
              <a:t>Disadvantages</a:t>
            </a:r>
            <a:endParaRPr lang="en-US" sz="1200" dirty="0"/>
          </a:p>
          <a:p>
            <a:pPr lvl="0"/>
            <a:r>
              <a:rPr lang="en-US" sz="1200" dirty="0"/>
              <a:t>Some services, such as authentication for </a:t>
            </a:r>
            <a:r>
              <a:rPr lang="en-US" sz="1200" dirty="0" err="1"/>
              <a:t>microservices</a:t>
            </a:r>
            <a:r>
              <a:rPr lang="en-US" sz="1200" dirty="0"/>
              <a:t>, must be re-implemented for each application providing </a:t>
            </a:r>
            <a:r>
              <a:rPr lang="en-US" sz="1200" dirty="0" err="1"/>
              <a:t>microservices</a:t>
            </a:r>
            <a:endParaRPr lang="en-US" sz="1200" dirty="0"/>
          </a:p>
          <a:p>
            <a:pPr lvl="0"/>
            <a:r>
              <a:rPr lang="en-US" sz="1200" dirty="0"/>
              <a:t>Turns all applications into central brokers – this means that we will be building mini BUS within each system</a:t>
            </a:r>
          </a:p>
          <a:p>
            <a:pPr lvl="0"/>
            <a:r>
              <a:rPr lang="en-US" sz="1200" dirty="0"/>
              <a:t>Changes in API must be reflected in all consumers</a:t>
            </a:r>
          </a:p>
          <a:p>
            <a:pPr lvl="0"/>
            <a:r>
              <a:rPr lang="en-US" sz="1200" dirty="0"/>
              <a:t>Major changes are required for internal and external systems</a:t>
            </a:r>
          </a:p>
          <a:p>
            <a:pPr lvl="0"/>
            <a:r>
              <a:rPr lang="en-US" sz="1200" dirty="0"/>
              <a:t>External systems may not adapt to the changes quickly and USCIS may still be maintaining the ESB components for a long time</a:t>
            </a:r>
          </a:p>
          <a:p>
            <a:pPr lvl="0"/>
            <a:r>
              <a:rPr lang="en-US" sz="1200" dirty="0"/>
              <a:t>ESB has a lot of functionalities, going with this option by converting all functionalities into </a:t>
            </a:r>
            <a:r>
              <a:rPr lang="en-US" sz="1200" dirty="0" err="1"/>
              <a:t>micorservices</a:t>
            </a:r>
            <a:r>
              <a:rPr lang="en-US" sz="1200" dirty="0"/>
              <a:t> might take a long time </a:t>
            </a:r>
          </a:p>
          <a:p>
            <a:endParaRPr lang="en-US" sz="1200" dirty="0"/>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289953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7475"/>
            <a:ext cx="6629400" cy="644525"/>
          </a:xfrm>
        </p:spPr>
        <p:txBody>
          <a:bodyPr/>
          <a:lstStyle/>
          <a:p>
            <a:pPr algn="ctr"/>
            <a:r>
              <a:rPr lang="en-US" dirty="0" smtClean="0"/>
              <a:t>Thin Integration Layers Pros/Cons</a:t>
            </a:r>
            <a:endParaRPr lang="en-US" dirty="0"/>
          </a:p>
        </p:txBody>
      </p:sp>
      <p:sp>
        <p:nvSpPr>
          <p:cNvPr id="3" name="Content Placeholder 2"/>
          <p:cNvSpPr>
            <a:spLocks noGrp="1"/>
          </p:cNvSpPr>
          <p:nvPr>
            <p:ph idx="1"/>
          </p:nvPr>
        </p:nvSpPr>
        <p:spPr/>
        <p:txBody>
          <a:bodyPr/>
          <a:lstStyle/>
          <a:p>
            <a:pPr marL="0" lvl="0" indent="0">
              <a:buNone/>
            </a:pPr>
            <a:r>
              <a:rPr lang="en-US" sz="1200" dirty="0" smtClean="0"/>
              <a:t>Advantages</a:t>
            </a:r>
          </a:p>
          <a:p>
            <a:pPr lvl="0"/>
            <a:r>
              <a:rPr lang="en-US" sz="1200" dirty="0" smtClean="0"/>
              <a:t>As </a:t>
            </a:r>
            <a:r>
              <a:rPr lang="en-US" sz="1200" dirty="0"/>
              <a:t>a single aggregation point, larger data pools are available to queries</a:t>
            </a:r>
          </a:p>
          <a:p>
            <a:pPr lvl="0"/>
            <a:r>
              <a:rPr lang="en-US" sz="1200" dirty="0"/>
              <a:t>Presents a single point of entry for non-USCIS access to data</a:t>
            </a:r>
          </a:p>
          <a:p>
            <a:pPr lvl="0"/>
            <a:r>
              <a:rPr lang="en-US" sz="1200" dirty="0"/>
              <a:t>Can provide translation services from JSON/JMS/XML-RPC and other query languages</a:t>
            </a:r>
          </a:p>
          <a:p>
            <a:pPr lvl="0"/>
            <a:r>
              <a:rPr lang="en-US" sz="1200" dirty="0"/>
              <a:t>External systems will not have to make any major changes but we will still be modernized internally with MSA</a:t>
            </a:r>
          </a:p>
          <a:p>
            <a:pPr marL="0" lvl="0" indent="0">
              <a:buNone/>
            </a:pPr>
            <a:r>
              <a:rPr lang="en-US" sz="1200" dirty="0" smtClean="0"/>
              <a:t>Disadvantages</a:t>
            </a:r>
          </a:p>
          <a:p>
            <a:pPr lvl="0"/>
            <a:r>
              <a:rPr lang="en-US" sz="1200" dirty="0" smtClean="0">
                <a:solidFill>
                  <a:srgbClr val="FF0000"/>
                </a:solidFill>
              </a:rPr>
              <a:t>Single </a:t>
            </a:r>
            <a:r>
              <a:rPr lang="en-US" sz="1200" dirty="0">
                <a:solidFill>
                  <a:srgbClr val="FF0000"/>
                </a:solidFill>
              </a:rPr>
              <a:t>point of entry and exit for many USCIS services with HA in place</a:t>
            </a:r>
          </a:p>
          <a:p>
            <a:pPr lvl="0"/>
            <a:r>
              <a:rPr lang="en-US" sz="1200" dirty="0"/>
              <a:t>Increases response time across applications</a:t>
            </a:r>
          </a:p>
          <a:p>
            <a:pPr lvl="0"/>
            <a:r>
              <a:rPr lang="en-US" sz="1200" dirty="0"/>
              <a:t>Additional cost of integration between client and server </a:t>
            </a:r>
          </a:p>
          <a:p>
            <a:r>
              <a:rPr lang="en-US" sz="1200" dirty="0"/>
              <a:t>Together, the advantages and disadvantages of the different approaches should be weighed and evaluated to ensure USCIS follows the solution that best serves the agency</a:t>
            </a:r>
            <a:r>
              <a:rPr lang="en-US" sz="1200" dirty="0" smtClean="0"/>
              <a:t>.</a:t>
            </a:r>
            <a:endParaRPr lang="en-US" sz="1200" dirty="0"/>
          </a:p>
          <a:p>
            <a:endParaRPr lang="en-US" sz="1200" dirty="0"/>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91436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and Risks</a:t>
            </a:r>
            <a:endParaRPr lang="en-US" dirty="0"/>
          </a:p>
        </p:txBody>
      </p:sp>
      <p:sp>
        <p:nvSpPr>
          <p:cNvPr id="3" name="Content Placeholder 2"/>
          <p:cNvSpPr>
            <a:spLocks noGrp="1"/>
          </p:cNvSpPr>
          <p:nvPr>
            <p:ph idx="1"/>
          </p:nvPr>
        </p:nvSpPr>
        <p:spPr/>
        <p:txBody>
          <a:bodyPr/>
          <a:lstStyle/>
          <a:p>
            <a:r>
              <a:rPr lang="en-US" sz="1200" dirty="0"/>
              <a:t>The proposed architecture and migration strategy provides a number of benefits to USCIS:</a:t>
            </a:r>
          </a:p>
          <a:p>
            <a:pPr lvl="0"/>
            <a:r>
              <a:rPr lang="en-US" sz="1200" dirty="0"/>
              <a:t>Provides a scalable solution built on the AWS platform</a:t>
            </a:r>
          </a:p>
          <a:p>
            <a:pPr lvl="0"/>
            <a:r>
              <a:rPr lang="en-US" sz="1200" dirty="0"/>
              <a:t>Simplifies the DHS infrastructure by consolidating services and reduces the overlap of supported for query through legacy systems</a:t>
            </a:r>
          </a:p>
          <a:p>
            <a:pPr lvl="0"/>
            <a:r>
              <a:rPr lang="en-US" sz="1200" dirty="0"/>
              <a:t>Provides a scaffolding to integrate quickly integrate other source systems</a:t>
            </a:r>
          </a:p>
          <a:p>
            <a:pPr lvl="0"/>
            <a:r>
              <a:rPr lang="en-US" sz="1200" dirty="0"/>
              <a:t>Solution will use open standards for data exchange, authentication, and interfaces</a:t>
            </a:r>
          </a:p>
          <a:p>
            <a:pPr lvl="0"/>
            <a:r>
              <a:rPr lang="en-US" sz="1200" dirty="0"/>
              <a:t>Solution will support continuous integration and continuous deployment for lean development</a:t>
            </a:r>
          </a:p>
          <a:p>
            <a:pPr lvl="0"/>
            <a:r>
              <a:rPr lang="en-US" sz="1200" dirty="0"/>
              <a:t>System will create a single system to access person data across the enterprise</a:t>
            </a:r>
          </a:p>
          <a:p>
            <a:r>
              <a:rPr lang="en-US" sz="1200" dirty="0"/>
              <a:t>However, like any strategy, there are risks associated with the transitions.  These include:</a:t>
            </a:r>
          </a:p>
          <a:p>
            <a:pPr lvl="1"/>
            <a:r>
              <a:rPr lang="en-US" sz="1000" dirty="0"/>
              <a:t>Creation of API endpoints for each source system to support decoupling. To fully realize the MSA vision, each source system must support an endpoint to view and/or update data.</a:t>
            </a:r>
          </a:p>
          <a:p>
            <a:pPr lvl="1"/>
            <a:r>
              <a:rPr lang="en-US" sz="1000" dirty="0"/>
              <a:t>As with any modernization project, there is risk that the new system could introduce new problems that do not exist with the as-is system.</a:t>
            </a:r>
          </a:p>
          <a:p>
            <a:pPr lvl="1"/>
            <a:r>
              <a:rPr lang="en-US" sz="1000" dirty="0"/>
              <a:t>Distributed systems are generally more difficult to program and debug</a:t>
            </a:r>
          </a:p>
          <a:p>
            <a:pPr lvl="1"/>
            <a:r>
              <a:rPr lang="en-US" sz="1000" dirty="0"/>
              <a:t>Consistency cannot be guaranteed among multiple data sources</a:t>
            </a:r>
          </a:p>
          <a:p>
            <a:pPr lvl="1"/>
            <a:r>
              <a:rPr lang="en-US" sz="1000" dirty="0"/>
              <a:t>Stakeholders and consumers of USCIS data and services will need to adapt and make changes to their systems as necessary and this may take time</a:t>
            </a:r>
          </a:p>
          <a:p>
            <a:endParaRPr lang="en-US" sz="1200" dirty="0"/>
          </a:p>
        </p:txBody>
      </p:sp>
      <p:sp>
        <p:nvSpPr>
          <p:cNvPr id="4" name="Slide Number Placeholder 3"/>
          <p:cNvSpPr>
            <a:spLocks noGrp="1"/>
          </p:cNvSpPr>
          <p:nvPr>
            <p:ph type="sldNum" sz="quarter" idx="10"/>
          </p:nvPr>
        </p:nvSpPr>
        <p:spPr/>
        <p:txBody>
          <a:bodyPr/>
          <a:lstStyle/>
          <a:p>
            <a:pPr>
              <a:defRPr/>
            </a:pPr>
            <a:fld id="{83933F8E-E85A-41AF-A95D-0E06A2C238B6}"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238637596"/>
      </p:ext>
    </p:extLst>
  </p:cSld>
  <p:clrMapOvr>
    <a:masterClrMapping/>
  </p:clrMapOvr>
</p:sld>
</file>

<file path=ppt/theme/theme1.xml><?xml version="1.0" encoding="utf-8"?>
<a:theme xmlns:a="http://schemas.openxmlformats.org/drawingml/2006/main" name="DHS-USCIS-Template">
  <a:themeElements>
    <a:clrScheme name="DHS-USCIS-Template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fontScheme name="DHS-USCIS-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0488" tIns="44450" rIns="90488" bIns="44450" numCol="1" anchor="t" anchorCtr="0" compatLnSpc="1">
        <a:prstTxWarp prst="textNoShape">
          <a:avLst/>
        </a:prstTxWarp>
      </a:bodyPr>
      <a:lstStyle>
        <a:defPPr marL="0" marR="0" indent="0" algn="ctr" defTabSz="914400" rtl="0" eaLnBrk="0" fontAlgn="base" latinLnBrk="0" hangingPunct="0">
          <a:lnSpc>
            <a:spcPct val="80000"/>
          </a:lnSpc>
          <a:spcBef>
            <a:spcPct val="0"/>
          </a:spcBef>
          <a:spcAft>
            <a:spcPct val="0"/>
          </a:spcAft>
          <a:buClrTx/>
          <a:buSzTx/>
          <a:buFontTx/>
          <a:buNone/>
          <a:tabLst/>
          <a:defRPr kumimoji="0" lang="en-US" sz="4400" b="0" i="0" u="sng"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0488" tIns="44450" rIns="90488" bIns="44450" numCol="1" anchor="t" anchorCtr="0" compatLnSpc="1">
        <a:prstTxWarp prst="textNoShape">
          <a:avLst/>
        </a:prstTxWarp>
      </a:bodyPr>
      <a:lstStyle>
        <a:defPPr marL="0" marR="0" indent="0" algn="ctr" defTabSz="914400" rtl="0" eaLnBrk="0" fontAlgn="base" latinLnBrk="0" hangingPunct="0">
          <a:lnSpc>
            <a:spcPct val="80000"/>
          </a:lnSpc>
          <a:spcBef>
            <a:spcPct val="0"/>
          </a:spcBef>
          <a:spcAft>
            <a:spcPct val="0"/>
          </a:spcAft>
          <a:buClrTx/>
          <a:buSzTx/>
          <a:buFontTx/>
          <a:buNone/>
          <a:tabLst/>
          <a:defRPr kumimoji="0" lang="en-US" sz="4400" b="0" i="0" u="sng" strike="noStrike" cap="none" normalizeH="0" baseline="0" smtClean="0">
            <a:ln>
              <a:noFill/>
            </a:ln>
            <a:solidFill>
              <a:schemeClr val="tx2"/>
            </a:solidFill>
            <a:effectLst/>
            <a:latin typeface="Arial" charset="0"/>
          </a:defRPr>
        </a:defPPr>
      </a:lstStyle>
    </a:lnDef>
  </a:objectDefaults>
  <a:extraClrSchemeLst>
    <a:extraClrScheme>
      <a:clrScheme name="DHS-USCIS-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DHS-USCIS-Template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DHS-USCIS-Template 3">
        <a:dk1>
          <a:srgbClr val="000000"/>
        </a:dk1>
        <a:lt1>
          <a:srgbClr val="FFFFFF"/>
        </a:lt1>
        <a:dk2>
          <a:srgbClr val="000000"/>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DHS-USCIS-Template 4">
        <a:dk1>
          <a:srgbClr val="000000"/>
        </a:dk1>
        <a:lt1>
          <a:srgbClr val="FFFFFF"/>
        </a:lt1>
        <a:dk2>
          <a:srgbClr val="000000"/>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c8d2ca9d-001e-4180-827d-6b537c74c1ad">MGMT-4669-505</_dlc_DocId>
    <_dlc_DocIdUrl xmlns="c8d2ca9d-001e-4180-827d-6b537c74c1ad">
      <Url>http://ecn.uscis.dhs.gov/team/mgmt/Offices/oit/SED/RVS/_layouts/DocIdRedir.aspx?ID=MGMT-4669-505</Url>
      <Description>MGMT-4669-505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5779CCB45C23A4489D84CBEC6EDBCFB" ma:contentTypeVersion="4" ma:contentTypeDescription="Create a new document." ma:contentTypeScope="" ma:versionID="e97310552f7288e813e1d833ba6a5a11">
  <xsd:schema xmlns:xsd="http://www.w3.org/2001/XMLSchema" xmlns:xs="http://www.w3.org/2001/XMLSchema" xmlns:p="http://schemas.microsoft.com/office/2006/metadata/properties" xmlns:ns2="c8d2ca9d-001e-4180-827d-6b537c74c1ad" targetNamespace="http://schemas.microsoft.com/office/2006/metadata/properties" ma:root="true" ma:fieldsID="3ed12ce542e453d29c1772571d836ab7" ns2:_="">
    <xsd:import namespace="c8d2ca9d-001e-4180-827d-6b537c74c1a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d2ca9d-001e-4180-827d-6b537c74c1a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C07CE-B74E-43D1-AC81-73CA2B8363D8}">
  <ds:schemaRefs>
    <ds:schemaRef ds:uri="http://schemas.microsoft.com/sharepoint/events"/>
  </ds:schemaRefs>
</ds:datastoreItem>
</file>

<file path=customXml/itemProps2.xml><?xml version="1.0" encoding="utf-8"?>
<ds:datastoreItem xmlns:ds="http://schemas.openxmlformats.org/officeDocument/2006/customXml" ds:itemID="{CDD9F8D4-51CA-4B46-8E1C-2F9BEE81BD88}">
  <ds:schemaRefs>
    <ds:schemaRef ds:uri="http://schemas.microsoft.com/sharepoint/v3/contenttype/forms"/>
  </ds:schemaRefs>
</ds:datastoreItem>
</file>

<file path=customXml/itemProps3.xml><?xml version="1.0" encoding="utf-8"?>
<ds:datastoreItem xmlns:ds="http://schemas.openxmlformats.org/officeDocument/2006/customXml" ds:itemID="{A8E055F9-4630-442C-B769-0E1D2045EA21}">
  <ds:schemaRefs>
    <ds:schemaRef ds:uri="http://schemas.microsoft.com/office/2006/metadata/properties"/>
    <ds:schemaRef ds:uri="http://purl.org/dc/elements/1.1/"/>
    <ds:schemaRef ds:uri="http://schemas.openxmlformats.org/package/2006/metadata/core-properties"/>
    <ds:schemaRef ds:uri="c8d2ca9d-001e-4180-827d-6b537c74c1ad"/>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7A1C3151-7374-488B-AE1B-4B773F7427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d2ca9d-001e-4180-827d-6b537c74c1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14262</TotalTime>
  <Words>1097</Words>
  <Application>Microsoft Office PowerPoint</Application>
  <PresentationFormat>On-screen Show (4:3)</PresentationFormat>
  <Paragraphs>97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 Antiqua</vt:lpstr>
      <vt:lpstr>Calibri</vt:lpstr>
      <vt:lpstr>DHS-USCIS-Template</vt:lpstr>
      <vt:lpstr>PowerPoint Presentation</vt:lpstr>
      <vt:lpstr>ESB Modernization Goals</vt:lpstr>
      <vt:lpstr>Decentralized Architecture</vt:lpstr>
      <vt:lpstr>Thin Integration Layer</vt:lpstr>
      <vt:lpstr>Decentralized Architecture Migration Outline</vt:lpstr>
      <vt:lpstr>Thin Integration Layer Migration Outline</vt:lpstr>
      <vt:lpstr>Decentralized Architecture Pros/Cons</vt:lpstr>
      <vt:lpstr>Thin Integration Layers Pros/Cons</vt:lpstr>
      <vt:lpstr>Benefits and Risks</vt:lpstr>
      <vt:lpstr>Tools</vt:lpstr>
    </vt:vector>
  </TitlesOfParts>
  <Company>United States Citizenship and Immigration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EDMS Modernization</dc:title>
  <dc:creator>Arias, Vanessa E (CTR);hari.chinthalapale@uscis.dhs.gov</dc:creator>
  <cp:lastModifiedBy>Molenje, Luvisia M (CTR)</cp:lastModifiedBy>
  <cp:revision>289</cp:revision>
  <cp:lastPrinted>2016-01-12T17:43:24Z</cp:lastPrinted>
  <dcterms:created xsi:type="dcterms:W3CDTF">2014-11-14T13:10:30Z</dcterms:created>
  <dcterms:modified xsi:type="dcterms:W3CDTF">2018-10-29T17:18:20Z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0x01010095779CCB45C23A4489D84CBEC6EDBCFB</vt:lpwstr>
  </property>
  <property fmtid="{D5CDD505-2E9C-101B-9397-08002B2CF9AE}" pid="3" name="_dlc_DocIdItemGuid">
    <vt:lpwstr>c0de9768-64df-4992-a5c3-9b7cc0a8deed</vt:lpwstr>
  </property>
</Properties>
</file>