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06" r:id="rId2"/>
  </p:sldMasterIdLst>
  <p:notesMasterIdLst>
    <p:notesMasterId r:id="rId9"/>
  </p:notesMasterIdLst>
  <p:handoutMasterIdLst>
    <p:handoutMasterId r:id="rId10"/>
  </p:handoutMasterIdLst>
  <p:sldIdLst>
    <p:sldId id="386" r:id="rId3"/>
    <p:sldId id="443" r:id="rId4"/>
    <p:sldId id="372" r:id="rId5"/>
    <p:sldId id="442" r:id="rId6"/>
    <p:sldId id="444" r:id="rId7"/>
    <p:sldId id="440" r:id="rId8"/>
  </p:sldIdLst>
  <p:sldSz cx="9144000" cy="6858000" type="screen4x3"/>
  <p:notesSz cx="6934200" cy="9220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4A1D"/>
    <a:srgbClr val="883E2B"/>
    <a:srgbClr val="FFFFCC"/>
    <a:srgbClr val="C5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90724" autoAdjust="0"/>
  </p:normalViewPr>
  <p:slideViewPr>
    <p:cSldViewPr snapToGrid="0" snapToObjects="1">
      <p:cViewPr varScale="1">
        <p:scale>
          <a:sx n="101" d="100"/>
          <a:sy n="101" d="100"/>
        </p:scale>
        <p:origin x="1782" y="108"/>
      </p:cViewPr>
      <p:guideLst>
        <p:guide orient="horz" pos="2073"/>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24" y="-84"/>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05448" cy="461325"/>
          </a:xfrm>
          <a:prstGeom prst="rect">
            <a:avLst/>
          </a:prstGeom>
        </p:spPr>
        <p:txBody>
          <a:bodyPr vert="horz" lIns="90580" tIns="45290" rIns="90580" bIns="45290" rtlCol="0"/>
          <a:lstStyle>
            <a:lvl1pPr algn="l">
              <a:defRPr sz="1200"/>
            </a:lvl1pPr>
          </a:lstStyle>
          <a:p>
            <a:endParaRPr lang="en-US"/>
          </a:p>
        </p:txBody>
      </p:sp>
      <p:sp>
        <p:nvSpPr>
          <p:cNvPr id="3" name="Date Placeholder 2"/>
          <p:cNvSpPr>
            <a:spLocks noGrp="1"/>
          </p:cNvSpPr>
          <p:nvPr>
            <p:ph type="dt" sz="quarter" idx="1"/>
          </p:nvPr>
        </p:nvSpPr>
        <p:spPr>
          <a:xfrm>
            <a:off x="3927183" y="0"/>
            <a:ext cx="3005448" cy="461325"/>
          </a:xfrm>
          <a:prstGeom prst="rect">
            <a:avLst/>
          </a:prstGeom>
        </p:spPr>
        <p:txBody>
          <a:bodyPr vert="horz" lIns="90580" tIns="45290" rIns="90580" bIns="45290" rtlCol="0"/>
          <a:lstStyle>
            <a:lvl1pPr algn="r">
              <a:defRPr sz="1200"/>
            </a:lvl1pPr>
          </a:lstStyle>
          <a:p>
            <a:fld id="{D26C42AE-665B-4440-A610-E47A7340BE72}" type="datetimeFigureOut">
              <a:rPr lang="en-US" smtClean="0"/>
              <a:t>10/26/2018</a:t>
            </a:fld>
            <a:endParaRPr lang="en-US"/>
          </a:p>
        </p:txBody>
      </p:sp>
      <p:sp>
        <p:nvSpPr>
          <p:cNvPr id="4" name="Footer Placeholder 3"/>
          <p:cNvSpPr>
            <a:spLocks noGrp="1"/>
          </p:cNvSpPr>
          <p:nvPr>
            <p:ph type="ftr" sz="quarter" idx="2"/>
          </p:nvPr>
        </p:nvSpPr>
        <p:spPr>
          <a:xfrm>
            <a:off x="1" y="8757301"/>
            <a:ext cx="3005448" cy="461325"/>
          </a:xfrm>
          <a:prstGeom prst="rect">
            <a:avLst/>
          </a:prstGeom>
        </p:spPr>
        <p:txBody>
          <a:bodyPr vert="horz" lIns="90580" tIns="45290" rIns="90580" bIns="45290" rtlCol="0" anchor="b"/>
          <a:lstStyle>
            <a:lvl1pPr algn="l">
              <a:defRPr sz="1200"/>
            </a:lvl1pPr>
          </a:lstStyle>
          <a:p>
            <a:endParaRPr lang="en-US"/>
          </a:p>
        </p:txBody>
      </p:sp>
      <p:sp>
        <p:nvSpPr>
          <p:cNvPr id="5" name="Slide Number Placeholder 4"/>
          <p:cNvSpPr>
            <a:spLocks noGrp="1"/>
          </p:cNvSpPr>
          <p:nvPr>
            <p:ph type="sldNum" sz="quarter" idx="3"/>
          </p:nvPr>
        </p:nvSpPr>
        <p:spPr>
          <a:xfrm>
            <a:off x="3927183" y="8757301"/>
            <a:ext cx="3005448" cy="461325"/>
          </a:xfrm>
          <a:prstGeom prst="rect">
            <a:avLst/>
          </a:prstGeom>
        </p:spPr>
        <p:txBody>
          <a:bodyPr vert="horz" lIns="90580" tIns="45290" rIns="90580" bIns="45290" rtlCol="0" anchor="b"/>
          <a:lstStyle>
            <a:lvl1pPr algn="r">
              <a:defRPr sz="1200"/>
            </a:lvl1pPr>
          </a:lstStyle>
          <a:p>
            <a:fld id="{DCE53CC6-30C8-BA45-AE23-D5A2190C1194}" type="slidenum">
              <a:rPr lang="en-US" smtClean="0"/>
              <a:t>‹#›</a:t>
            </a:fld>
            <a:endParaRPr lang="en-US"/>
          </a:p>
        </p:txBody>
      </p:sp>
    </p:spTree>
    <p:extLst>
      <p:ext uri="{BB962C8B-B14F-4D97-AF65-F5344CB8AC3E}">
        <p14:creationId xmlns:p14="http://schemas.microsoft.com/office/powerpoint/2010/main" val="3656195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1" tIns="46151" rIns="92301" bIns="4615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010"/>
          </a:xfrm>
          <a:prstGeom prst="rect">
            <a:avLst/>
          </a:prstGeom>
        </p:spPr>
        <p:txBody>
          <a:bodyPr vert="horz" lIns="92301" tIns="46151" rIns="92301" bIns="46151" rtlCol="0"/>
          <a:lstStyle>
            <a:lvl1pPr algn="r">
              <a:defRPr sz="1200"/>
            </a:lvl1pPr>
          </a:lstStyle>
          <a:p>
            <a:fld id="{2E0F2886-C27D-804E-BE8F-D80D5D98A370}" type="datetimeFigureOut">
              <a:rPr lang="en-US" smtClean="0"/>
              <a:pPr/>
              <a:t>10/26/2018</a:t>
            </a:fld>
            <a:endParaRPr lang="en-US" dirty="0"/>
          </a:p>
        </p:txBody>
      </p:sp>
      <p:sp>
        <p:nvSpPr>
          <p:cNvPr id="4" name="Slide Image Placeholder 3"/>
          <p:cNvSpPr>
            <a:spLocks noGrp="1" noRot="1" noChangeAspect="1"/>
          </p:cNvSpPr>
          <p:nvPr>
            <p:ph type="sldImg" idx="2"/>
          </p:nvPr>
        </p:nvSpPr>
        <p:spPr>
          <a:xfrm>
            <a:off x="1162050" y="690563"/>
            <a:ext cx="4610100" cy="3457575"/>
          </a:xfrm>
          <a:prstGeom prst="rect">
            <a:avLst/>
          </a:prstGeom>
          <a:noFill/>
          <a:ln w="12700">
            <a:solidFill>
              <a:prstClr val="black"/>
            </a:solidFill>
          </a:ln>
        </p:spPr>
        <p:txBody>
          <a:bodyPr vert="horz" lIns="92301" tIns="46151" rIns="92301" bIns="46151" rtlCol="0" anchor="ctr"/>
          <a:lstStyle/>
          <a:p>
            <a:endParaRPr lang="en-US" dirty="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1" tIns="46151" rIns="92301" bIns="461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7590"/>
            <a:ext cx="3004820" cy="461010"/>
          </a:xfrm>
          <a:prstGeom prst="rect">
            <a:avLst/>
          </a:prstGeom>
        </p:spPr>
        <p:txBody>
          <a:bodyPr vert="horz" lIns="92301" tIns="46151" rIns="92301" bIns="4615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57590"/>
            <a:ext cx="3004820" cy="461010"/>
          </a:xfrm>
          <a:prstGeom prst="rect">
            <a:avLst/>
          </a:prstGeom>
        </p:spPr>
        <p:txBody>
          <a:bodyPr vert="horz" lIns="92301" tIns="46151" rIns="92301" bIns="46151" rtlCol="0" anchor="b"/>
          <a:lstStyle>
            <a:lvl1pPr algn="r">
              <a:defRPr sz="1200"/>
            </a:lvl1pPr>
          </a:lstStyle>
          <a:p>
            <a:fld id="{0B22E215-D3C6-D84F-8ECF-5127C8518219}" type="slidenum">
              <a:rPr lang="en-US" smtClean="0"/>
              <a:pPr/>
              <a:t>‹#›</a:t>
            </a:fld>
            <a:endParaRPr lang="en-US" dirty="0"/>
          </a:p>
        </p:txBody>
      </p:sp>
    </p:spTree>
    <p:extLst>
      <p:ext uri="{BB962C8B-B14F-4D97-AF65-F5344CB8AC3E}">
        <p14:creationId xmlns:p14="http://schemas.microsoft.com/office/powerpoint/2010/main" val="6424469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61503"/>
            <a:r>
              <a:rPr lang="en-US" dirty="0">
                <a:ea typeface="Times New Roman"/>
                <a:cs typeface="Times New Roman"/>
              </a:rPr>
              <a:t>This presentation introduces the proposed National Information Exchange Model Housing Domain (HSG). In the interest of time, since many of the individuals in the audience are already familiar with many of the concepts, this presentation is brief. Therefore, if there are any questions please feel free to ask me at any time. I have done a significant amount of research on this topic should be able to answer most questions.</a:t>
            </a:r>
          </a:p>
          <a:p>
            <a:endParaRPr lang="en-US" dirty="0"/>
          </a:p>
        </p:txBody>
      </p:sp>
      <p:sp>
        <p:nvSpPr>
          <p:cNvPr id="4" name="Slide Number Placeholder 3"/>
          <p:cNvSpPr>
            <a:spLocks noGrp="1"/>
          </p:cNvSpPr>
          <p:nvPr>
            <p:ph type="sldNum" sz="quarter" idx="10"/>
          </p:nvPr>
        </p:nvSpPr>
        <p:spPr/>
        <p:txBody>
          <a:bodyPr/>
          <a:lstStyle/>
          <a:p>
            <a:fld id="{250D71ED-7B65-4799-BF5E-8E13CA3E9128}" type="slidenum">
              <a:rPr lang="en-US" smtClean="0"/>
              <a:t>1</a:t>
            </a:fld>
            <a:endParaRPr lang="en-US" dirty="0"/>
          </a:p>
        </p:txBody>
      </p:sp>
    </p:spTree>
    <p:extLst>
      <p:ext uri="{BB962C8B-B14F-4D97-AF65-F5344CB8AC3E}">
        <p14:creationId xmlns:p14="http://schemas.microsoft.com/office/powerpoint/2010/main" val="24539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22E215-D3C6-D84F-8ECF-5127C8518219}" type="slidenum">
              <a:rPr lang="en-US" smtClean="0"/>
              <a:pPr/>
              <a:t>3</a:t>
            </a:fld>
            <a:endParaRPr lang="en-US" dirty="0"/>
          </a:p>
        </p:txBody>
      </p:sp>
    </p:spTree>
    <p:extLst>
      <p:ext uri="{BB962C8B-B14F-4D97-AF65-F5344CB8AC3E}">
        <p14:creationId xmlns:p14="http://schemas.microsoft.com/office/powerpoint/2010/main" val="2471763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22E215-D3C6-D84F-8ECF-5127C8518219}" type="slidenum">
              <a:rPr lang="en-US" smtClean="0"/>
              <a:pPr/>
              <a:t>6</a:t>
            </a:fld>
            <a:endParaRPr lang="en-US" dirty="0"/>
          </a:p>
        </p:txBody>
      </p:sp>
    </p:spTree>
    <p:extLst>
      <p:ext uri="{BB962C8B-B14F-4D97-AF65-F5344CB8AC3E}">
        <p14:creationId xmlns:p14="http://schemas.microsoft.com/office/powerpoint/2010/main" val="111202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8600" y="1899920"/>
            <a:ext cx="6146800" cy="1833880"/>
          </a:xfrm>
        </p:spPr>
        <p:txBody>
          <a:bodyPr>
            <a:noAutofit/>
          </a:bodyPr>
          <a:lstStyle>
            <a:lvl1pPr algn="ctr">
              <a:defRPr sz="4800"/>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6"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7" name="Content Placeholder 6"/>
          <p:cNvSpPr>
            <a:spLocks noGrp="1"/>
          </p:cNvSpPr>
          <p:nvPr>
            <p:ph sz="quarter" idx="11"/>
          </p:nvPr>
        </p:nvSpPr>
        <p:spPr>
          <a:xfrm>
            <a:off x="457200" y="1492250"/>
            <a:ext cx="82296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9"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396938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2052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7"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8"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4030207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175" y="109537"/>
            <a:ext cx="1134983" cy="1100137"/>
          </a:xfrm>
          <a:prstGeom prst="rect">
            <a:avLst/>
          </a:prstGeom>
        </p:spPr>
      </p:pic>
      <p:sp>
        <p:nvSpPr>
          <p:cNvPr id="3"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4"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05670"/>
            <a:ext cx="7772400" cy="1524000"/>
          </a:xfrm>
          <a:prstGeom prst="rect">
            <a:avLst/>
          </a:prstGeom>
        </p:spPr>
        <p:txBody>
          <a:bodyPr lIns="0" tIns="0" rIns="0" bIns="0" anchor="b"/>
          <a:lstStyle>
            <a:lvl1pPr algn="ctr">
              <a:lnSpc>
                <a:spcPct val="80000"/>
              </a:lnSpc>
              <a:defRPr sz="5500" b="1" i="0" spc="-150">
                <a:solidFill>
                  <a:srgbClr val="00506F"/>
                </a:solidFill>
                <a:latin typeface="Tw Cen MT"/>
                <a:cs typeface="Tw Cen MT"/>
              </a:defRPr>
            </a:lvl1pPr>
          </a:lstStyle>
          <a:p>
            <a:r>
              <a:rPr lang="en-US" dirty="0"/>
              <a:t>SUBTITLE SLIDE</a:t>
            </a:r>
          </a:p>
        </p:txBody>
      </p:sp>
      <p:sp>
        <p:nvSpPr>
          <p:cNvPr id="3" name="Subtitle 2"/>
          <p:cNvSpPr>
            <a:spLocks noGrp="1"/>
          </p:cNvSpPr>
          <p:nvPr>
            <p:ph type="subTitle" idx="1"/>
          </p:nvPr>
        </p:nvSpPr>
        <p:spPr>
          <a:xfrm>
            <a:off x="1371600" y="3228338"/>
            <a:ext cx="6400800" cy="1546860"/>
          </a:xfrm>
          <a:prstGeom prst="rect">
            <a:avLst/>
          </a:prstGeom>
        </p:spPr>
        <p:txBody>
          <a:bodyPr lIns="0" tIns="0" rIns="0" bIns="0">
            <a:normAutofit/>
          </a:bodyPr>
          <a:lstStyle>
            <a:lvl1pPr marL="0" indent="0" algn="ctr">
              <a:lnSpc>
                <a:spcPct val="80000"/>
              </a:lnSpc>
              <a:spcBef>
                <a:spcPts val="0"/>
              </a:spcBef>
              <a:spcAft>
                <a:spcPts val="0"/>
              </a:spcAft>
              <a:buNone/>
              <a:defRPr sz="2100" b="0" i="0">
                <a:solidFill>
                  <a:srgbClr val="949C9D"/>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6"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4"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6"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457200" y="388274"/>
            <a:ext cx="8089900" cy="1420403"/>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7"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3793741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04042"/>
            <a:ext cx="8229600" cy="811358"/>
          </a:xfrm>
          <a:prstGeom prst="rect">
            <a:avLst/>
          </a:prstGeom>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6695184" y="126215"/>
            <a:ext cx="21336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457200" y="1492250"/>
            <a:ext cx="8229600" cy="4445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9"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603" y="1143000"/>
            <a:ext cx="8229600" cy="4983163"/>
          </a:xfrm>
          <a:prstGeom prst="rect">
            <a:avLst/>
          </a:prstGeo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6" name="Title Placeholder 1"/>
          <p:cNvSpPr>
            <a:spLocks noGrp="1"/>
          </p:cNvSpPr>
          <p:nvPr>
            <p:ph type="title"/>
          </p:nvPr>
        </p:nvSpPr>
        <p:spPr>
          <a:xfrm>
            <a:off x="152400" y="0"/>
            <a:ext cx="8229600" cy="914400"/>
          </a:xfrm>
          <a:prstGeom prst="rect">
            <a:avLst/>
          </a:prstGeom>
        </p:spPr>
        <p:txBody>
          <a:bodyPr rtlCol="0">
            <a:normAutofit/>
          </a:bodyPr>
          <a:lstStyle/>
          <a:p>
            <a:r>
              <a:rPr lang="en-US" dirty="0"/>
              <a:t>Click to edit Master title style</a:t>
            </a:r>
          </a:p>
        </p:txBody>
      </p:sp>
      <p:sp>
        <p:nvSpPr>
          <p:cNvPr id="7"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8"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3834514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229600" cy="811358"/>
          </a:xfrm>
          <a:prstGeom prst="rect">
            <a:avLst/>
          </a:prstGeom>
        </p:spPr>
        <p:txBody>
          <a:bodyPr/>
          <a:lstStyle>
            <a:lvl1pPr>
              <a:defRPr>
                <a:solidFill>
                  <a:srgbClr val="7F7F7F"/>
                </a:solidFill>
              </a:defRPr>
            </a:lvl1pPr>
          </a:lstStyle>
          <a:p>
            <a:r>
              <a:rPr lang="en-US" dirty="0"/>
              <a:t>Click to edit Master title style</a:t>
            </a:r>
          </a:p>
        </p:txBody>
      </p:sp>
      <p:sp>
        <p:nvSpPr>
          <p:cNvPr id="7" name="Content Placeholder 6"/>
          <p:cNvSpPr>
            <a:spLocks noGrp="1"/>
          </p:cNvSpPr>
          <p:nvPr>
            <p:ph sz="quarter" idx="11"/>
          </p:nvPr>
        </p:nvSpPr>
        <p:spPr>
          <a:xfrm>
            <a:off x="457200" y="1492250"/>
            <a:ext cx="8229600" cy="4445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2"/>
          </p:nvPr>
        </p:nvSpPr>
        <p:spPr>
          <a:xfrm>
            <a:off x="6694488" y="127000"/>
            <a:ext cx="2133600" cy="365125"/>
          </a:xfrm>
          <a:prstGeom prst="rect">
            <a:avLst/>
          </a:prstGeom>
        </p:spPr>
        <p:txBody>
          <a:bodyPr/>
          <a:lstStyle>
            <a:lvl1pPr>
              <a:defRPr/>
            </a:lvl1pPr>
          </a:lstStyle>
          <a:p>
            <a:pPr>
              <a:defRPr/>
            </a:pPr>
            <a:endParaRPr lang="en-US" dirty="0">
              <a:solidFill>
                <a:srgbClr val="8B8B8B"/>
              </a:solidFill>
            </a:endParaRPr>
          </a:p>
        </p:txBody>
      </p:sp>
      <p:sp>
        <p:nvSpPr>
          <p:cNvPr id="6"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8"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229600" cy="811358"/>
          </a:xfrm>
          <a:prstGeom prst="rect">
            <a:avLst/>
          </a:prstGeom>
        </p:spPr>
        <p:txBody>
          <a:bodyPr/>
          <a:lstStyle>
            <a:lvl1pPr>
              <a:defRPr>
                <a:solidFill>
                  <a:srgbClr val="7F7F7F"/>
                </a:solidFill>
              </a:defRPr>
            </a:lvl1pPr>
          </a:lstStyle>
          <a:p>
            <a:r>
              <a:rPr lang="en-US" dirty="0"/>
              <a:t>Click to edit Master title style</a:t>
            </a:r>
          </a:p>
        </p:txBody>
      </p:sp>
      <p:sp>
        <p:nvSpPr>
          <p:cNvPr id="7" name="Content Placeholder 6"/>
          <p:cNvSpPr>
            <a:spLocks noGrp="1"/>
          </p:cNvSpPr>
          <p:nvPr>
            <p:ph sz="quarter" idx="11"/>
          </p:nvPr>
        </p:nvSpPr>
        <p:spPr>
          <a:xfrm>
            <a:off x="457200" y="1492250"/>
            <a:ext cx="8229600" cy="4445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2"/>
          </p:nvPr>
        </p:nvSpPr>
        <p:spPr>
          <a:xfrm>
            <a:off x="6694488" y="127000"/>
            <a:ext cx="2133600" cy="365125"/>
          </a:xfrm>
          <a:prstGeom prst="rect">
            <a:avLst/>
          </a:prstGeom>
        </p:spPr>
        <p:txBody>
          <a:bodyPr/>
          <a:lstStyle>
            <a:lvl1pPr>
              <a:defRPr/>
            </a:lvl1pPr>
          </a:lstStyle>
          <a:p>
            <a:pPr>
              <a:defRPr/>
            </a:pPr>
            <a:endParaRPr lang="en-US" dirty="0">
              <a:solidFill>
                <a:srgbClr val="8B8B8B"/>
              </a:solidFill>
            </a:endParaRPr>
          </a:p>
        </p:txBody>
      </p:sp>
      <p:sp>
        <p:nvSpPr>
          <p:cNvPr id="6"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8"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3325"/>
            <a:ext cx="7772400" cy="98107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594100"/>
            <a:ext cx="64008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7"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2_1_">
    <p:bg>
      <p:bgPr>
        <a:solidFill>
          <a:schemeClr val="bg1">
            <a:alpha val="0"/>
          </a:schemeClr>
        </a:solidFill>
        <a:effectLst/>
      </p:bgPr>
    </p:bg>
    <p:spTree>
      <p:nvGrpSpPr>
        <p:cNvPr id="1" name=""/>
        <p:cNvGrpSpPr/>
        <p:nvPr/>
      </p:nvGrpSpPr>
      <p:grpSpPr>
        <a:xfrm>
          <a:off x="0" y="0"/>
          <a:ext cx="0" cy="0"/>
          <a:chOff x="0" y="0"/>
          <a:chExt cx="0" cy="0"/>
        </a:xfrm>
      </p:grpSpPr>
      <p:sp>
        <p:nvSpPr>
          <p:cNvPr id="9"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10"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69386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9" name="Table Placeholder 8"/>
          <p:cNvSpPr>
            <a:spLocks noGrp="1"/>
          </p:cNvSpPr>
          <p:nvPr>
            <p:ph type="tbl" sz="quarter" idx="12"/>
          </p:nvPr>
        </p:nvSpPr>
        <p:spPr>
          <a:xfrm>
            <a:off x="457200" y="1199633"/>
            <a:ext cx="8089900" cy="3709048"/>
          </a:xfrm>
        </p:spPr>
        <p:txBody>
          <a:bodyPr/>
          <a:lstStyle/>
          <a:p>
            <a:r>
              <a:rPr lang="en-US" dirty="0"/>
              <a:t>Click icon to add table</a:t>
            </a:r>
          </a:p>
        </p:txBody>
      </p:sp>
      <p:sp>
        <p:nvSpPr>
          <p:cNvPr id="7"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10"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0313"/>
            <a:ext cx="40386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0313"/>
            <a:ext cx="40386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9"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10"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1748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966048"/>
            <a:ext cx="4040188"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12" name="Chart Placeholder 11"/>
          <p:cNvSpPr>
            <a:spLocks noGrp="1"/>
          </p:cNvSpPr>
          <p:nvPr>
            <p:ph type="chart" sz="quarter" idx="11"/>
          </p:nvPr>
        </p:nvSpPr>
        <p:spPr>
          <a:xfrm>
            <a:off x="4800600" y="2174875"/>
            <a:ext cx="3771900" cy="3717925"/>
          </a:xfrm>
        </p:spPr>
        <p:txBody>
          <a:bodyPr/>
          <a:lstStyle/>
          <a:p>
            <a:r>
              <a:rPr lang="en-US" dirty="0"/>
              <a:t>Click icon to add chart</a:t>
            </a:r>
          </a:p>
        </p:txBody>
      </p:sp>
      <p:sp>
        <p:nvSpPr>
          <p:cNvPr id="9"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10"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6"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7"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8"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9" name="Table Placeholder 8"/>
          <p:cNvSpPr>
            <a:spLocks noGrp="1"/>
          </p:cNvSpPr>
          <p:nvPr>
            <p:ph type="tbl" sz="quarter" idx="12"/>
          </p:nvPr>
        </p:nvSpPr>
        <p:spPr>
          <a:xfrm>
            <a:off x="457200" y="2145652"/>
            <a:ext cx="8089900" cy="3709048"/>
          </a:xfrm>
        </p:spPr>
        <p:txBody>
          <a:bodyPr/>
          <a:lstStyle/>
          <a:p>
            <a:endParaRPr lang="en-US" dirty="0"/>
          </a:p>
        </p:txBody>
      </p:sp>
      <p:sp>
        <p:nvSpPr>
          <p:cNvPr id="6"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7"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1748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966048"/>
            <a:ext cx="4040188"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12" name="Chart Placeholder 11"/>
          <p:cNvSpPr>
            <a:spLocks noGrp="1"/>
          </p:cNvSpPr>
          <p:nvPr>
            <p:ph type="chart" sz="quarter" idx="11"/>
          </p:nvPr>
        </p:nvSpPr>
        <p:spPr>
          <a:xfrm>
            <a:off x="4800600" y="2174875"/>
            <a:ext cx="3771900" cy="3717925"/>
          </a:xfrm>
        </p:spPr>
        <p:txBody>
          <a:bodyPr/>
          <a:lstStyle/>
          <a:p>
            <a:endParaRPr lang="en-US" dirty="0"/>
          </a:p>
        </p:txBody>
      </p:sp>
      <p:sp>
        <p:nvSpPr>
          <p:cNvPr id="8" name="Footer Placeholder 4"/>
          <p:cNvSpPr>
            <a:spLocks noGrp="1"/>
          </p:cNvSpPr>
          <p:nvPr>
            <p:ph type="ftr" sz="quarter" idx="3"/>
          </p:nvPr>
        </p:nvSpPr>
        <p:spPr>
          <a:xfrm>
            <a:off x="2867025" y="6340474"/>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NIEMs Presentation for the CTO</a:t>
            </a:r>
            <a:endParaRPr lang="en-US" dirty="0"/>
          </a:p>
        </p:txBody>
      </p:sp>
      <p:sp>
        <p:nvSpPr>
          <p:cNvPr id="9" name="Footer Placeholder 4"/>
          <p:cNvSpPr txBox="1">
            <a:spLocks/>
          </p:cNvSpPr>
          <p:nvPr userDrawn="1"/>
        </p:nvSpPr>
        <p:spPr>
          <a:xfrm>
            <a:off x="6086475" y="6340475"/>
            <a:ext cx="2895600" cy="365125"/>
          </a:xfrm>
          <a:prstGeom prst="rect">
            <a:avLst/>
          </a:prstGeom>
        </p:spPr>
        <p:txBody>
          <a:bodyPr vert="horz" lIns="91440" tIns="45720" rIns="91440" bIns="45720" rtlCol="0" anchor="t"/>
          <a:lstStyle>
            <a:lvl1pPr algn="ctr">
              <a:defRPr sz="100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A169795F-AFA4-44B1-81CF-F8523B99B353}" type="slidenum">
              <a:rPr kumimoji="0" lang="en-US" sz="1000" b="0" i="0" u="none" strike="noStrike" kern="1200" cap="none" spc="0" normalizeH="0" baseline="0" noProof="0" smtClean="0">
                <a:ln>
                  <a:noFill/>
                </a:ln>
                <a:solidFill>
                  <a:schemeClr val="tx2"/>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8275"/>
            <a:ext cx="82296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457200" y="1199633"/>
            <a:ext cx="82296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t"/>
          <a:lstStyle>
            <a:lvl1pPr algn="ctr">
              <a:defRPr sz="1000">
                <a:solidFill>
                  <a:schemeClr val="tx2"/>
                </a:solidFill>
              </a:defRPr>
            </a:lvl1pPr>
          </a:lstStyle>
          <a:p>
            <a:r>
              <a:rPr lang="en-US"/>
              <a:t>NIEMs Presentation for the CTO</a:t>
            </a:r>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50" r:id="rId8"/>
    <p:sldLayoutId id="2147483653" r:id="rId9"/>
    <p:sldLayoutId id="2147483677" r:id="rId10"/>
    <p:sldLayoutId id="2147483747" r:id="rId11"/>
  </p:sldLayoutIdLst>
  <p:hf hd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BG-blank.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fld id="{DE814A3B-586F-6741-A578-6A3C03C31D1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3" r:id="rId6"/>
    <p:sldLayoutId id="2147483714" r:id="rId7"/>
    <p:sldLayoutId id="2147483715" r:id="rId8"/>
    <p:sldLayoutId id="2147483746" r:id="rId9"/>
  </p:sldLayoutIdLst>
  <p:hf hd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9280" y="5631933"/>
            <a:ext cx="8107680" cy="461665"/>
          </a:xfrm>
          <a:prstGeom prst="rect">
            <a:avLst/>
          </a:prstGeom>
          <a:noFill/>
        </p:spPr>
        <p:txBody>
          <a:bodyPr wrap="square" rtlCol="0">
            <a:spAutoFit/>
          </a:bodyPr>
          <a:lstStyle/>
          <a:p>
            <a:r>
              <a:rPr lang="en-US" sz="2400" b="1" dirty="0">
                <a:solidFill>
                  <a:srgbClr val="002060"/>
                </a:solidFill>
                <a:latin typeface="Calibri" panose="020F0502020204030204" pitchFamily="34" charset="0"/>
                <a:cs typeface="Calibri" panose="020F0502020204030204" pitchFamily="34" charset="0"/>
              </a:rPr>
              <a:t>Presented by:  Russell Varnado</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611" y="245667"/>
            <a:ext cx="1009529" cy="978535"/>
          </a:xfrm>
          <a:prstGeom prst="rect">
            <a:avLst/>
          </a:prstGeom>
        </p:spPr>
      </p:pic>
      <p:sp>
        <p:nvSpPr>
          <p:cNvPr id="5" name="TextBox 4">
            <a:extLst>
              <a:ext uri="{FF2B5EF4-FFF2-40B4-BE49-F238E27FC236}">
                <a16:creationId xmlns:a16="http://schemas.microsoft.com/office/drawing/2014/main" id="{735910D0-DCC1-419F-8434-43F5A5C975EE}"/>
              </a:ext>
            </a:extLst>
          </p:cNvPr>
          <p:cNvSpPr txBox="1"/>
          <p:nvPr/>
        </p:nvSpPr>
        <p:spPr>
          <a:xfrm>
            <a:off x="1691639" y="579736"/>
            <a:ext cx="714375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NATIONAL INFORMATION EXCHANGE MODEL</a:t>
            </a:r>
          </a:p>
        </p:txBody>
      </p:sp>
      <p:sp>
        <p:nvSpPr>
          <p:cNvPr id="8" name="TextBox 7">
            <a:extLst>
              <a:ext uri="{FF2B5EF4-FFF2-40B4-BE49-F238E27FC236}">
                <a16:creationId xmlns:a16="http://schemas.microsoft.com/office/drawing/2014/main" id="{8850F7E3-592A-4B3D-A9A0-E40445DADB70}"/>
              </a:ext>
            </a:extLst>
          </p:cNvPr>
          <p:cNvSpPr txBox="1"/>
          <p:nvPr/>
        </p:nvSpPr>
        <p:spPr>
          <a:xfrm>
            <a:off x="1690442" y="2351782"/>
            <a:ext cx="5763116" cy="2062103"/>
          </a:xfrm>
          <a:prstGeom prst="rect">
            <a:avLst/>
          </a:prstGeom>
          <a:noFill/>
        </p:spPr>
        <p:txBody>
          <a:bodyPr wrap="none" rtlCol="0">
            <a:spAutoFit/>
          </a:bodyPr>
          <a:lstStyle/>
          <a:p>
            <a:r>
              <a:rPr lang="en-US" sz="3200" b="1" dirty="0">
                <a:solidFill>
                  <a:srgbClr val="002060"/>
                </a:solidFill>
                <a:effectLst>
                  <a:outerShdw blurRad="38100" dist="38100" dir="2700000" algn="tl">
                    <a:srgbClr val="000000">
                      <a:alpha val="43137"/>
                    </a:srgbClr>
                  </a:outerShdw>
                </a:effectLst>
              </a:rPr>
              <a:t>“Proposed”</a:t>
            </a:r>
          </a:p>
          <a:p>
            <a:r>
              <a:rPr lang="en-US" sz="3200" b="1" dirty="0">
                <a:solidFill>
                  <a:srgbClr val="002060"/>
                </a:solidFill>
                <a:effectLst>
                  <a:outerShdw blurRad="38100" dist="38100" dir="2700000" algn="tl">
                    <a:srgbClr val="000000">
                      <a:alpha val="43137"/>
                    </a:srgbClr>
                  </a:outerShdw>
                </a:effectLst>
              </a:rPr>
              <a:t> HOUSING DOMAIN UPDATE</a:t>
            </a:r>
          </a:p>
          <a:p>
            <a:endParaRPr lang="en-US" sz="3200" b="1" dirty="0">
              <a:solidFill>
                <a:srgbClr val="002060"/>
              </a:solidFill>
              <a:effectLst>
                <a:outerShdw blurRad="38100" dist="38100" dir="2700000" algn="tl">
                  <a:srgbClr val="000000">
                    <a:alpha val="43137"/>
                  </a:srgbClr>
                </a:outerShdw>
              </a:effectLst>
            </a:endParaRPr>
          </a:p>
          <a:p>
            <a:pPr algn="ctr"/>
            <a:r>
              <a:rPr lang="en-US" sz="3200" b="1" dirty="0">
                <a:solidFill>
                  <a:srgbClr val="002060"/>
                </a:solidFill>
                <a:effectLst>
                  <a:outerShdw blurRad="38100" dist="38100" dir="2700000" algn="tl">
                    <a:srgbClr val="000000">
                      <a:alpha val="43137"/>
                    </a:srgbClr>
                  </a:outerShdw>
                </a:effectLst>
              </a:rPr>
              <a:t>October 2018</a:t>
            </a:r>
          </a:p>
        </p:txBody>
      </p:sp>
    </p:spTree>
    <p:extLst>
      <p:ext uri="{BB962C8B-B14F-4D97-AF65-F5344CB8AC3E}">
        <p14:creationId xmlns:p14="http://schemas.microsoft.com/office/powerpoint/2010/main" val="348155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0BD7-1C37-4146-A6D6-C6233AF26762}"/>
              </a:ext>
            </a:extLst>
          </p:cNvPr>
          <p:cNvSpPr>
            <a:spLocks noGrp="1"/>
          </p:cNvSpPr>
          <p:nvPr>
            <p:ph type="title"/>
          </p:nvPr>
        </p:nvSpPr>
        <p:spPr>
          <a:xfrm>
            <a:off x="457200" y="310278"/>
            <a:ext cx="8229599" cy="766048"/>
          </a:xfrm>
        </p:spPr>
        <p:txBody>
          <a:bodyPr anchor="b">
            <a:normAutofit fontScale="90000"/>
          </a:bodyPr>
          <a:lstStyle/>
          <a:p>
            <a:pPr>
              <a:lnSpc>
                <a:spcPct val="100000"/>
              </a:lnSpc>
            </a:pPr>
            <a:r>
              <a:rPr lang="en-US" sz="2400" i="1" dirty="0">
                <a:solidFill>
                  <a:srgbClr val="002060"/>
                </a:solidFill>
                <a:effectLst>
                  <a:outerShdw blurRad="38100" dist="38100" dir="2700000" algn="tl">
                    <a:srgbClr val="000000">
                      <a:alpha val="43137"/>
                    </a:srgbClr>
                  </a:outerShdw>
                </a:effectLst>
              </a:rPr>
              <a:t>Adoption and Use of the </a:t>
            </a:r>
            <a:r>
              <a:rPr lang="en-US" sz="2400" dirty="0">
                <a:solidFill>
                  <a:srgbClr val="002060"/>
                </a:solidFill>
                <a:effectLst>
                  <a:outerShdw blurRad="38100" dist="38100" dir="2700000" algn="tl">
                    <a:srgbClr val="000000">
                      <a:alpha val="43137"/>
                    </a:srgbClr>
                  </a:outerShdw>
                </a:effectLst>
              </a:rPr>
              <a:t>NATIONAL INFORMATION EXCHANGE MODEL (NIEM)</a:t>
            </a:r>
          </a:p>
        </p:txBody>
      </p:sp>
      <p:sp>
        <p:nvSpPr>
          <p:cNvPr id="3" name="Content Placeholder 2">
            <a:extLst>
              <a:ext uri="{FF2B5EF4-FFF2-40B4-BE49-F238E27FC236}">
                <a16:creationId xmlns:a16="http://schemas.microsoft.com/office/drawing/2014/main" id="{843F71B1-0A61-43D2-B059-E2B44CAB3A63}"/>
              </a:ext>
            </a:extLst>
          </p:cNvPr>
          <p:cNvSpPr>
            <a:spLocks noGrp="1"/>
          </p:cNvSpPr>
          <p:nvPr>
            <p:ph idx="1"/>
          </p:nvPr>
        </p:nvSpPr>
        <p:spPr>
          <a:xfrm>
            <a:off x="1706083" y="1224202"/>
            <a:ext cx="6980717" cy="4747973"/>
          </a:xfrm>
        </p:spPr>
        <p:txBody>
          <a:bodyPr>
            <a:normAutofit fontScale="85000" lnSpcReduction="10000"/>
          </a:bodyPr>
          <a:lstStyle/>
          <a:p>
            <a:pPr>
              <a:lnSpc>
                <a:spcPct val="160000"/>
              </a:lnSpc>
            </a:pPr>
            <a:r>
              <a:rPr lang="en-US" sz="1400" dirty="0">
                <a:solidFill>
                  <a:srgbClr val="002060"/>
                </a:solidFill>
              </a:rPr>
              <a:t>In Fiscal Year (FY) 2010, the Office of Management and Budget (OMB) provided guidance to all Federal Agencies to evaluate the adoption and use of NIEM as the basis for developing reference information exchanges to support specification and implementation of reusable cross-boundary services. (</a:t>
            </a:r>
            <a:r>
              <a:rPr lang="en-US" sz="1400" i="1" dirty="0">
                <a:solidFill>
                  <a:srgbClr val="002060"/>
                </a:solidFill>
              </a:rPr>
              <a:t>Office of Management and Budget (OMB) 25 Point Implementation Plan to Reform Federal Information Technology Management, Dec 9, 2010</a:t>
            </a:r>
            <a:r>
              <a:rPr lang="en-US" sz="1400" dirty="0">
                <a:solidFill>
                  <a:srgbClr val="002060"/>
                </a:solidFill>
              </a:rPr>
              <a:t>)</a:t>
            </a:r>
          </a:p>
          <a:p>
            <a:pPr>
              <a:lnSpc>
                <a:spcPct val="160000"/>
              </a:lnSpc>
            </a:pPr>
            <a:r>
              <a:rPr lang="en-US" sz="1400" b="1" dirty="0">
                <a:solidFill>
                  <a:srgbClr val="002060"/>
                </a:solidFill>
              </a:rPr>
              <a:t>Alert Interactive Voice Response System</a:t>
            </a:r>
            <a:r>
              <a:rPr lang="en-US" sz="1400" dirty="0">
                <a:solidFill>
                  <a:srgbClr val="002060"/>
                </a:solidFill>
              </a:rPr>
              <a:t> (CAIVRS) contains data exchanges with many agencies, and is used by HUD approved lenders, several participating Federal lending agencies, and lenders acting on the Government's behalf to prescreen applicants for federally guaranteed loans against a shared interagency database of delinquent Federal borrowers</a:t>
            </a:r>
          </a:p>
          <a:p>
            <a:pPr marL="685800"/>
            <a:r>
              <a:rPr lang="en-US" sz="1400" dirty="0">
                <a:solidFill>
                  <a:srgbClr val="002060"/>
                </a:solidFill>
              </a:rPr>
              <a:t>CAIVRS contains many data exchanges; one core high volume information exchange is the web-based prototype for Citizen Access to CAIVRS and the user authentication method to support the prototype</a:t>
            </a:r>
          </a:p>
          <a:p>
            <a:r>
              <a:rPr lang="en-US" sz="1400" dirty="0">
                <a:solidFill>
                  <a:srgbClr val="002060"/>
                </a:solidFill>
              </a:rPr>
              <a:t>Stakeholders</a:t>
            </a:r>
          </a:p>
          <a:p>
            <a:pPr marL="571500" indent="-228600"/>
            <a:r>
              <a:rPr lang="en-US" sz="1400" dirty="0">
                <a:solidFill>
                  <a:srgbClr val="002060"/>
                </a:solidFill>
              </a:rPr>
              <a:t>HUD</a:t>
            </a:r>
          </a:p>
          <a:p>
            <a:pPr marL="571500" indent="-228600"/>
            <a:r>
              <a:rPr lang="en-US" sz="1400" dirty="0">
                <a:solidFill>
                  <a:srgbClr val="002060"/>
                </a:solidFill>
              </a:rPr>
              <a:t>Department of Agriculture</a:t>
            </a:r>
          </a:p>
          <a:p>
            <a:pPr marL="571500" indent="-228600"/>
            <a:r>
              <a:rPr lang="en-US" sz="1400" dirty="0">
                <a:solidFill>
                  <a:srgbClr val="002060"/>
                </a:solidFill>
              </a:rPr>
              <a:t>Department of Justice</a:t>
            </a:r>
          </a:p>
          <a:p>
            <a:pPr marL="571500" indent="-228600"/>
            <a:r>
              <a:rPr lang="en-US" sz="1400" dirty="0">
                <a:solidFill>
                  <a:srgbClr val="002060"/>
                </a:solidFill>
              </a:rPr>
              <a:t>Department Veterans Affairs</a:t>
            </a:r>
          </a:p>
          <a:p>
            <a:pPr marL="571500" indent="-228600"/>
            <a:r>
              <a:rPr lang="en-US" sz="1400" dirty="0">
                <a:solidFill>
                  <a:srgbClr val="002060"/>
                </a:solidFill>
              </a:rPr>
              <a:t>Department of Education</a:t>
            </a:r>
          </a:p>
          <a:p>
            <a:pPr marL="571500" indent="-228600"/>
            <a:r>
              <a:rPr lang="en-US" sz="1400" dirty="0">
                <a:solidFill>
                  <a:srgbClr val="002060"/>
                </a:solidFill>
              </a:rPr>
              <a:t>Financial Institutions</a:t>
            </a:r>
          </a:p>
        </p:txBody>
      </p:sp>
      <p:sp>
        <p:nvSpPr>
          <p:cNvPr id="4" name="Footer Placeholder 3">
            <a:extLst>
              <a:ext uri="{FF2B5EF4-FFF2-40B4-BE49-F238E27FC236}">
                <a16:creationId xmlns:a16="http://schemas.microsoft.com/office/drawing/2014/main" id="{03809D91-01B6-4965-9743-56B7EEBD950A}"/>
              </a:ext>
            </a:extLst>
          </p:cNvPr>
          <p:cNvSpPr>
            <a:spLocks noGrp="1"/>
          </p:cNvSpPr>
          <p:nvPr>
            <p:ph type="ftr" sz="quarter" idx="3"/>
          </p:nvPr>
        </p:nvSpPr>
        <p:spPr/>
        <p:txBody>
          <a:bodyPr/>
          <a:lstStyle/>
          <a:p>
            <a:r>
              <a:rPr lang="en-US"/>
              <a:t>NIEMs Presentation for the CTO</a:t>
            </a:r>
            <a:endParaRPr lang="en-US" dirty="0"/>
          </a:p>
        </p:txBody>
      </p:sp>
      <p:pic>
        <p:nvPicPr>
          <p:cNvPr id="7" name="Picture 6">
            <a:extLst>
              <a:ext uri="{FF2B5EF4-FFF2-40B4-BE49-F238E27FC236}">
                <a16:creationId xmlns:a16="http://schemas.microsoft.com/office/drawing/2014/main" id="{747B43A9-5F2D-41C5-9318-8C6004170FC1}"/>
              </a:ext>
            </a:extLst>
          </p:cNvPr>
          <p:cNvPicPr>
            <a:picLocks noChangeAspect="1"/>
          </p:cNvPicPr>
          <p:nvPr/>
        </p:nvPicPr>
        <p:blipFill>
          <a:blip r:embed="rId2"/>
          <a:stretch>
            <a:fillRect/>
          </a:stretch>
        </p:blipFill>
        <p:spPr>
          <a:xfrm>
            <a:off x="457200" y="1571626"/>
            <a:ext cx="1248883" cy="1162049"/>
          </a:xfrm>
          <a:prstGeom prst="rect">
            <a:avLst/>
          </a:prstGeom>
        </p:spPr>
      </p:pic>
    </p:spTree>
    <p:extLst>
      <p:ext uri="{BB962C8B-B14F-4D97-AF65-F5344CB8AC3E}">
        <p14:creationId xmlns:p14="http://schemas.microsoft.com/office/powerpoint/2010/main" val="335652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99" y="389641"/>
            <a:ext cx="8324851" cy="535916"/>
          </a:xfrm>
        </p:spPr>
        <p:txBody>
          <a:bodyPr vert="horz" lIns="91440" tIns="45720" rIns="91440" bIns="45720" rtlCol="0" anchor="t">
            <a:noAutofit/>
          </a:bodyPr>
          <a:lstStyle/>
          <a:p>
            <a:pPr algn="ctr">
              <a:defRPr/>
            </a:pPr>
            <a:r>
              <a:rPr lang="en-US" spc="-80" dirty="0">
                <a:solidFill>
                  <a:srgbClr val="002060"/>
                </a:solidFill>
                <a:effectLst>
                  <a:outerShdw blurRad="38100" dist="38100" dir="2700000" algn="tl">
                    <a:srgbClr val="000000">
                      <a:alpha val="43137"/>
                    </a:srgbClr>
                  </a:outerShdw>
                </a:effectLst>
                <a:latin typeface="Tw Cen MT"/>
                <a:cs typeface="Tw Cen MT"/>
              </a:rPr>
              <a:t>Progress ON Federal NIEM Adoption</a:t>
            </a:r>
          </a:p>
        </p:txBody>
      </p:sp>
      <p:sp>
        <p:nvSpPr>
          <p:cNvPr id="3" name="Content Placeholder 2"/>
          <p:cNvSpPr>
            <a:spLocks noGrp="1"/>
          </p:cNvSpPr>
          <p:nvPr>
            <p:ph idx="4294967295"/>
          </p:nvPr>
        </p:nvSpPr>
        <p:spPr>
          <a:xfrm>
            <a:off x="0" y="1016000"/>
            <a:ext cx="5765826" cy="3799077"/>
          </a:xfrm>
          <a:prstGeom prst="rect">
            <a:avLst/>
          </a:prstGeom>
        </p:spPr>
        <p:txBody>
          <a:bodyPr>
            <a:normAutofit/>
          </a:bodyPr>
          <a:lstStyle/>
          <a:p>
            <a:pPr marL="285750" lvl="1" indent="6350" algn="l">
              <a:buNone/>
            </a:pPr>
            <a:r>
              <a:rPr lang="en-US" sz="1600" dirty="0">
                <a:solidFill>
                  <a:schemeClr val="tx2">
                    <a:lumMod val="50000"/>
                  </a:schemeClr>
                </a:solidFill>
                <a:latin typeface="+mn-lt"/>
              </a:rPr>
              <a:t>Success of NIEM within the Departments’ of Justice, Homeland Security, and Health and Human Services propelled growth of NIEM across the Federal Government</a:t>
            </a:r>
          </a:p>
          <a:p>
            <a:endParaRPr lang="en-US" sz="1200" dirty="0">
              <a:solidFill>
                <a:schemeClr val="tx2">
                  <a:lumMod val="50000"/>
                </a:schemeClr>
              </a:solidFill>
            </a:endParaRPr>
          </a:p>
        </p:txBody>
      </p:sp>
      <p:pic>
        <p:nvPicPr>
          <p:cNvPr id="5"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rcRect/>
          <a:stretch>
            <a:fillRect/>
          </a:stretch>
        </p:blipFill>
        <p:spPr bwMode="auto">
          <a:xfrm>
            <a:off x="5943627" y="1458810"/>
            <a:ext cx="2916085" cy="3631277"/>
          </a:xfrm>
          <a:prstGeom prst="rect">
            <a:avLst/>
          </a:prstGeom>
          <a:noFill/>
          <a:ln w="9525">
            <a:noFill/>
            <a:miter lim="800000"/>
            <a:headEnd/>
            <a:tailEnd/>
          </a:ln>
          <a:effectLst>
            <a:glow rad="63500">
              <a:schemeClr val="accent5">
                <a:satMod val="175000"/>
                <a:alpha val="40000"/>
              </a:schemeClr>
            </a:glow>
            <a:outerShdw blurRad="152400" dist="317500" dir="5400000" sx="90000" sy="-19000" rotWithShape="0">
              <a:prstClr val="black">
                <a:alpha val="15000"/>
              </a:prstClr>
            </a:outerShdw>
          </a:effectLst>
          <a:scene3d>
            <a:camera prst="perspectiveHeroicExtremeLeftFacing"/>
            <a:lightRig rig="threePt" dir="t"/>
          </a:scene3d>
        </p:spPr>
      </p:pic>
      <p:graphicFrame>
        <p:nvGraphicFramePr>
          <p:cNvPr id="6" name="Table 5"/>
          <p:cNvGraphicFramePr>
            <a:graphicFrameLocks noGrp="1"/>
          </p:cNvGraphicFramePr>
          <p:nvPr>
            <p:extLst>
              <p:ext uri="{D42A27DB-BD31-4B8C-83A1-F6EECF244321}">
                <p14:modId xmlns:p14="http://schemas.microsoft.com/office/powerpoint/2010/main" val="104547844"/>
              </p:ext>
            </p:extLst>
          </p:nvPr>
        </p:nvGraphicFramePr>
        <p:xfrm>
          <a:off x="279399" y="1935956"/>
          <a:ext cx="5486427" cy="4463119"/>
        </p:xfrm>
        <a:graphic>
          <a:graphicData uri="http://schemas.openxmlformats.org/drawingml/2006/table">
            <a:tbl>
              <a:tblPr/>
              <a:tblGrid>
                <a:gridCol w="3721101">
                  <a:extLst>
                    <a:ext uri="{9D8B030D-6E8A-4147-A177-3AD203B41FA5}">
                      <a16:colId xmlns:a16="http://schemas.microsoft.com/office/drawing/2014/main" val="20000"/>
                    </a:ext>
                  </a:extLst>
                </a:gridCol>
                <a:gridCol w="1592062">
                  <a:extLst>
                    <a:ext uri="{9D8B030D-6E8A-4147-A177-3AD203B41FA5}">
                      <a16:colId xmlns:a16="http://schemas.microsoft.com/office/drawing/2014/main" val="20001"/>
                    </a:ext>
                  </a:extLst>
                </a:gridCol>
                <a:gridCol w="173264">
                  <a:extLst>
                    <a:ext uri="{9D8B030D-6E8A-4147-A177-3AD203B41FA5}">
                      <a16:colId xmlns:a16="http://schemas.microsoft.com/office/drawing/2014/main" val="20002"/>
                    </a:ext>
                  </a:extLst>
                </a:gridCol>
              </a:tblGrid>
              <a:tr h="162115">
                <a:tc>
                  <a:txBody>
                    <a:bodyPr/>
                    <a:lstStyle/>
                    <a:p>
                      <a:pPr marL="0" marR="0">
                        <a:spcBef>
                          <a:spcPts val="0"/>
                        </a:spcBef>
                        <a:spcAft>
                          <a:spcPts val="0"/>
                        </a:spcAft>
                      </a:pPr>
                      <a:r>
                        <a:rPr lang="en-US" sz="1200" b="1" dirty="0">
                          <a:solidFill>
                            <a:schemeClr val="tx2">
                              <a:lumMod val="50000"/>
                            </a:schemeClr>
                          </a:solidFill>
                          <a:latin typeface="Calibri" pitchFamily="34" charset="0"/>
                          <a:ea typeface="Times New Roman"/>
                          <a:cs typeface="Times New Roman"/>
                        </a:rPr>
                        <a:t>Agency</a:t>
                      </a:r>
                      <a:endParaRPr lang="en-US" sz="1200" dirty="0">
                        <a:solidFill>
                          <a:schemeClr val="tx2">
                            <a:lumMod val="50000"/>
                          </a:schemeClr>
                        </a:solidFill>
                        <a:latin typeface="Calibri" pitchFamily="34" charset="0"/>
                        <a:ea typeface="Times New Roman"/>
                        <a:cs typeface="Times New Roman"/>
                      </a:endParaRPr>
                    </a:p>
                  </a:txBody>
                  <a:tcPr marL="61576" marR="61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chemeClr val="tx2">
                              <a:lumMod val="50000"/>
                            </a:schemeClr>
                          </a:solidFill>
                          <a:latin typeface="Calibri" pitchFamily="34" charset="0"/>
                          <a:ea typeface="Times New Roman"/>
                          <a:cs typeface="Times New Roman"/>
                        </a:rPr>
                        <a:t>Use of NIEM</a:t>
                      </a:r>
                      <a:endParaRPr lang="en-US" sz="1200" dirty="0">
                        <a:solidFill>
                          <a:schemeClr val="tx2">
                            <a:lumMod val="50000"/>
                          </a:schemeClr>
                        </a:solidFill>
                        <a:latin typeface="Calibri" pitchFamily="34" charset="0"/>
                        <a:ea typeface="Times New Roman"/>
                        <a:cs typeface="Times New Roman"/>
                      </a:endParaRPr>
                    </a:p>
                  </a:txBody>
                  <a:tcPr marL="61576" marR="6157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000" dirty="0">
                        <a:latin typeface="Garamond"/>
                        <a:ea typeface="Times New Roman"/>
                        <a:cs typeface="Times New Roman"/>
                      </a:endParaRPr>
                    </a:p>
                  </a:txBody>
                  <a:tcPr marL="61576" marR="6157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Agriculture</a:t>
                      </a:r>
                    </a:p>
                  </a:txBody>
                  <a:tcPr marL="61576" marR="6157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spcBef>
                          <a:spcPts val="0"/>
                        </a:spcBef>
                        <a:spcAft>
                          <a:spcPts val="0"/>
                        </a:spcAft>
                      </a:pPr>
                      <a:r>
                        <a:rPr lang="en-US" sz="1000" b="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Defense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Education</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r h="176119">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Energy</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Health and Human Services</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Homeland Security</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06"/>
                  </a:ext>
                </a:extLst>
              </a:tr>
              <a:tr h="162115">
                <a:tc>
                  <a:txBody>
                    <a:bodyPr/>
                    <a:lstStyle/>
                    <a:p>
                      <a:pPr marL="0" marR="0">
                        <a:spcBef>
                          <a:spcPts val="0"/>
                        </a:spcBef>
                        <a:spcAft>
                          <a:spcPts val="0"/>
                        </a:spcAft>
                      </a:pPr>
                      <a:r>
                        <a:rPr lang="en-US" sz="1400" b="1" i="1" dirty="0">
                          <a:solidFill>
                            <a:schemeClr val="tx2">
                              <a:lumMod val="50000"/>
                            </a:schemeClr>
                          </a:solidFill>
                          <a:latin typeface="Calibri" pitchFamily="34" charset="0"/>
                          <a:ea typeface="Times New Roman"/>
                          <a:cs typeface="Times New Roman"/>
                        </a:rPr>
                        <a:t>Department of Housing and Urban Development</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400" b="1" i="1"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Justice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08"/>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Labor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09"/>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State</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10"/>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the Interior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11"/>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the Treasury</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12"/>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Transportation</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13"/>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Department of Veterans Affairs</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3"/>
                    </a:solidFill>
                  </a:tcPr>
                </a:tc>
                <a:extLst>
                  <a:ext uri="{0D108BD9-81ED-4DB2-BD59-A6C34878D82A}">
                    <a16:rowId xmlns:a16="http://schemas.microsoft.com/office/drawing/2014/main" val="10014"/>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Environmental Protection Agency</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Further Evaluation Required</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General Services Administration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16"/>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National Aeronautics and Space Administration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Further Evaluation Required</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National Archives and Records Administration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tx2">
                              <a:lumMod val="50000"/>
                            </a:schemeClr>
                          </a:solidFill>
                          <a:latin typeface="Calibri" pitchFamily="34" charset="0"/>
                          <a:ea typeface="Times New Roman"/>
                          <a:cs typeface="Times New Roman"/>
                        </a:rPr>
                        <a:t>Committed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18"/>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National Science Foundation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Committed to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19"/>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Nuclear Regulatory Commission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Further Evaluation Required</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extLst>
                  <a:ext uri="{0D108BD9-81ED-4DB2-BD59-A6C34878D82A}">
                    <a16:rowId xmlns:a16="http://schemas.microsoft.com/office/drawing/2014/main" val="10020"/>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Office of the Director of National Intelligence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tx2">
                              <a:lumMod val="50000"/>
                            </a:schemeClr>
                          </a:solidFill>
                          <a:latin typeface="Calibri" pitchFamily="34" charset="0"/>
                          <a:ea typeface="Times New Roman"/>
                          <a:cs typeface="Times New Roman"/>
                        </a:rPr>
                        <a:t>Committed Use </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21"/>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Social Security Administration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Further Evaluation Required</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extLst>
                  <a:ext uri="{0D108BD9-81ED-4DB2-BD59-A6C34878D82A}">
                    <a16:rowId xmlns:a16="http://schemas.microsoft.com/office/drawing/2014/main" val="10022"/>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Geospatial Line of Business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l" defTabSz="457200" rtl="0" eaLnBrk="1" latinLnBrk="0" hangingPunct="1">
                        <a:spcBef>
                          <a:spcPts val="0"/>
                        </a:spcBef>
                        <a:spcAft>
                          <a:spcPts val="0"/>
                        </a:spcAft>
                      </a:pPr>
                      <a:r>
                        <a:rPr lang="en-US" sz="1000" b="0" kern="1200" dirty="0">
                          <a:solidFill>
                            <a:schemeClr val="tx2">
                              <a:lumMod val="50000"/>
                            </a:schemeClr>
                          </a:solidFill>
                          <a:latin typeface="Calibri" pitchFamily="34" charset="0"/>
                          <a:ea typeface="Times New Roman"/>
                          <a:cs typeface="Times New Roman"/>
                        </a:rPr>
                        <a:t>Further Evaluation Required</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extLst>
                  <a:ext uri="{0D108BD9-81ED-4DB2-BD59-A6C34878D82A}">
                    <a16:rowId xmlns:a16="http://schemas.microsoft.com/office/drawing/2014/main" val="10023"/>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Grants Management Line of Business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tx2">
                              <a:lumMod val="50000"/>
                            </a:schemeClr>
                          </a:solidFill>
                          <a:latin typeface="Calibri" pitchFamily="34" charset="0"/>
                          <a:ea typeface="Times New Roman"/>
                          <a:cs typeface="Times New Roman"/>
                        </a:rPr>
                        <a:t>Committed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24"/>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Financial Management Line of Business </a:t>
                      </a:r>
                    </a:p>
                  </a:txBody>
                  <a:tcPr marL="61576" marR="61576" marT="0" marB="0" anchor="b">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tx2">
                              <a:lumMod val="50000"/>
                            </a:schemeClr>
                          </a:solidFill>
                          <a:latin typeface="Calibri" pitchFamily="34" charset="0"/>
                          <a:ea typeface="Times New Roman"/>
                          <a:cs typeface="Times New Roman"/>
                        </a:rPr>
                        <a:t>Committed Use</a:t>
                      </a:r>
                    </a:p>
                  </a:txBody>
                  <a:tcPr marL="61576" marR="61576" marT="0" marB="0" anchor="b">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025"/>
                  </a:ext>
                </a:extLst>
              </a:tr>
              <a:tr h="162115">
                <a:tc>
                  <a:txBody>
                    <a:bodyPr/>
                    <a:lstStyle/>
                    <a:p>
                      <a:pPr marL="0" marR="0">
                        <a:spcBef>
                          <a:spcPts val="0"/>
                        </a:spcBef>
                        <a:spcAft>
                          <a:spcPts val="0"/>
                        </a:spcAft>
                      </a:pPr>
                      <a:r>
                        <a:rPr lang="en-US" sz="1000" dirty="0">
                          <a:solidFill>
                            <a:schemeClr val="tx2">
                              <a:lumMod val="50000"/>
                            </a:schemeClr>
                          </a:solidFill>
                          <a:latin typeface="Calibri" pitchFamily="34" charset="0"/>
                          <a:ea typeface="Times New Roman"/>
                          <a:cs typeface="Times New Roman"/>
                        </a:rPr>
                        <a:t>Human Resources Line of Business </a:t>
                      </a:r>
                    </a:p>
                  </a:txBody>
                  <a:tcPr marL="61576" marR="6157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tx2">
                              <a:lumMod val="50000"/>
                            </a:schemeClr>
                          </a:solidFill>
                          <a:latin typeface="Calibri" pitchFamily="34" charset="0"/>
                          <a:ea typeface="Times New Roman"/>
                          <a:cs typeface="Times New Roman"/>
                        </a:rPr>
                        <a:t>Committed Use</a:t>
                      </a:r>
                    </a:p>
                  </a:txBody>
                  <a:tcPr marL="61576" marR="6157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000" dirty="0">
                        <a:solidFill>
                          <a:srgbClr val="000000"/>
                        </a:solidFill>
                        <a:latin typeface="Garamond"/>
                        <a:ea typeface="Times New Roman"/>
                        <a:cs typeface="Times New Roman"/>
                      </a:endParaRPr>
                    </a:p>
                  </a:txBody>
                  <a:tcPr marL="61576" marR="61576" marT="0" marB="0" anchor="b">
                    <a:lnL>
                      <a:noFill/>
                    </a:lnL>
                    <a:lnR w="571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2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96461445"/>
              </p:ext>
            </p:extLst>
          </p:nvPr>
        </p:nvGraphicFramePr>
        <p:xfrm>
          <a:off x="6121400" y="5639994"/>
          <a:ext cx="2857499" cy="640080"/>
        </p:xfrm>
        <a:graphic>
          <a:graphicData uri="http://schemas.openxmlformats.org/drawingml/2006/table">
            <a:tbl>
              <a:tblPr>
                <a:effectLst>
                  <a:outerShdw blurRad="63500" sx="102000" sy="102000" algn="ctr" rotWithShape="0">
                    <a:prstClr val="black">
                      <a:alpha val="40000"/>
                    </a:prstClr>
                  </a:outerShdw>
                </a:effectLst>
              </a:tblPr>
              <a:tblGrid>
                <a:gridCol w="1003300">
                  <a:extLst>
                    <a:ext uri="{9D8B030D-6E8A-4147-A177-3AD203B41FA5}">
                      <a16:colId xmlns:a16="http://schemas.microsoft.com/office/drawing/2014/main" val="20000"/>
                    </a:ext>
                  </a:extLst>
                </a:gridCol>
                <a:gridCol w="977202">
                  <a:extLst>
                    <a:ext uri="{9D8B030D-6E8A-4147-A177-3AD203B41FA5}">
                      <a16:colId xmlns:a16="http://schemas.microsoft.com/office/drawing/2014/main" val="20001"/>
                    </a:ext>
                  </a:extLst>
                </a:gridCol>
                <a:gridCol w="876997">
                  <a:extLst>
                    <a:ext uri="{9D8B030D-6E8A-4147-A177-3AD203B41FA5}">
                      <a16:colId xmlns:a16="http://schemas.microsoft.com/office/drawing/2014/main" val="20002"/>
                    </a:ext>
                  </a:extLst>
                </a:gridCol>
              </a:tblGrid>
              <a:tr h="274010">
                <a:tc>
                  <a:txBody>
                    <a:bodyPr/>
                    <a:lstStyle/>
                    <a:p>
                      <a:pPr marL="0" marR="0" indent="0" algn="ctr">
                        <a:lnSpc>
                          <a:spcPts val="1200"/>
                        </a:lnSpc>
                        <a:spcBef>
                          <a:spcPts val="600"/>
                        </a:spcBef>
                        <a:spcAft>
                          <a:spcPts val="600"/>
                        </a:spcAft>
                      </a:pPr>
                      <a:r>
                        <a:rPr lang="en-US" sz="1200" b="1" dirty="0">
                          <a:solidFill>
                            <a:srgbClr val="011B3D"/>
                          </a:solidFill>
                          <a:latin typeface="+mn-lt"/>
                          <a:ea typeface="Times New Roman"/>
                          <a:cs typeface="Times New Roman"/>
                        </a:rPr>
                        <a:t>Committed to Use</a:t>
                      </a:r>
                    </a:p>
                  </a:txBody>
                  <a:tcPr marT="91440" marB="91440">
                    <a:lnL>
                      <a:noFill/>
                    </a:lnL>
                    <a:lnR>
                      <a:noFill/>
                    </a:lnR>
                    <a:lnT>
                      <a:noFill/>
                    </a:lnT>
                    <a:lnB>
                      <a:noFill/>
                    </a:lnB>
                    <a:solidFill>
                      <a:srgbClr val="92D050"/>
                    </a:solidFill>
                  </a:tcPr>
                </a:tc>
                <a:tc>
                  <a:txBody>
                    <a:bodyPr/>
                    <a:lstStyle/>
                    <a:p>
                      <a:pPr marL="0" marR="0" indent="0" algn="l">
                        <a:lnSpc>
                          <a:spcPts val="1200"/>
                        </a:lnSpc>
                        <a:spcBef>
                          <a:spcPts val="600"/>
                        </a:spcBef>
                        <a:spcAft>
                          <a:spcPts val="600"/>
                        </a:spcAft>
                      </a:pPr>
                      <a:r>
                        <a:rPr lang="en-US" sz="1200" b="1" dirty="0">
                          <a:solidFill>
                            <a:srgbClr val="011B3D"/>
                          </a:solidFill>
                          <a:latin typeface="+mn-lt"/>
                          <a:ea typeface="Times New Roman"/>
                          <a:cs typeface="Times New Roman"/>
                        </a:rPr>
                        <a:t>Further Evaluation Required -</a:t>
                      </a:r>
                    </a:p>
                  </a:txBody>
                  <a:tcPr marT="91440" marB="91440">
                    <a:lnL>
                      <a:noFill/>
                    </a:lnL>
                    <a:lnR>
                      <a:noFill/>
                    </a:lnR>
                    <a:lnT>
                      <a:noFill/>
                    </a:lnT>
                    <a:lnB>
                      <a:noFill/>
                    </a:lnB>
                    <a:solidFill>
                      <a:srgbClr val="FFFF00"/>
                    </a:solidFill>
                  </a:tcPr>
                </a:tc>
                <a:tc>
                  <a:txBody>
                    <a:bodyPr/>
                    <a:lstStyle/>
                    <a:p>
                      <a:pPr marL="0" marR="0" indent="0" algn="l">
                        <a:lnSpc>
                          <a:spcPts val="1200"/>
                        </a:lnSpc>
                        <a:spcBef>
                          <a:spcPts val="600"/>
                        </a:spcBef>
                        <a:spcAft>
                          <a:spcPts val="600"/>
                        </a:spcAft>
                      </a:pPr>
                      <a:r>
                        <a:rPr lang="en-US" sz="1200" b="1" dirty="0">
                          <a:solidFill>
                            <a:srgbClr val="011B3D"/>
                          </a:solidFill>
                          <a:latin typeface="+mn-lt"/>
                          <a:ea typeface="Times New Roman"/>
                          <a:cs typeface="Times New Roman"/>
                        </a:rPr>
                        <a:t>Will Not Use </a:t>
                      </a:r>
                    </a:p>
                  </a:txBody>
                  <a:tcPr marT="91440" marB="91440">
                    <a:lnL>
                      <a:noFill/>
                    </a:lnL>
                    <a:lnR>
                      <a:noFill/>
                    </a:lnR>
                    <a:lnT>
                      <a:noFill/>
                    </a:lnT>
                    <a:lnB>
                      <a:noFill/>
                    </a:lnB>
                    <a:solidFill>
                      <a:srgbClr val="FF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BFEA-49E8-48C8-A704-74BB29B65CC3}"/>
              </a:ext>
            </a:extLst>
          </p:cNvPr>
          <p:cNvSpPr>
            <a:spLocks noGrp="1"/>
          </p:cNvSpPr>
          <p:nvPr>
            <p:ph type="title"/>
          </p:nvPr>
        </p:nvSpPr>
        <p:spPr>
          <a:xfrm>
            <a:off x="457201" y="274638"/>
            <a:ext cx="8229600" cy="706437"/>
          </a:xfrm>
        </p:spPr>
        <p:txBody>
          <a:bodyPr>
            <a:normAutofit fontScale="90000"/>
          </a:bodyPr>
          <a:lstStyle/>
          <a:p>
            <a:r>
              <a:rPr lang="en-US" dirty="0">
                <a:solidFill>
                  <a:srgbClr val="002060"/>
                </a:solidFill>
              </a:rPr>
              <a:t>HUD’s Data Exchange Layer</a:t>
            </a:r>
            <a:br>
              <a:rPr lang="en-US" dirty="0">
                <a:solidFill>
                  <a:srgbClr val="002060"/>
                </a:solidFill>
              </a:rPr>
            </a:br>
            <a:r>
              <a:rPr lang="en-US" sz="1200" b="0" dirty="0">
                <a:solidFill>
                  <a:srgbClr val="002060"/>
                </a:solidFill>
              </a:rPr>
              <a:t>target Enterprise Architecture – Volume 1 of 2, </a:t>
            </a:r>
            <a:r>
              <a:rPr lang="en-US" sz="1200" dirty="0">
                <a:solidFill>
                  <a:srgbClr val="002060"/>
                </a:solidFill>
              </a:rPr>
              <a:t>November 2012</a:t>
            </a:r>
            <a:br>
              <a:rPr lang="en-US" dirty="0">
                <a:solidFill>
                  <a:srgbClr val="002060"/>
                </a:solidFill>
              </a:rPr>
            </a:br>
            <a:endParaRPr lang="en-US" dirty="0"/>
          </a:p>
        </p:txBody>
      </p:sp>
      <p:sp>
        <p:nvSpPr>
          <p:cNvPr id="3" name="Content Placeholder 2">
            <a:extLst>
              <a:ext uri="{FF2B5EF4-FFF2-40B4-BE49-F238E27FC236}">
                <a16:creationId xmlns:a16="http://schemas.microsoft.com/office/drawing/2014/main" id="{06A8BE21-8298-466A-B65D-3E68D9BD7D08}"/>
              </a:ext>
            </a:extLst>
          </p:cNvPr>
          <p:cNvSpPr>
            <a:spLocks noGrp="1"/>
          </p:cNvSpPr>
          <p:nvPr>
            <p:ph idx="1"/>
          </p:nvPr>
        </p:nvSpPr>
        <p:spPr>
          <a:xfrm>
            <a:off x="571500" y="981074"/>
            <a:ext cx="8115300" cy="5359400"/>
          </a:xfrm>
        </p:spPr>
        <p:txBody>
          <a:bodyPr>
            <a:noAutofit/>
          </a:bodyPr>
          <a:lstStyle/>
          <a:p>
            <a:pPr marL="0" indent="0">
              <a:buNone/>
            </a:pPr>
            <a:r>
              <a:rPr lang="en-US" sz="1400" dirty="0">
                <a:solidFill>
                  <a:srgbClr val="002060"/>
                </a:solidFill>
              </a:rPr>
              <a:t>The DRM Data Exchange layer defines the packages of information that are communicated or passed between business processes. These data flows are referred to as “Information Exchange Packages”.</a:t>
            </a:r>
          </a:p>
          <a:p>
            <a:r>
              <a:rPr lang="en-US" sz="1400" b="1" dirty="0">
                <a:solidFill>
                  <a:srgbClr val="002060"/>
                </a:solidFill>
              </a:rPr>
              <a:t>There is no Data Exchange layer for the HUD DRM at this time</a:t>
            </a:r>
            <a:r>
              <a:rPr lang="en-US" sz="1400" dirty="0">
                <a:solidFill>
                  <a:srgbClr val="002060"/>
                </a:solidFill>
              </a:rPr>
              <a:t>. This effort will identify areas where data exchange standards could be adopted to facilitate data exchanges and increase data reuse and understanding. </a:t>
            </a:r>
            <a:r>
              <a:rPr lang="en-US" sz="1400" b="1" dirty="0">
                <a:solidFill>
                  <a:srgbClr val="002060"/>
                </a:solidFill>
              </a:rPr>
              <a:t>Current known data exchange standards in use at HUD consist of the following</a:t>
            </a:r>
            <a:r>
              <a:rPr lang="en-US" sz="1400" dirty="0">
                <a:solidFill>
                  <a:srgbClr val="002060"/>
                </a:solidFill>
              </a:rPr>
              <a:t>:</a:t>
            </a:r>
          </a:p>
          <a:p>
            <a:pPr marL="800100"/>
            <a:r>
              <a:rPr lang="en-US" sz="1200" b="1" dirty="0">
                <a:solidFill>
                  <a:srgbClr val="002060"/>
                </a:solidFill>
              </a:rPr>
              <a:t>Mortgage Industry Standards Maintenance Organization </a:t>
            </a:r>
            <a:r>
              <a:rPr lang="en-US" sz="1200" dirty="0">
                <a:solidFill>
                  <a:srgbClr val="002060"/>
                </a:solidFill>
              </a:rPr>
              <a:t>(MISMO).  MISMO provides extensible mark-up language (XML) data exchange standards for both residential and commercial property transactions in USA market. HUD’s Housing segment uses MISMO in its loan management processes.</a:t>
            </a:r>
          </a:p>
          <a:p>
            <a:pPr marL="800100"/>
            <a:r>
              <a:rPr lang="en-US" sz="1200" b="1" dirty="0">
                <a:solidFill>
                  <a:srgbClr val="002060"/>
                </a:solidFill>
              </a:rPr>
              <a:t>Multifamily Information and Transactions Standard </a:t>
            </a:r>
            <a:r>
              <a:rPr lang="en-US" sz="1200" dirty="0">
                <a:solidFill>
                  <a:srgbClr val="002060"/>
                </a:solidFill>
              </a:rPr>
              <a:t>(MITS). MITS is an industry-wide effort by the apartment sector to develop common data standards and (XML) protocol to facilitate data exchanges. The HUD disaster support system, National Housing Locator System (NHLS) uses the MITS data exchange standard to collect detail information about rental housing units in order to respond to the public’s need for housing when displace by a disaster.</a:t>
            </a:r>
          </a:p>
          <a:p>
            <a:pPr marL="800100"/>
            <a:r>
              <a:rPr lang="en-US" sz="1200" b="1" dirty="0">
                <a:solidFill>
                  <a:srgbClr val="002060"/>
                </a:solidFill>
              </a:rPr>
              <a:t>Homeless Management Information System </a:t>
            </a:r>
            <a:r>
              <a:rPr lang="en-US" sz="1200" dirty="0">
                <a:solidFill>
                  <a:srgbClr val="002060"/>
                </a:solidFill>
              </a:rPr>
              <a:t>(HMIS). Homeless Management Information System (HMIS). HMIS is a set of data standards to support the exchange of data from homelessness prevention programs systems across the country.</a:t>
            </a:r>
          </a:p>
          <a:p>
            <a:pPr marL="0" indent="0">
              <a:buNone/>
            </a:pPr>
            <a:r>
              <a:rPr lang="en-US" sz="1400" b="1" i="1" dirty="0">
                <a:solidFill>
                  <a:srgbClr val="002060"/>
                </a:solidFill>
              </a:rPr>
              <a:t>National Information Exchange Model (NIEM)</a:t>
            </a:r>
          </a:p>
          <a:p>
            <a:pPr marL="228600" indent="0">
              <a:buNone/>
            </a:pPr>
            <a:r>
              <a:rPr lang="en-US" sz="1200" dirty="0">
                <a:solidFill>
                  <a:srgbClr val="002060"/>
                </a:solidFill>
              </a:rPr>
              <a:t>The key use of NIEM is to provide the processes and support to develop cross-boundary data exchange standards that could be reused across Federal, State and Local governments. A cross-boundary information exchange is one that crosses a bureau or agency boundary, including information sharing with international, State, local, tribal, industry, or non-governmental organization partners.</a:t>
            </a:r>
          </a:p>
          <a:p>
            <a:pPr marL="228600" indent="0">
              <a:buNone/>
            </a:pPr>
            <a:r>
              <a:rPr lang="en-US" sz="1200" dirty="0">
                <a:solidFill>
                  <a:srgbClr val="002060"/>
                </a:solidFill>
              </a:rPr>
              <a:t>HUD is currently evaluating the possible adoption of NIEM for defining, building and maintaining data</a:t>
            </a:r>
          </a:p>
          <a:p>
            <a:pPr marL="228600" indent="0">
              <a:buNone/>
            </a:pPr>
            <a:r>
              <a:rPr lang="en-US" sz="1200" dirty="0">
                <a:solidFill>
                  <a:srgbClr val="002060"/>
                </a:solidFill>
              </a:rPr>
              <a:t>exchanges. The cost of adopting NIEM versus the benefits are being considered before a decision will be made if HUD will fully, partially or not adopt NIEM as a data exchange standard.</a:t>
            </a:r>
          </a:p>
        </p:txBody>
      </p:sp>
      <p:sp>
        <p:nvSpPr>
          <p:cNvPr id="4" name="Footer Placeholder 3">
            <a:extLst>
              <a:ext uri="{FF2B5EF4-FFF2-40B4-BE49-F238E27FC236}">
                <a16:creationId xmlns:a16="http://schemas.microsoft.com/office/drawing/2014/main" id="{40FF2C3C-4468-46F4-8BB5-539B76052433}"/>
              </a:ext>
            </a:extLst>
          </p:cNvPr>
          <p:cNvSpPr>
            <a:spLocks noGrp="1"/>
          </p:cNvSpPr>
          <p:nvPr>
            <p:ph type="ftr" sz="quarter" idx="3"/>
          </p:nvPr>
        </p:nvSpPr>
        <p:spPr/>
        <p:txBody>
          <a:bodyPr/>
          <a:lstStyle/>
          <a:p>
            <a:r>
              <a:rPr lang="en-US"/>
              <a:t>NIEMs Presentation for the CTO</a:t>
            </a:r>
            <a:endParaRPr lang="en-US" dirty="0"/>
          </a:p>
        </p:txBody>
      </p:sp>
    </p:spTree>
    <p:extLst>
      <p:ext uri="{BB962C8B-B14F-4D97-AF65-F5344CB8AC3E}">
        <p14:creationId xmlns:p14="http://schemas.microsoft.com/office/powerpoint/2010/main" val="144237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98E7-173C-4ECB-8E86-8EBBF7231B67}"/>
              </a:ext>
            </a:extLst>
          </p:cNvPr>
          <p:cNvSpPr>
            <a:spLocks noGrp="1"/>
          </p:cNvSpPr>
          <p:nvPr>
            <p:ph type="title"/>
          </p:nvPr>
        </p:nvSpPr>
        <p:spPr>
          <a:xfrm>
            <a:off x="457200" y="274638"/>
            <a:ext cx="8229600" cy="515937"/>
          </a:xfrm>
        </p:spPr>
        <p:txBody>
          <a:bodyPr/>
          <a:lstStyle/>
          <a:p>
            <a:r>
              <a:rPr lang="en-US" dirty="0">
                <a:solidFill>
                  <a:srgbClr val="002060"/>
                </a:solidFill>
                <a:effectLst>
                  <a:outerShdw blurRad="38100" dist="38100" dir="2700000" algn="tl">
                    <a:srgbClr val="000000">
                      <a:alpha val="43137"/>
                    </a:srgbClr>
                  </a:outerShdw>
                </a:effectLst>
              </a:rPr>
              <a:t>Current Status</a:t>
            </a:r>
          </a:p>
        </p:txBody>
      </p:sp>
      <p:sp>
        <p:nvSpPr>
          <p:cNvPr id="3" name="Content Placeholder 2">
            <a:extLst>
              <a:ext uri="{FF2B5EF4-FFF2-40B4-BE49-F238E27FC236}">
                <a16:creationId xmlns:a16="http://schemas.microsoft.com/office/drawing/2014/main" id="{84B63668-EB32-49AA-AEFC-80555F8F177F}"/>
              </a:ext>
            </a:extLst>
          </p:cNvPr>
          <p:cNvSpPr>
            <a:spLocks noGrp="1"/>
          </p:cNvSpPr>
          <p:nvPr>
            <p:ph idx="1"/>
          </p:nvPr>
        </p:nvSpPr>
        <p:spPr>
          <a:xfrm>
            <a:off x="457200" y="857250"/>
            <a:ext cx="8229600" cy="5289233"/>
          </a:xfrm>
        </p:spPr>
        <p:txBody>
          <a:bodyPr>
            <a:normAutofit/>
          </a:bodyPr>
          <a:lstStyle/>
          <a:p>
            <a:r>
              <a:rPr lang="en-US" sz="2400" dirty="0">
                <a:solidFill>
                  <a:srgbClr val="002060"/>
                </a:solidFill>
              </a:rPr>
              <a:t>Housing Domain was proposed (FY 2016)</a:t>
            </a:r>
          </a:p>
          <a:p>
            <a:r>
              <a:rPr lang="en-US" sz="2400" dirty="0">
                <a:solidFill>
                  <a:srgbClr val="002060"/>
                </a:solidFill>
              </a:rPr>
              <a:t>No investment commitment was supported by Chief Information officer</a:t>
            </a:r>
          </a:p>
          <a:p>
            <a:r>
              <a:rPr lang="en-US" sz="2400" dirty="0">
                <a:solidFill>
                  <a:srgbClr val="002060"/>
                </a:solidFill>
              </a:rPr>
              <a:t>Numerous other “alternative” HUD enterprise-wide information exchange standards and processes have been examined and implemented with varying degrees of success.</a:t>
            </a:r>
          </a:p>
          <a:p>
            <a:r>
              <a:rPr lang="en-US" sz="2400" dirty="0">
                <a:solidFill>
                  <a:srgbClr val="002060"/>
                </a:solidFill>
              </a:rPr>
              <a:t>No current strategy or plan to design, implement or enable automated information sharing via the NIEM.</a:t>
            </a:r>
          </a:p>
          <a:p>
            <a:pPr marL="0" indent="0">
              <a:buNone/>
            </a:pPr>
            <a:endParaRPr lang="en-US" sz="2400" dirty="0"/>
          </a:p>
        </p:txBody>
      </p:sp>
      <p:sp>
        <p:nvSpPr>
          <p:cNvPr id="4" name="Footer Placeholder 3">
            <a:extLst>
              <a:ext uri="{FF2B5EF4-FFF2-40B4-BE49-F238E27FC236}">
                <a16:creationId xmlns:a16="http://schemas.microsoft.com/office/drawing/2014/main" id="{A2C89EDB-F95D-4CAF-A068-E7F3BDBF553B}"/>
              </a:ext>
            </a:extLst>
          </p:cNvPr>
          <p:cNvSpPr>
            <a:spLocks noGrp="1"/>
          </p:cNvSpPr>
          <p:nvPr>
            <p:ph type="ftr" sz="quarter" idx="3"/>
          </p:nvPr>
        </p:nvSpPr>
        <p:spPr/>
        <p:txBody>
          <a:bodyPr/>
          <a:lstStyle/>
          <a:p>
            <a:r>
              <a:rPr lang="en-US"/>
              <a:t>NIEMs Presentation for the CTO</a:t>
            </a:r>
            <a:endParaRPr lang="en-US" dirty="0"/>
          </a:p>
        </p:txBody>
      </p:sp>
    </p:spTree>
    <p:extLst>
      <p:ext uri="{BB962C8B-B14F-4D97-AF65-F5344CB8AC3E}">
        <p14:creationId xmlns:p14="http://schemas.microsoft.com/office/powerpoint/2010/main" val="340923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764664" y="2526030"/>
            <a:ext cx="7670800" cy="695960"/>
          </a:xfrm>
          <a:prstGeom prst="rect">
            <a:avLst/>
          </a:prstGeom>
        </p:spPr>
        <p:txBody>
          <a:bodyPr/>
          <a:lstStyle/>
          <a:p>
            <a:pPr marL="0" indent="0" algn="ctr">
              <a:buNone/>
            </a:pPr>
            <a:r>
              <a:rPr lang="en-US" sz="4000" b="1" dirty="0">
                <a:solidFill>
                  <a:srgbClr val="002060"/>
                </a:solidFill>
                <a:latin typeface="Times New Roman" panose="02020603050405020304" pitchFamily="18" charset="0"/>
                <a:cs typeface="Times New Roman" panose="02020603050405020304" pitchFamily="18" charset="0"/>
              </a:rPr>
              <a:t>Questions and Answers</a:t>
            </a:r>
          </a:p>
        </p:txBody>
      </p:sp>
      <p:sp>
        <p:nvSpPr>
          <p:cNvPr id="7" name="Text Placeholder 6"/>
          <p:cNvSpPr>
            <a:spLocks noGrp="1"/>
          </p:cNvSpPr>
          <p:nvPr>
            <p:ph type="body" idx="4294967295"/>
          </p:nvPr>
        </p:nvSpPr>
        <p:spPr>
          <a:xfrm>
            <a:off x="581025" y="387073"/>
            <a:ext cx="8038079" cy="546377"/>
          </a:xfrm>
          <a:prstGeom prst="rect">
            <a:avLst/>
          </a:prstGeom>
        </p:spPr>
        <p:txBody>
          <a:bodyPr/>
          <a:lstStyle/>
          <a:p>
            <a:pPr marL="0" indent="0">
              <a:buNone/>
            </a:pPr>
            <a:r>
              <a:rPr lang="en-US" sz="2800" b="1" dirty="0">
                <a:solidFill>
                  <a:srgbClr val="002060"/>
                </a:solidFill>
                <a:effectLst>
                  <a:outerShdw blurRad="38100" dist="38100" dir="2700000" algn="tl">
                    <a:srgbClr val="000000">
                      <a:alpha val="43137"/>
                    </a:srgbClr>
                  </a:outerShdw>
                </a:effectLst>
              </a:rPr>
              <a:t>Proposed NIEM </a:t>
            </a:r>
            <a:r>
              <a:rPr lang="en-US" sz="2800" b="1" i="1" dirty="0">
                <a:solidFill>
                  <a:srgbClr val="002060"/>
                </a:solidFill>
                <a:effectLst>
                  <a:outerShdw blurRad="38100" dist="38100" dir="2700000" algn="tl">
                    <a:srgbClr val="000000">
                      <a:alpha val="43137"/>
                    </a:srgbClr>
                  </a:outerShdw>
                </a:effectLst>
              </a:rPr>
              <a:t>‘HOUSING’ </a:t>
            </a:r>
            <a:r>
              <a:rPr lang="en-US" sz="2800" b="1" dirty="0">
                <a:solidFill>
                  <a:srgbClr val="002060"/>
                </a:solidFill>
                <a:effectLst>
                  <a:outerShdw blurRad="38100" dist="38100" dir="2700000" algn="tl">
                    <a:srgbClr val="000000">
                      <a:alpha val="43137"/>
                    </a:srgbClr>
                  </a:outerShdw>
                </a:effectLst>
              </a:rPr>
              <a:t>Domain</a:t>
            </a:r>
          </a:p>
        </p:txBody>
      </p:sp>
    </p:spTree>
    <p:extLst>
      <p:ext uri="{BB962C8B-B14F-4D97-AF65-F5344CB8AC3E}">
        <p14:creationId xmlns:p14="http://schemas.microsoft.com/office/powerpoint/2010/main" val="4162884015"/>
      </p:ext>
    </p:extLst>
  </p:cSld>
  <p:clrMapOvr>
    <a:masterClrMapping/>
  </p:clrMapOvr>
</p:sld>
</file>

<file path=ppt/theme/theme1.xml><?xml version="1.0" encoding="utf-8"?>
<a:theme xmlns:a="http://schemas.openxmlformats.org/drawingml/2006/main" name="NIEM_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NIEM-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NIEM_bluegradient.thmx</Template>
  <TotalTime>2671</TotalTime>
  <Words>947</Words>
  <Application>Microsoft Office PowerPoint</Application>
  <PresentationFormat>On-screen Show (4:3)</PresentationFormat>
  <Paragraphs>100</Paragraphs>
  <Slides>6</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Garamond</vt:lpstr>
      <vt:lpstr>Times New Roman</vt:lpstr>
      <vt:lpstr>Tw Cen MT</vt:lpstr>
      <vt:lpstr>Wingdings</vt:lpstr>
      <vt:lpstr>NIEM_white</vt:lpstr>
      <vt:lpstr>NIEM-WHITE</vt:lpstr>
      <vt:lpstr>PowerPoint Presentation</vt:lpstr>
      <vt:lpstr>Adoption and Use of the NATIONAL INFORMATION EXCHANGE MODEL (NIEM)</vt:lpstr>
      <vt:lpstr>Progress ON Federal NIEM Adoption</vt:lpstr>
      <vt:lpstr>HUD’s Data Exchange Layer target Enterprise Architecture – Volume 1 of 2, November 2012 </vt:lpstr>
      <vt:lpstr>Current Status</vt:lpstr>
      <vt:lpstr>PowerPoint Presentation</vt:lpstr>
    </vt:vector>
  </TitlesOfParts>
  <Company>LMD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Krista Wilkins</dc:creator>
  <cp:lastModifiedBy>Varnado, Russell D</cp:lastModifiedBy>
  <cp:revision>265</cp:revision>
  <cp:lastPrinted>2014-09-23T16:58:05Z</cp:lastPrinted>
  <dcterms:created xsi:type="dcterms:W3CDTF">2011-09-30T13:41:21Z</dcterms:created>
  <dcterms:modified xsi:type="dcterms:W3CDTF">2018-10-26T14:42:14Z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1848383532</vt:i4>
  </property>
  <property fmtid="{D5CDD505-2E9C-101B-9397-08002B2CF9AE}" pid="3" name="_NewReviewCycle">
    <vt:lpwstr/>
  </property>
  <property fmtid="{D5CDD505-2E9C-101B-9397-08002B2CF9AE}" pid="4" name="_EmailSubject">
    <vt:lpwstr>CTO draft slides - action requested</vt:lpwstr>
  </property>
  <property fmtid="{D5CDD505-2E9C-101B-9397-08002B2CF9AE}" pid="5" name="_AuthorEmail">
    <vt:lpwstr>stacey.l.shindelar@hud.gov</vt:lpwstr>
  </property>
  <property fmtid="{D5CDD505-2E9C-101B-9397-08002B2CF9AE}" pid="6" name="_AuthorEmailDisplayName">
    <vt:lpwstr>Shindelar, Stacey L</vt:lpwstr>
  </property>
  <property fmtid="{D5CDD505-2E9C-101B-9397-08002B2CF9AE}" pid="7" name="_PreviousAdHocReviewCycleID">
    <vt:i4>1463237462</vt:i4>
  </property>
</Properties>
</file>