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13" r:id="rId3"/>
    <p:sldId id="263" r:id="rId4"/>
    <p:sldId id="314" r:id="rId5"/>
    <p:sldId id="259" r:id="rId6"/>
    <p:sldId id="258" r:id="rId7"/>
    <p:sldId id="257" r:id="rId8"/>
    <p:sldId id="260" r:id="rId9"/>
    <p:sldId id="261" r:id="rId10"/>
    <p:sldId id="262" r:id="rId11"/>
    <p:sldId id="311" r:id="rId12"/>
    <p:sldId id="274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5"/>
    <p:restoredTop sz="69745"/>
  </p:normalViewPr>
  <p:slideViewPr>
    <p:cSldViewPr snapToGrid="0" snapToObjects="1">
      <p:cViewPr varScale="1">
        <p:scale>
          <a:sx n="109" d="100"/>
          <a:sy n="109" d="100"/>
        </p:scale>
        <p:origin x="19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D35D4-0383-904F-B4A1-D1BBED862F53}" type="datetimeFigureOut"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14376-E63A-7348-9E4D-7503869AED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75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aseline="0" dirty="0"/>
              <a:t>This is the current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aseline="0" dirty="0"/>
              <a:t>Restricts innovation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aseline="0" dirty="0"/>
              <a:t>Hard to maintain consistency across tools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aseline="0" dirty="0"/>
              <a:t>Can't use definitions across the tools; they're isolated / </a:t>
            </a:r>
            <a:r>
              <a:rPr lang="en-US" sz="2400" baseline="0" dirty="0" err="1"/>
              <a:t>siloed</a:t>
            </a:r>
            <a:endParaRPr lang="en-US" sz="2400" baseline="0" dirty="0"/>
          </a:p>
          <a:p>
            <a:pPr marL="342900" indent="-342900">
              <a:buFont typeface="Arial" charset="0"/>
              <a:buChar char="•"/>
            </a:pPr>
            <a:r>
              <a:rPr lang="en-US" sz="2400" baseline="0" dirty="0"/>
              <a:t>Can only do JSON Schema on one tool, only XML Schema on the other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aseline="0" dirty="0"/>
              <a:t>Broken workflow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aseline="0" dirty="0"/>
              <a:t>Have to use "expert mode" tool for XML Schema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aseline="0" dirty="0"/>
              <a:t>Forces you to use both tools to do XML Schema &amp; JSON Schema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aseline="0" dirty="0"/>
              <a:t>Required redo of work to use both tools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aseline="0" dirty="0"/>
              <a:t>Architecture outdated: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baseline="0" dirty="0"/>
              <a:t>Not scalable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baseline="0" dirty="0"/>
              <a:t>Only 1 web service exposed (XSD generation), and it's SOAP</a:t>
            </a:r>
          </a:p>
          <a:p>
            <a:pPr marL="0" lvl="0" indent="0">
              <a:buFont typeface="Arial" charset="0"/>
              <a:buNone/>
            </a:pPr>
            <a:endParaRPr lang="en-US" sz="2400" baseline="0" dirty="0"/>
          </a:p>
          <a:p>
            <a:pPr marL="0" lvl="0" indent="0">
              <a:buFont typeface="Arial" charset="0"/>
              <a:buNone/>
            </a:pPr>
            <a:r>
              <a:rPr lang="en-US" sz="2400" baseline="0" dirty="0"/>
              <a:t>Bottom line: existing tools have good capability, BUT...</a:t>
            </a:r>
          </a:p>
          <a:p>
            <a:pPr marL="342900" indent="-342900">
              <a:buFont typeface="Arial" charset="0"/>
              <a:buChar char="•"/>
            </a:pPr>
            <a:endParaRPr lang="en-US" sz="2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A0E3-CFDF-4DDE-B584-074392BD28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9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sz="2000" b="1" dirty="0"/>
              <a:t>NIEM Data Model Software Development</a:t>
            </a:r>
          </a:p>
          <a:p>
            <a:pPr marL="635000" lvl="1" indent="-1778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Develop “Model Description” format</a:t>
            </a:r>
          </a:p>
          <a:p>
            <a:pPr marL="635000" lvl="1" indent="-1778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Deploy NIEM Data Model Service</a:t>
            </a:r>
          </a:p>
          <a:p>
            <a:pPr marL="635000" lvl="1" indent="-1778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Develop &amp; Deploy Subset XML Schema Generation Service</a:t>
            </a:r>
          </a:p>
          <a:p>
            <a:pPr marL="635000" lvl="1" indent="-1778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Develop &amp; Deploy Subset JSON Schema Generation Service</a:t>
            </a:r>
          </a:p>
          <a:p>
            <a:pPr marL="635000" lvl="1" indent="-1778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Refactor Movement Tool</a:t>
            </a:r>
          </a:p>
          <a:p>
            <a:pPr marL="635000" lvl="1" indent="-1778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Refactor SSGT</a:t>
            </a:r>
          </a:p>
          <a:p>
            <a:pPr marL="457200" lvl="1">
              <a:lnSpc>
                <a:spcPct val="85000"/>
              </a:lnSpc>
              <a:spcAft>
                <a:spcPts val="1200"/>
              </a:spcAft>
            </a:pPr>
            <a:endParaRPr lang="en-US" sz="2000" dirty="0"/>
          </a:p>
          <a:p>
            <a:r>
              <a:rPr lang="en-US" sz="2000" dirty="0"/>
              <a:t>MVP = minimal viable product</a:t>
            </a:r>
          </a:p>
          <a:p>
            <a:r>
              <a:rPr lang="en-US" sz="2000" dirty="0"/>
              <a:t>This</a:t>
            </a:r>
            <a:r>
              <a:rPr lang="en-US" sz="2000" baseline="0" dirty="0"/>
              <a:t> is the 1</a:t>
            </a:r>
            <a:r>
              <a:rPr lang="en-US" sz="2000" baseline="30000" dirty="0"/>
              <a:t>st</a:t>
            </a:r>
            <a:r>
              <a:rPr lang="en-US" sz="2000" baseline="0" dirty="0"/>
              <a:t> stage of updating the tools. Base-line, near-term. </a:t>
            </a:r>
          </a:p>
          <a:p>
            <a:r>
              <a:rPr lang="en-US" sz="2000" baseline="0" dirty="0"/>
              <a:t>Opens / provides core capabilities to both tools and external tools</a:t>
            </a:r>
          </a:p>
          <a:p>
            <a:r>
              <a:rPr lang="en-US" sz="2000" baseline="0" dirty="0"/>
              <a:t>functionality is consistent across all tools</a:t>
            </a:r>
          </a:p>
          <a:p>
            <a:r>
              <a:rPr lang="en-US" sz="2000" baseline="0" dirty="0"/>
              <a:t>Provides interoperability across all tools</a:t>
            </a:r>
          </a:p>
          <a:p>
            <a:r>
              <a:rPr lang="en-US" sz="2000" baseline="0" dirty="0"/>
              <a:t>Extensible: provides for an ecosystem of capabilities</a:t>
            </a:r>
          </a:p>
          <a:p>
            <a:r>
              <a:rPr lang="en-US" sz="2000" baseline="0" dirty="0"/>
              <a:t>Enables new providers to innovate and provide additional functionality</a:t>
            </a:r>
          </a:p>
          <a:p>
            <a:r>
              <a:rPr lang="en-US" sz="2000" baseline="0" dirty="0"/>
              <a:t>It's a platform for new capabilities</a:t>
            </a:r>
          </a:p>
          <a:p>
            <a:r>
              <a:rPr lang="en-US" sz="2000" baseline="0" dirty="0" err="1"/>
              <a:t>Readmap</a:t>
            </a:r>
            <a:r>
              <a:rPr lang="en-US" sz="2000" baseline="0" dirty="0"/>
              <a:t> / intuitive. </a:t>
            </a:r>
          </a:p>
          <a:p>
            <a:r>
              <a:rPr lang="en-US" sz="2000" baseline="0" dirty="0"/>
              <a:t>Separates complex tools into separate components that are simpler and serve a single purpose</a:t>
            </a:r>
          </a:p>
          <a:p>
            <a:r>
              <a:rPr lang="en-US" sz="2000" baseline="0" dirty="0"/>
              <a:t>Simplifies users experience with NIEM: </a:t>
            </a:r>
          </a:p>
          <a:p>
            <a:r>
              <a:rPr lang="en-US" sz="2000" baseline="0" dirty="0"/>
              <a:t>multiple paths: easy or expert.</a:t>
            </a:r>
          </a:p>
          <a:p>
            <a:endParaRPr lang="en-US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A0E3-CFDF-4DDE-B584-074392BD28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Long-term:</a:t>
            </a:r>
            <a:r>
              <a:rPr lang="en-US" baseline="0" dirty="0"/>
              <a:t> vision / roadmap</a:t>
            </a:r>
          </a:p>
          <a:p>
            <a:r>
              <a:rPr lang="en-US" baseline="0" dirty="0"/>
              <a:t>Could be other tools that use these same services</a:t>
            </a:r>
          </a:p>
          <a:p>
            <a:r>
              <a:rPr lang="en-US" baseline="0" dirty="0"/>
              <a:t>Ecosystem</a:t>
            </a:r>
          </a:p>
          <a:p>
            <a:r>
              <a:rPr lang="en-US" baseline="0" dirty="0"/>
              <a:t>Marketplace of providers</a:t>
            </a:r>
          </a:p>
          <a:p>
            <a:r>
              <a:rPr lang="en-US" baseline="0" dirty="0"/>
              <a:t>2 kinds of tools: </a:t>
            </a:r>
          </a:p>
          <a:p>
            <a:r>
              <a:rPr lang="en-US" baseline="0" dirty="0"/>
              <a:t>	1. self-contained / locally-installable</a:t>
            </a:r>
          </a:p>
          <a:p>
            <a:r>
              <a:rPr lang="en-US" baseline="0" dirty="0"/>
              <a:t>	2. Using services in a build process</a:t>
            </a:r>
          </a:p>
          <a:p>
            <a:r>
              <a:rPr lang="en-US" baseline="0" dirty="0"/>
              <a:t>	3. web app using web services </a:t>
            </a:r>
          </a:p>
          <a:p>
            <a:endParaRPr lang="en-US" baseline="0" dirty="0"/>
          </a:p>
          <a:p>
            <a:r>
              <a:rPr lang="en-US" baseline="0" dirty="0"/>
              <a:t>Show how to connect in new things: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Generator services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Search services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Applications calling APIs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Locally installed components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Can add ingestion / model source of other kinds of artifacts: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UML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STIX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EDXL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Spreadsheets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Less training required </a:t>
            </a:r>
            <a:r>
              <a:rPr lang="mr-IN" baseline="0" dirty="0"/>
              <a:t>–</a:t>
            </a:r>
            <a:r>
              <a:rPr lang="en-US" baseline="0" dirty="0"/>
              <a:t> support production of artifacts the developers/users are familiar with.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r>
              <a:rPr lang="en-US" baseline="0" dirty="0"/>
              <a:t>could add search module</a:t>
            </a:r>
          </a:p>
          <a:p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inputs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data definitions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XML Schemas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Spreadsheets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Databases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selections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extensions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rules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outputs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schemas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diagrams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spreadsheets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zip files with </a:t>
            </a:r>
            <a:r>
              <a:rPr lang="en-US" baseline="0"/>
              <a:t>stuff in it</a:t>
            </a:r>
          </a:p>
          <a:p>
            <a:pPr marL="171450" lvl="0" indent="-171450">
              <a:buFont typeface="Arial" charset="0"/>
              <a:buChar char="•"/>
            </a:pP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A0E3-CFDF-4DDE-B584-074392BD28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9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4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4376-E63A-7348-9E4D-7503869AED1C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4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37A-1F97-6C45-A30B-6CBB8E9EF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DD6F-60E5-7946-A43A-33DBC09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47CB-4E44-4849-BD4D-F6E3EF24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1F6B9-6138-D64D-8EF7-79440EC0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6A4E-F70F-AC4B-BA76-5F2FBADC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3882-473E-494E-85CD-4727DADE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BB06-0AA2-4C48-8483-0E298BAC5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0B07-AE8A-1146-BEBC-260A5BCA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0AD2-F547-4F45-B989-845C38FD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64D7-9BEC-A741-8E28-5912BFD1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03D35-88DB-8D44-A2E6-08FFD460A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16804-3D48-974D-B53B-DBCCB7D7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5273-1BCA-2246-BCE3-E03A40F0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EA7B-FDD0-B749-AE32-C8A7B561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7DF8-F178-8440-8078-91376138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3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94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F939-5504-7145-B415-1D3D6118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399D-1805-694D-8284-600197C1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4983-B15E-5643-B793-8687BED5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47B97-B5C0-054B-94E5-2DDA18EF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74A9-8683-7646-BE86-D67A6C5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8F40-8BAF-1C4D-8507-785B3437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2B7AC-32A2-F246-BB16-3A26533B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D3AE-D69B-3143-93EB-549C04A4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60DD-BBDD-E647-AB11-08CCC04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36EB-81A6-C144-91EB-D8782389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988D-9B36-4E4B-8170-749701DF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463E-E3F6-364C-947E-D6156E1B1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F579-CD94-4A42-A172-6EE1663DF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CF53-79D8-3D40-BA74-DAFCE313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BA0AD-76E2-4948-B971-76331895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DA52C-048C-3E45-B7E4-1BB5A0F9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379B-AAF0-EE4F-9400-DE1684CB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1331E-CDD4-0A48-88E8-ECFA6D607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9FB3E-342D-4343-B307-7092974D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E18EB-8A21-2B45-9ABD-D54B86F1D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79242-CD46-2947-9E17-ED0D5892A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ED300-1E05-AC4B-94A9-4784B823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2DB1D-9D30-6940-89E2-BF2EE054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07472-501B-DA4E-9FEF-267BB933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AEE6-4914-F64B-8154-4332F747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D0A4C-CB08-C64E-8D55-35039691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DB7C2-9346-2D44-B247-D1D0FF64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7152B-238E-284D-83A4-30B396E3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30D62-9951-9547-A60F-C08B8B57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CEA7-2662-AD43-8CF6-6AF6DFE4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79C09-0CED-3949-A12A-4EB817E0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63B3-1869-7841-8DF4-C41931D0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C41C-9C42-264A-8A82-ED2FDC49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CEED3-E659-D148-8C9C-11A38AC5A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EB052-5028-1345-B636-AB4EE980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C1B73-C5C3-7145-8395-FC10BFF5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B5638-5AAD-F844-8848-A63994D8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2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E94F-9EB8-3246-875C-B1D2ABCB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41268-688D-A84E-A57E-078ECC96B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F9A10-28AD-3542-A2C9-DC2C0E8C3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D6F5-18CE-E049-9FF2-2EB8CF9D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7BD6D-CC1F-7F44-B523-3143D075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C77DD-B272-364B-A9A5-4DFD905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83A84-FCC7-874C-9351-FE8FB132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1BDAD-5021-D14A-89C2-61C5F344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E14D-4E71-7B4D-90F5-B51F81D69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B17-E995-2F4D-B31C-200DF1E5504C}" type="datetimeFigureOut"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77DC-AE28-E140-9866-67D69C5C6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9E90-02D6-D649-8FC4-38D367D9C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85C3-F971-2F42-8B15-3E07B07194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F25-A646-9A45-83F6-70F556C02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NIEM Tool Strategy</a:t>
            </a:r>
            <a:br>
              <a:rPr lang="en-US"/>
            </a:br>
            <a:r>
              <a:rPr lang="en-US" sz="2800"/>
              <a:t>Next Steps for Movement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CF593-9698-A04F-87F8-4005AA368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NIEM Technical Architecture Committee</a:t>
            </a:r>
          </a:p>
          <a:p>
            <a:r>
              <a:rPr lang="en-US"/>
              <a:t>Sept 18 2018</a:t>
            </a:r>
          </a:p>
        </p:txBody>
      </p:sp>
    </p:spTree>
    <p:extLst>
      <p:ext uri="{BB962C8B-B14F-4D97-AF65-F5344CB8AC3E}">
        <p14:creationId xmlns:p14="http://schemas.microsoft.com/office/powerpoint/2010/main" val="396205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CBF-F8C3-AD45-AAAC-439E0290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 Step 3: Improve Movement to provide additional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CCCC-6956-B640-A4A0-43A873FB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28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improvements:</a:t>
            </a:r>
          </a:p>
          <a:p>
            <a:pPr lvl="1" rtl="0" eaLnBrk="1" latinLnBrk="0" hangingPunct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component display &amp; navigation so you can find context &amp; uses of properties &amp; see and navigate through types.</a:t>
            </a:r>
          </a:p>
          <a:p>
            <a:pPr lvl="1" rtl="0" eaLnBrk="1" latinLnBrk="0" hangingPunct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addition of types</a:t>
            </a:r>
            <a:r>
              <a:rPr lang="en-US" sz="24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complex elements to the subset</a:t>
            </a:r>
          </a:p>
          <a:p>
            <a:pPr lvl="0" rtl="0" eaLnBrk="1" latinLnBrk="0" hangingPunct="1"/>
            <a:r>
              <a:rPr lang="en-US" sz="2800">
                <a:effectLst/>
              </a:rPr>
              <a:t>Enable</a:t>
            </a:r>
            <a:r>
              <a:rPr lang="en-US" sz="2800" baseline="0">
                <a:effectLst/>
              </a:rPr>
              <a:t> Movement to generate subsets using a web service common to it and the SSGT.</a:t>
            </a:r>
            <a:endParaRPr lang="en-US" sz="2800">
              <a:effectLst/>
            </a:endParaRPr>
          </a:p>
          <a:p>
            <a:pPr lvl="1" rtl="0" eaLnBrk="1" latinLnBrk="0" hangingPunct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allow building NIEM subset</a:t>
            </a:r>
            <a:r>
              <a:rPr lang="en-US" sz="24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schemas</a:t>
            </a: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directly from the the Movement tool.</a:t>
            </a:r>
            <a:endParaRPr lang="en-US">
              <a:effectLst/>
            </a:endParaRPr>
          </a:p>
          <a:p>
            <a:pPr lvl="1"/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allow Movement and SSGT (and other tools that use the web service) to build XML Schema &amp; JSON Schema, when that functionality is developed.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42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789907" y="4318517"/>
            <a:ext cx="1405379" cy="378827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US" sz="1625">
                <a:solidFill>
                  <a:srgbClr val="000000"/>
                </a:solidFill>
              </a:rPr>
              <a:t>User Interface</a:t>
            </a:r>
            <a:endParaRPr lang="en-US" sz="1625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97842" y="2222972"/>
            <a:ext cx="1405379" cy="378827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US" sz="1625">
                <a:solidFill>
                  <a:srgbClr val="000000"/>
                </a:solidFill>
              </a:rPr>
              <a:t>User Interface</a:t>
            </a:r>
            <a:endParaRPr lang="en-US" sz="1625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55021" y="1602074"/>
            <a:ext cx="3414947" cy="1855033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“Easy-mode” Tool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(Movement)</a:t>
            </a:r>
          </a:p>
          <a:p>
            <a:pPr algn="ctr"/>
            <a:endParaRPr lang="en-US" sz="1625" dirty="0">
              <a:solidFill>
                <a:srgbClr val="0000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445619" y="2711281"/>
            <a:ext cx="1308703" cy="617190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JSON Schema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Generator</a:t>
            </a:r>
          </a:p>
        </p:txBody>
      </p:sp>
      <p:sp>
        <p:nvSpPr>
          <p:cNvPr id="79" name="Magnetic Disk 78"/>
          <p:cNvSpPr/>
          <p:nvPr/>
        </p:nvSpPr>
        <p:spPr>
          <a:xfrm>
            <a:off x="5998871" y="2369669"/>
            <a:ext cx="987451" cy="611386"/>
          </a:xfrm>
          <a:prstGeom prst="flowChartMagneticDisk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>
                <a:solidFill>
                  <a:srgbClr val="000000"/>
                </a:solidFill>
              </a:rPr>
              <a:t>NIEM v4.1</a:t>
            </a:r>
            <a:endParaRPr lang="en-US" sz="1625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55021" y="3720996"/>
            <a:ext cx="4586178" cy="2059587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“Expert-Mode” Tool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(SSGT)</a:t>
            </a:r>
          </a:p>
          <a:p>
            <a:pPr algn="ctr"/>
            <a:endParaRPr lang="en-US" sz="1625" dirty="0">
              <a:solidFill>
                <a:srgbClr val="000000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679816" y="4783252"/>
            <a:ext cx="1257027" cy="617190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XML Schema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Generator</a:t>
            </a:r>
          </a:p>
        </p:txBody>
      </p:sp>
      <p:sp useBgFill="1">
        <p:nvSpPr>
          <p:cNvPr id="82" name="Document 81"/>
          <p:cNvSpPr/>
          <p:nvPr/>
        </p:nvSpPr>
        <p:spPr>
          <a:xfrm>
            <a:off x="8538231" y="4035207"/>
            <a:ext cx="605935" cy="525512"/>
          </a:xfrm>
          <a:prstGeom prst="flowChartDocumen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57150" rIns="57150" bIns="5715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Want List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XML</a:t>
            </a:r>
          </a:p>
        </p:txBody>
      </p:sp>
      <p:sp>
        <p:nvSpPr>
          <p:cNvPr id="86" name="Magnetic Disk 85"/>
          <p:cNvSpPr/>
          <p:nvPr/>
        </p:nvSpPr>
        <p:spPr>
          <a:xfrm>
            <a:off x="4498742" y="4529410"/>
            <a:ext cx="849143" cy="1108137"/>
          </a:xfrm>
          <a:prstGeom prst="flowChartMagneticDisk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>
                <a:solidFill>
                  <a:srgbClr val="000000"/>
                </a:solidFill>
              </a:rPr>
              <a:t>NIEM</a:t>
            </a:r>
            <a:br>
              <a:rPr lang="en-US" sz="1625">
                <a:solidFill>
                  <a:srgbClr val="000000"/>
                </a:solidFill>
              </a:rPr>
            </a:br>
            <a:r>
              <a:rPr lang="en-US" sz="1625">
                <a:solidFill>
                  <a:srgbClr val="000000"/>
                </a:solidFill>
              </a:rPr>
              <a:t>Releases</a:t>
            </a:r>
            <a:endParaRPr lang="en-US" sz="1625" dirty="0">
              <a:solidFill>
                <a:srgbClr val="00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184376" y="4774884"/>
            <a:ext cx="1037694" cy="617190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>
                <a:solidFill>
                  <a:srgbClr val="000000"/>
                </a:solidFill>
              </a:rPr>
              <a:t>ZIP file</a:t>
            </a:r>
            <a:br>
              <a:rPr lang="en-US" sz="1625">
                <a:solidFill>
                  <a:srgbClr val="000000"/>
                </a:solidFill>
              </a:rPr>
            </a:br>
            <a:r>
              <a:rPr lang="en-US" sz="1625">
                <a:solidFill>
                  <a:srgbClr val="000000"/>
                </a:solidFill>
              </a:rPr>
              <a:t>Generator</a:t>
            </a:r>
            <a:endParaRPr lang="en-US" sz="1625" dirty="0">
              <a:solidFill>
                <a:srgbClr val="000000"/>
              </a:solidFill>
            </a:endParaRPr>
          </a:p>
        </p:txBody>
      </p:sp>
      <p:sp useBgFill="1">
        <p:nvSpPr>
          <p:cNvPr id="93" name="Document 92"/>
          <p:cNvSpPr/>
          <p:nvPr/>
        </p:nvSpPr>
        <p:spPr>
          <a:xfrm>
            <a:off x="7347452" y="2185769"/>
            <a:ext cx="524182" cy="525512"/>
          </a:xfrm>
          <a:prstGeom prst="flowChartDocumen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57150" rIns="57150" bIns="5715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JSON</a:t>
            </a:r>
            <a:br>
              <a:rPr lang="en-US" sz="1000">
                <a:solidFill>
                  <a:srgbClr val="000000"/>
                </a:solidFill>
              </a:rPr>
            </a:br>
            <a:r>
              <a:rPr lang="en-US" sz="1000">
                <a:solidFill>
                  <a:srgbClr val="000000"/>
                </a:solidFill>
              </a:rPr>
              <a:t>Schema</a:t>
            </a:r>
            <a:endParaRPr lang="en-US" sz="1000" dirty="0">
              <a:solidFill>
                <a:srgbClr val="000000"/>
              </a:solidFill>
            </a:endParaRPr>
          </a:p>
        </p:txBody>
      </p:sp>
      <p:sp useBgFill="1">
        <p:nvSpPr>
          <p:cNvPr id="94" name="Document 93"/>
          <p:cNvSpPr/>
          <p:nvPr/>
        </p:nvSpPr>
        <p:spPr>
          <a:xfrm>
            <a:off x="8542717" y="4874930"/>
            <a:ext cx="783869" cy="525512"/>
          </a:xfrm>
          <a:prstGeom prst="flowChartDocumen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57150" rIns="57150" bIns="5715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XML Schema</a:t>
            </a:r>
            <a:br>
              <a:rPr lang="en-US" sz="1000">
                <a:solidFill>
                  <a:srgbClr val="000000"/>
                </a:solidFill>
              </a:rPr>
            </a:br>
            <a:r>
              <a:rPr lang="en-US" sz="1000">
                <a:solidFill>
                  <a:srgbClr val="000000"/>
                </a:solidFill>
              </a:rPr>
              <a:t>ZIP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2BDEC-C290-7049-9857-67FC8A77D8D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Current</a:t>
            </a:r>
            <a:r>
              <a:rPr lang="en-US" baseline="0"/>
              <a:t> State: SSGT &amp; Movement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0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935620" y="1409596"/>
            <a:ext cx="1568177" cy="655499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“Easy-mode” UI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(Movement)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52724" y="5255269"/>
            <a:ext cx="1733968" cy="655499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“Expert-mode” UI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(SSGT)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30285" y="2615908"/>
            <a:ext cx="1308703" cy="617190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JSON Schema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Generator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38216" y="3275834"/>
            <a:ext cx="1037694" cy="617190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ZIP file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Generator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00240" y="3854699"/>
            <a:ext cx="1257027" cy="617190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XML Schema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Generator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861271" y="3000414"/>
            <a:ext cx="2201892" cy="1168027"/>
            <a:chOff x="9370013" y="3825910"/>
            <a:chExt cx="3523026" cy="1868842"/>
          </a:xfrm>
        </p:grpSpPr>
        <p:sp>
          <p:nvSpPr>
            <p:cNvPr id="11" name="Rounded Rectangle 10"/>
            <p:cNvSpPr/>
            <p:nvPr/>
          </p:nvSpPr>
          <p:spPr>
            <a:xfrm>
              <a:off x="9370013" y="3825910"/>
              <a:ext cx="3523026" cy="1868842"/>
            </a:xfrm>
            <a:prstGeom prst="roundRect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25" dirty="0">
                  <a:solidFill>
                    <a:srgbClr val="000000"/>
                  </a:solidFill>
                </a:rPr>
                <a:t>Model Source</a:t>
              </a:r>
            </a:p>
          </p:txBody>
        </p:sp>
        <p:sp>
          <p:nvSpPr>
            <p:cNvPr id="3" name="Magnetic Disk 2"/>
            <p:cNvSpPr/>
            <p:nvPr/>
          </p:nvSpPr>
          <p:spPr>
            <a:xfrm>
              <a:off x="10041845" y="4516223"/>
              <a:ext cx="2179366" cy="978217"/>
            </a:xfrm>
            <a:prstGeom prst="flowChartMagneticDisk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25">
                  <a:solidFill>
                    <a:srgbClr val="000000"/>
                  </a:solidFill>
                </a:rPr>
                <a:t>NIEM Releases</a:t>
              </a:r>
              <a:endParaRPr lang="en-US" sz="1625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" name="Curved Connector 5"/>
          <p:cNvCxnSpPr>
            <a:stCxn id="14" idx="1"/>
            <a:endCxn id="17" idx="0"/>
          </p:cNvCxnSpPr>
          <p:nvPr/>
        </p:nvCxnSpPr>
        <p:spPr>
          <a:xfrm rot="10800000" flipV="1">
            <a:off x="4257064" y="1737346"/>
            <a:ext cx="678557" cy="1538488"/>
          </a:xfrm>
          <a:prstGeom prst="curvedConnector2">
            <a:avLst/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5" idx="1"/>
            <a:endCxn id="17" idx="2"/>
          </p:cNvCxnSpPr>
          <p:nvPr/>
        </p:nvCxnSpPr>
        <p:spPr>
          <a:xfrm rot="10800000">
            <a:off x="4257064" y="3893025"/>
            <a:ext cx="595661" cy="1689995"/>
          </a:xfrm>
          <a:prstGeom prst="curvedConnector2">
            <a:avLst/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3"/>
            <a:endCxn id="16" idx="1"/>
          </p:cNvCxnSpPr>
          <p:nvPr/>
        </p:nvCxnSpPr>
        <p:spPr>
          <a:xfrm flipV="1">
            <a:off x="4775910" y="2924503"/>
            <a:ext cx="854375" cy="659926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7" idx="3"/>
            <a:endCxn id="18" idx="1"/>
          </p:cNvCxnSpPr>
          <p:nvPr/>
        </p:nvCxnSpPr>
        <p:spPr>
          <a:xfrm>
            <a:off x="4775910" y="3584429"/>
            <a:ext cx="924330" cy="578865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6" idx="3"/>
            <a:endCxn id="11" idx="1"/>
          </p:cNvCxnSpPr>
          <p:nvPr/>
        </p:nvCxnSpPr>
        <p:spPr>
          <a:xfrm>
            <a:off x="6938988" y="2924503"/>
            <a:ext cx="922283" cy="659925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8" idx="3"/>
            <a:endCxn id="11" idx="1"/>
          </p:cNvCxnSpPr>
          <p:nvPr/>
        </p:nvCxnSpPr>
        <p:spPr>
          <a:xfrm flipV="1">
            <a:off x="6957267" y="3584428"/>
            <a:ext cx="904004" cy="578866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Document 19"/>
          <p:cNvSpPr/>
          <p:nvPr/>
        </p:nvSpPr>
        <p:spPr>
          <a:xfrm>
            <a:off x="3712511" y="2213905"/>
            <a:ext cx="710131" cy="525512"/>
          </a:xfrm>
          <a:prstGeom prst="flowChartDocumen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57150" rIns="57150" bIns="5715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Model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Description</a:t>
            </a:r>
          </a:p>
        </p:txBody>
      </p:sp>
      <p:sp useBgFill="1">
        <p:nvSpPr>
          <p:cNvPr id="58" name="Document 57"/>
          <p:cNvSpPr/>
          <p:nvPr/>
        </p:nvSpPr>
        <p:spPr>
          <a:xfrm>
            <a:off x="3860882" y="4952007"/>
            <a:ext cx="710131" cy="525512"/>
          </a:xfrm>
          <a:prstGeom prst="flowChartDocumen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57150" rIns="57150" bIns="5715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Model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Description</a:t>
            </a:r>
          </a:p>
        </p:txBody>
      </p:sp>
      <p:cxnSp>
        <p:nvCxnSpPr>
          <p:cNvPr id="61" name="Curved Connector 60"/>
          <p:cNvCxnSpPr>
            <a:stCxn id="14" idx="3"/>
            <a:endCxn id="11" idx="0"/>
          </p:cNvCxnSpPr>
          <p:nvPr/>
        </p:nvCxnSpPr>
        <p:spPr>
          <a:xfrm>
            <a:off x="6503797" y="1737346"/>
            <a:ext cx="2458420" cy="1263068"/>
          </a:xfrm>
          <a:prstGeom prst="curvedConnector2">
            <a:avLst/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15" idx="3"/>
            <a:endCxn id="11" idx="2"/>
          </p:cNvCxnSpPr>
          <p:nvPr/>
        </p:nvCxnSpPr>
        <p:spPr>
          <a:xfrm flipV="1">
            <a:off x="6586692" y="4168441"/>
            <a:ext cx="2375525" cy="1414578"/>
          </a:xfrm>
          <a:prstGeom prst="curvedConnector2">
            <a:avLst/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Document 66"/>
          <p:cNvSpPr/>
          <p:nvPr/>
        </p:nvSpPr>
        <p:spPr>
          <a:xfrm>
            <a:off x="8095856" y="4775800"/>
            <a:ext cx="436017" cy="525512"/>
          </a:xfrm>
          <a:prstGeom prst="flowChartDocumen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57150" rIns="57150" bIns="5715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REST</a:t>
            </a:r>
            <a:br>
              <a:rPr lang="en-US" sz="1000">
                <a:solidFill>
                  <a:srgbClr val="000000"/>
                </a:solidFill>
              </a:rPr>
            </a:br>
            <a:r>
              <a:rPr lang="en-US" sz="1000">
                <a:solidFill>
                  <a:srgbClr val="000000"/>
                </a:solidFill>
              </a:rPr>
              <a:t>Query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850FB-C4A9-AD46-B3CF-764A707F6D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Phase</a:t>
            </a:r>
            <a:r>
              <a:rPr lang="en-US" baseline="0"/>
              <a:t> 1: Modularize Core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8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459370" y="1362071"/>
            <a:ext cx="1568177" cy="655499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“Easy-mode” UI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(Movement)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76474" y="5207744"/>
            <a:ext cx="1733968" cy="655499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“Expert-mode” UI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(SSGT)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521139" y="2342544"/>
            <a:ext cx="1308703" cy="617190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JSON Schema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Generator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57204" y="3256337"/>
            <a:ext cx="1037694" cy="617190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>
                <a:solidFill>
                  <a:srgbClr val="000000"/>
                </a:solidFill>
              </a:rPr>
              <a:t>ZIP file</a:t>
            </a:r>
            <a:br>
              <a:rPr lang="en-US" sz="1625">
                <a:solidFill>
                  <a:srgbClr val="000000"/>
                </a:solidFill>
              </a:rPr>
            </a:br>
            <a:r>
              <a:rPr lang="en-US" sz="1625">
                <a:solidFill>
                  <a:srgbClr val="000000"/>
                </a:solidFill>
              </a:rPr>
              <a:t>Generator</a:t>
            </a:r>
            <a:endParaRPr lang="en-US" sz="1625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46977" y="3256337"/>
            <a:ext cx="1257027" cy="617190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XML Schema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Generator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25521" y="3394671"/>
            <a:ext cx="1313875" cy="340519"/>
          </a:xfrm>
          <a:prstGeom prst="round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Model Source</a:t>
            </a:r>
          </a:p>
        </p:txBody>
      </p:sp>
      <p:sp>
        <p:nvSpPr>
          <p:cNvPr id="3" name="Magnetic Disk 2"/>
          <p:cNvSpPr/>
          <p:nvPr/>
        </p:nvSpPr>
        <p:spPr>
          <a:xfrm>
            <a:off x="9124080" y="1620160"/>
            <a:ext cx="1362104" cy="611386"/>
          </a:xfrm>
          <a:prstGeom prst="flowChartMagneticDisk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>
                <a:solidFill>
                  <a:srgbClr val="000000"/>
                </a:solidFill>
              </a:rPr>
              <a:t>NIEM Releases</a:t>
            </a:r>
            <a:endParaRPr lang="en-US" sz="1625" dirty="0">
              <a:solidFill>
                <a:srgbClr val="000000"/>
              </a:solidFill>
            </a:endParaRPr>
          </a:p>
        </p:txBody>
      </p:sp>
      <p:sp>
        <p:nvSpPr>
          <p:cNvPr id="13" name="Magnetic Disk 12"/>
          <p:cNvSpPr/>
          <p:nvPr/>
        </p:nvSpPr>
        <p:spPr>
          <a:xfrm>
            <a:off x="9232057" y="2677466"/>
            <a:ext cx="1146148" cy="1604888"/>
          </a:xfrm>
          <a:prstGeom prst="flowChartMagneticDisk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User's EIEM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/ IEPD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/ Extensions</a:t>
            </a:r>
          </a:p>
        </p:txBody>
      </p:sp>
      <p:sp>
        <p:nvSpPr>
          <p:cNvPr id="22" name="Magnetic Disk 21"/>
          <p:cNvSpPr/>
          <p:nvPr/>
        </p:nvSpPr>
        <p:spPr>
          <a:xfrm>
            <a:off x="9396044" y="4728273"/>
            <a:ext cx="818174" cy="1108137"/>
          </a:xfrm>
          <a:prstGeom prst="flowChartMagneticDisk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25" dirty="0">
                <a:solidFill>
                  <a:srgbClr val="000000"/>
                </a:solidFill>
              </a:rPr>
              <a:t>Domain</a:t>
            </a:r>
            <a:br>
              <a:rPr lang="en-US" sz="1625" dirty="0">
                <a:solidFill>
                  <a:srgbClr val="000000"/>
                </a:solidFill>
              </a:rPr>
            </a:br>
            <a:r>
              <a:rPr lang="en-US" sz="1625" dirty="0">
                <a:solidFill>
                  <a:srgbClr val="000000"/>
                </a:solidFill>
              </a:rPr>
              <a:t>Updates</a:t>
            </a:r>
          </a:p>
        </p:txBody>
      </p:sp>
      <p:cxnSp>
        <p:nvCxnSpPr>
          <p:cNvPr id="6" name="Curved Connector 5"/>
          <p:cNvCxnSpPr>
            <a:stCxn id="14" idx="1"/>
            <a:endCxn id="17" idx="0"/>
          </p:cNvCxnSpPr>
          <p:nvPr/>
        </p:nvCxnSpPr>
        <p:spPr>
          <a:xfrm rot="10800000" flipV="1">
            <a:off x="3776052" y="1689821"/>
            <a:ext cx="683319" cy="1566516"/>
          </a:xfrm>
          <a:prstGeom prst="curvedConnector2">
            <a:avLst/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5" idx="1"/>
            <a:endCxn id="17" idx="2"/>
          </p:cNvCxnSpPr>
          <p:nvPr/>
        </p:nvCxnSpPr>
        <p:spPr>
          <a:xfrm rot="10800000">
            <a:off x="3776052" y="3873528"/>
            <a:ext cx="600423" cy="1661967"/>
          </a:xfrm>
          <a:prstGeom prst="curvedConnector2">
            <a:avLst/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335982" y="4170132"/>
            <a:ext cx="1679023" cy="807690"/>
            <a:chOff x="6125970" y="4760667"/>
            <a:chExt cx="2686435" cy="1292303"/>
          </a:xfrm>
        </p:grpSpPr>
        <p:sp>
          <p:nvSpPr>
            <p:cNvPr id="19" name="Rounded Rectangle 18"/>
            <p:cNvSpPr/>
            <p:nvPr/>
          </p:nvSpPr>
          <p:spPr>
            <a:xfrm>
              <a:off x="6125970" y="4760667"/>
              <a:ext cx="2381635" cy="987503"/>
            </a:xfrm>
            <a:prstGeom prst="roundRect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25" dirty="0">
                  <a:solidFill>
                    <a:srgbClr val="000000"/>
                  </a:solidFill>
                </a:rPr>
                <a:t>Documentation</a:t>
              </a:r>
              <a:br>
                <a:rPr lang="en-US" sz="1625" dirty="0">
                  <a:solidFill>
                    <a:srgbClr val="000000"/>
                  </a:solidFill>
                </a:rPr>
              </a:br>
              <a:r>
                <a:rPr lang="en-US" sz="1625" dirty="0">
                  <a:solidFill>
                    <a:srgbClr val="000000"/>
                  </a:solidFill>
                </a:rPr>
                <a:t>Generator</a:t>
              </a:r>
            </a:p>
          </p:txBody>
        </p:sp>
        <p:sp useBgFill="1">
          <p:nvSpPr>
            <p:cNvPr id="24" name="Rounded Rectangle 23"/>
            <p:cNvSpPr/>
            <p:nvPr/>
          </p:nvSpPr>
          <p:spPr>
            <a:xfrm>
              <a:off x="6278370" y="4913067"/>
              <a:ext cx="2381635" cy="987503"/>
            </a:xfrm>
            <a:prstGeom prst="roundRect">
              <a:avLst/>
            </a:prstGeom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25" dirty="0">
                  <a:solidFill>
                    <a:srgbClr val="000000"/>
                  </a:solidFill>
                </a:rPr>
                <a:t>Documentation</a:t>
              </a:r>
              <a:br>
                <a:rPr lang="en-US" sz="1625" dirty="0">
                  <a:solidFill>
                    <a:srgbClr val="000000"/>
                  </a:solidFill>
                </a:rPr>
              </a:br>
              <a:r>
                <a:rPr lang="en-US" sz="1625" dirty="0">
                  <a:solidFill>
                    <a:srgbClr val="000000"/>
                  </a:solidFill>
                </a:rPr>
                <a:t>Generator</a:t>
              </a:r>
            </a:p>
          </p:txBody>
        </p:sp>
        <p:sp useBgFill="1">
          <p:nvSpPr>
            <p:cNvPr id="25" name="Rounded Rectangle 24"/>
            <p:cNvSpPr/>
            <p:nvPr/>
          </p:nvSpPr>
          <p:spPr>
            <a:xfrm>
              <a:off x="6430770" y="5065467"/>
              <a:ext cx="2381635" cy="987503"/>
            </a:xfrm>
            <a:prstGeom prst="roundRect">
              <a:avLst/>
            </a:prstGeom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7150" tIns="28575" rIns="57150" bIns="28575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25" dirty="0">
                  <a:solidFill>
                    <a:srgbClr val="000000"/>
                  </a:solidFill>
                </a:rPr>
                <a:t>Documentation</a:t>
              </a:r>
              <a:br>
                <a:rPr lang="en-US" sz="1625" dirty="0">
                  <a:solidFill>
                    <a:srgbClr val="000000"/>
                  </a:solidFill>
                </a:rPr>
              </a:br>
              <a:r>
                <a:rPr lang="en-US" sz="1625" dirty="0">
                  <a:solidFill>
                    <a:srgbClr val="000000"/>
                  </a:solidFill>
                </a:rPr>
                <a:t>Generator</a:t>
              </a:r>
            </a:p>
          </p:txBody>
        </p:sp>
      </p:grpSp>
      <p:cxnSp>
        <p:nvCxnSpPr>
          <p:cNvPr id="28" name="Curved Connector 27"/>
          <p:cNvCxnSpPr>
            <a:stCxn id="17" idx="3"/>
            <a:endCxn id="16" idx="1"/>
          </p:cNvCxnSpPr>
          <p:nvPr/>
        </p:nvCxnSpPr>
        <p:spPr>
          <a:xfrm flipV="1">
            <a:off x="4294898" y="2651139"/>
            <a:ext cx="1226241" cy="913793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7" idx="3"/>
            <a:endCxn id="18" idx="1"/>
          </p:cNvCxnSpPr>
          <p:nvPr/>
        </p:nvCxnSpPr>
        <p:spPr>
          <a:xfrm>
            <a:off x="4294898" y="3564932"/>
            <a:ext cx="1252079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7" idx="3"/>
            <a:endCxn id="19" idx="1"/>
          </p:cNvCxnSpPr>
          <p:nvPr/>
        </p:nvCxnSpPr>
        <p:spPr>
          <a:xfrm>
            <a:off x="4294898" y="3564932"/>
            <a:ext cx="1041083" cy="913795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6" idx="3"/>
            <a:endCxn id="11" idx="0"/>
          </p:cNvCxnSpPr>
          <p:nvPr/>
        </p:nvCxnSpPr>
        <p:spPr>
          <a:xfrm>
            <a:off x="6829842" y="2651139"/>
            <a:ext cx="1252617" cy="743532"/>
          </a:xfrm>
          <a:prstGeom prst="curvedConnector2">
            <a:avLst/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8" idx="3"/>
            <a:endCxn id="11" idx="1"/>
          </p:cNvCxnSpPr>
          <p:nvPr/>
        </p:nvCxnSpPr>
        <p:spPr>
          <a:xfrm flipV="1">
            <a:off x="6804004" y="3564931"/>
            <a:ext cx="621517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5" idx="3"/>
            <a:endCxn id="11" idx="2"/>
          </p:cNvCxnSpPr>
          <p:nvPr/>
        </p:nvCxnSpPr>
        <p:spPr>
          <a:xfrm flipV="1">
            <a:off x="7015005" y="3735190"/>
            <a:ext cx="1067454" cy="934037"/>
          </a:xfrm>
          <a:prstGeom prst="curvedConnector2">
            <a:avLst/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1" idx="3"/>
            <a:endCxn id="3" idx="2"/>
          </p:cNvCxnSpPr>
          <p:nvPr/>
        </p:nvCxnSpPr>
        <p:spPr>
          <a:xfrm flipV="1">
            <a:off x="8739396" y="1925853"/>
            <a:ext cx="384684" cy="1639078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13" idx="2"/>
          </p:cNvCxnSpPr>
          <p:nvPr/>
        </p:nvCxnSpPr>
        <p:spPr>
          <a:xfrm flipV="1">
            <a:off x="8739396" y="3479910"/>
            <a:ext cx="492661" cy="85021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1" idx="3"/>
            <a:endCxn id="22" idx="2"/>
          </p:cNvCxnSpPr>
          <p:nvPr/>
        </p:nvCxnSpPr>
        <p:spPr>
          <a:xfrm>
            <a:off x="8739396" y="3564931"/>
            <a:ext cx="656648" cy="1717411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Document 19"/>
          <p:cNvSpPr/>
          <p:nvPr/>
        </p:nvSpPr>
        <p:spPr>
          <a:xfrm>
            <a:off x="3236261" y="2166380"/>
            <a:ext cx="710131" cy="525512"/>
          </a:xfrm>
          <a:prstGeom prst="flowChartDocumen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57150" rIns="57150" bIns="5715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Model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Description</a:t>
            </a:r>
          </a:p>
        </p:txBody>
      </p:sp>
      <p:sp useBgFill="1">
        <p:nvSpPr>
          <p:cNvPr id="58" name="Document 57"/>
          <p:cNvSpPr/>
          <p:nvPr/>
        </p:nvSpPr>
        <p:spPr>
          <a:xfrm>
            <a:off x="3384632" y="4904482"/>
            <a:ext cx="710131" cy="525512"/>
          </a:xfrm>
          <a:prstGeom prst="flowChartDocumen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57150" rIns="57150" bIns="5715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Model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Description</a:t>
            </a:r>
          </a:p>
        </p:txBody>
      </p:sp>
      <p:cxnSp>
        <p:nvCxnSpPr>
          <p:cNvPr id="61" name="Curved Connector 60"/>
          <p:cNvCxnSpPr>
            <a:stCxn id="14" idx="3"/>
            <a:endCxn id="11" idx="0"/>
          </p:cNvCxnSpPr>
          <p:nvPr/>
        </p:nvCxnSpPr>
        <p:spPr>
          <a:xfrm>
            <a:off x="6027547" y="1689821"/>
            <a:ext cx="2054912" cy="1704850"/>
          </a:xfrm>
          <a:prstGeom prst="curvedConnector2">
            <a:avLst/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15" idx="3"/>
            <a:endCxn id="11" idx="2"/>
          </p:cNvCxnSpPr>
          <p:nvPr/>
        </p:nvCxnSpPr>
        <p:spPr>
          <a:xfrm flipV="1">
            <a:off x="6110442" y="3735190"/>
            <a:ext cx="1972017" cy="1800304"/>
          </a:xfrm>
          <a:prstGeom prst="curvedConnector2">
            <a:avLst/>
          </a:prstGeom>
          <a:ln w="38100">
            <a:solidFill>
              <a:srgbClr val="00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Document 66"/>
          <p:cNvSpPr/>
          <p:nvPr/>
        </p:nvSpPr>
        <p:spPr>
          <a:xfrm>
            <a:off x="7619606" y="4728274"/>
            <a:ext cx="436017" cy="525512"/>
          </a:xfrm>
          <a:prstGeom prst="flowChartDocumen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57150" rIns="57150" bIns="5715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REST</a:t>
            </a:r>
            <a:br>
              <a:rPr lang="en-US" sz="1000">
                <a:solidFill>
                  <a:srgbClr val="000000"/>
                </a:solidFill>
              </a:rPr>
            </a:br>
            <a:r>
              <a:rPr lang="en-US" sz="1000">
                <a:solidFill>
                  <a:srgbClr val="000000"/>
                </a:solidFill>
              </a:rPr>
              <a:t>Query</a:t>
            </a:r>
            <a:endParaRPr lang="en-US" sz="1000" dirty="0">
              <a:solidFill>
                <a:srgbClr val="000000"/>
              </a:solidFill>
            </a:endParaRPr>
          </a:p>
        </p:txBody>
      </p:sp>
      <p:sp useBgFill="1">
        <p:nvSpPr>
          <p:cNvPr id="68" name="Document 67"/>
          <p:cNvSpPr/>
          <p:nvPr/>
        </p:nvSpPr>
        <p:spPr>
          <a:xfrm>
            <a:off x="8714497" y="2385520"/>
            <a:ext cx="267702" cy="334417"/>
          </a:xfrm>
          <a:prstGeom prst="flowChartDocument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7150" tIns="57150" rIns="57150" bIns="5715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Git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6EC4C-7345-E243-B042-6653A816AA8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Phase</a:t>
            </a:r>
            <a:r>
              <a:rPr lang="en-US" baseline="0"/>
              <a:t> 2: Improved Function via Additional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E356-8771-1647-8827-E21CE02D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Long term 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0253-9E8A-164A-8647-EE1B1099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What do we want from a tool architecture for NIEM, in the long term?</a:t>
            </a:r>
          </a:p>
          <a:p>
            <a:pPr lvl="0"/>
            <a:r>
              <a:rPr lang="en-US"/>
              <a:t>Open source &amp; user-installable. </a:t>
            </a:r>
          </a:p>
          <a:p>
            <a:pPr lvl="0"/>
            <a:r>
              <a:rPr lang="en-US"/>
              <a:t>accreditation in DOD and other environments.</a:t>
            </a:r>
          </a:p>
          <a:p>
            <a:pPr lvl="0"/>
            <a:r>
              <a:rPr lang="en-US"/>
              <a:t>Modular to support incremental improvments.</a:t>
            </a:r>
          </a:p>
          <a:p>
            <a:pPr lvl="0"/>
            <a:r>
              <a:rPr lang="en-US"/>
              <a:t>Support a self-service model.</a:t>
            </a:r>
          </a:p>
          <a:p>
            <a:pPr lvl="0"/>
            <a:r>
              <a:rPr lang="en-US"/>
              <a:t>Provide capabilities that satisfy the needs of the community and that aren't available from other tools.</a:t>
            </a:r>
          </a:p>
        </p:txBody>
      </p:sp>
    </p:spTree>
    <p:extLst>
      <p:ext uri="{BB962C8B-B14F-4D97-AF65-F5344CB8AC3E}">
        <p14:creationId xmlns:p14="http://schemas.microsoft.com/office/powerpoint/2010/main" val="31766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97BA-37A7-5449-B3A9-D8AACF47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17E5-2902-CC4B-9297-C0A51EAB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SSGT</a:t>
            </a:r>
          </a:p>
          <a:p>
            <a:r>
              <a:rPr lang="en-US"/>
              <a:t>Movement</a:t>
            </a:r>
          </a:p>
          <a:p>
            <a:r>
              <a:rPr lang="en-US"/>
              <a:t>Contesa</a:t>
            </a:r>
            <a:r>
              <a:rPr lang="en-US" baseline="0"/>
              <a:t> / NIEM Conformance tool</a:t>
            </a:r>
          </a:p>
          <a:p>
            <a:r>
              <a:rPr lang="en-US" baseline="0"/>
              <a:t>Code list generation tool</a:t>
            </a:r>
          </a:p>
        </p:txBody>
      </p:sp>
    </p:spTree>
    <p:extLst>
      <p:ext uri="{BB962C8B-B14F-4D97-AF65-F5344CB8AC3E}">
        <p14:creationId xmlns:p14="http://schemas.microsoft.com/office/powerpoint/2010/main" val="23586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09C7-330C-384F-9CC1-C0D2D3FC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Movement: 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EAC4-BD73-1347-A101-F28A7158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Should make the NIEM model more comprehensible</a:t>
            </a:r>
          </a:p>
          <a:p>
            <a:r>
              <a:rPr lang="en-US"/>
              <a:t>Should be accessible to a non-technical user (e.g., an </a:t>
            </a:r>
            <a:r>
              <a:rPr lang="en-US" i="1"/>
              <a:t>easy mode</a:t>
            </a:r>
            <a:r>
              <a:rPr lang="en-US"/>
              <a:t> tool)</a:t>
            </a:r>
          </a:p>
          <a:p>
            <a:r>
              <a:rPr lang="en-US"/>
              <a:t>Should do what it says it does</a:t>
            </a:r>
          </a:p>
          <a:p>
            <a:pPr lvl="1"/>
            <a:r>
              <a:rPr lang="en-US"/>
              <a:t>If</a:t>
            </a:r>
            <a:r>
              <a:rPr lang="en-US" baseline="0"/>
              <a:t> it claims to satisfy JSON or subset requirements, then it should do so, or the claim should be redacted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9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F1DC-70E0-C747-BD97-854B2A8A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Movement: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F06F-00BF-DE4B-A2EB-4A212DC8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Search</a:t>
            </a:r>
          </a:p>
          <a:p>
            <a:r>
              <a:rPr lang="en-US"/>
              <a:t>Top-down browsing</a:t>
            </a:r>
          </a:p>
          <a:p>
            <a:r>
              <a:rPr lang="en-US"/>
              <a:t>Open source &amp; user-installable</a:t>
            </a:r>
          </a:p>
        </p:txBody>
      </p:sp>
    </p:spTree>
    <p:extLst>
      <p:ext uri="{BB962C8B-B14F-4D97-AF65-F5344CB8AC3E}">
        <p14:creationId xmlns:p14="http://schemas.microsoft.com/office/powerpoint/2010/main" val="210652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732E-69A5-A24A-A30D-38B264E4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Movement: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A32B-D298-3443-818B-B0A160C5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Can</a:t>
            </a:r>
            <a:r>
              <a:rPr lang="en-US" sz="2400" baseline="0"/>
              <a:t> only select simple content</a:t>
            </a:r>
          </a:p>
          <a:p>
            <a:pPr lvl="0"/>
            <a:r>
              <a:rPr lang="en-US" sz="2400" baseline="0"/>
              <a:t>Generated subset is not suitable for a purpose</a:t>
            </a:r>
          </a:p>
          <a:p>
            <a:pPr lvl="1"/>
            <a:r>
              <a:rPr lang="en-US" sz="2000" baseline="0"/>
              <a:t>The JSON Schema it generates doesn't provide a JSON capability for defining an exchange</a:t>
            </a:r>
          </a:p>
          <a:p>
            <a:pPr lvl="0"/>
            <a:r>
              <a:rPr lang="en-US" sz="2400" baseline="0"/>
              <a:t>Does not read or write in a way compatible with the SSGT</a:t>
            </a:r>
          </a:p>
          <a:p>
            <a:pPr lvl="1"/>
            <a:r>
              <a:rPr lang="en-US" sz="2000" baseline="0"/>
              <a:t>Does not generate what the SSGT generates</a:t>
            </a:r>
          </a:p>
          <a:p>
            <a:pPr lvl="0"/>
            <a:r>
              <a:rPr lang="en-US" sz="2400" baseline="0"/>
              <a:t>Limitations on browsing</a:t>
            </a:r>
          </a:p>
          <a:p>
            <a:pPr lvl="1"/>
            <a:r>
              <a:rPr lang="en-US" sz="2000" baseline="0"/>
              <a:t>Can't browse across types</a:t>
            </a:r>
          </a:p>
          <a:p>
            <a:pPr lvl="1"/>
            <a:r>
              <a:rPr lang="en-US" sz="2000" baseline="0"/>
              <a:t>Can't browse across base types</a:t>
            </a:r>
          </a:p>
          <a:p>
            <a:pPr lvl="1"/>
            <a:r>
              <a:rPr lang="en-US" sz="2000" baseline="0"/>
              <a:t>Can't browse across uses of an element</a:t>
            </a:r>
          </a:p>
          <a:p>
            <a:pPr lvl="0"/>
            <a:r>
              <a:rPr lang="en-US" sz="2400" baseline="0"/>
              <a:t>Only supports a single version of the model</a:t>
            </a:r>
          </a:p>
          <a:p>
            <a:pPr lvl="0"/>
            <a:r>
              <a:rPr lang="en-US" sz="2400" baseline="0"/>
              <a:t>Users assume using Movement will satisfy JSON requirements for an exchange, which is not true</a:t>
            </a:r>
          </a:p>
        </p:txBody>
      </p:sp>
    </p:spTree>
    <p:extLst>
      <p:ext uri="{BB962C8B-B14F-4D97-AF65-F5344CB8AC3E}">
        <p14:creationId xmlns:p14="http://schemas.microsoft.com/office/powerpoint/2010/main" val="293186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8C2B-38E3-4A4C-B8DB-35AD68DB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Course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71B3-4E6B-CF4A-A29E-AD8E13E8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 the current Movement capability</a:t>
            </a:r>
          </a:p>
          <a:p>
            <a:pPr lvl="1"/>
            <a:r>
              <a:rPr lang="en-US" sz="2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Deployed on beta.movement.niem.gov.</a:t>
            </a:r>
          </a:p>
          <a:p>
            <a:r>
              <a:rPr lang="en-US" sz="28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 up a separate IOC Movement capability that omits JSON claims and subset selection</a:t>
            </a:r>
          </a:p>
          <a:p>
            <a:pPr lvl="1"/>
            <a:r>
              <a:rPr lang="en-US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on movement.niem.gov</a:t>
            </a:r>
          </a:p>
          <a:p>
            <a:r>
              <a:rPr lang="en-US" sz="28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Movement to provide additional capability</a:t>
            </a:r>
          </a:p>
        </p:txBody>
      </p:sp>
    </p:spTree>
    <p:extLst>
      <p:ext uri="{BB962C8B-B14F-4D97-AF65-F5344CB8AC3E}">
        <p14:creationId xmlns:p14="http://schemas.microsoft.com/office/powerpoint/2010/main" val="304703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24CD-9AD1-D04B-85F4-847215EE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</a:t>
            </a:r>
            <a:r>
              <a:rPr lang="en-US" baseline="0"/>
              <a:t> Step 1: Leave current Movement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BD0A-F4E3-AE4D-9DD8-C6AB415A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Movement</a:t>
            </a:r>
            <a:r>
              <a:rPr lang="en-US" baseline="0"/>
              <a:t> is currently deployed on beta.movement.niem.gov</a:t>
            </a:r>
          </a:p>
          <a:p>
            <a:r>
              <a:rPr lang="en-US" baseline="0"/>
              <a:t>Keep this deployment location for the current development version of Movement</a:t>
            </a:r>
          </a:p>
          <a:p>
            <a:pPr lvl="1"/>
            <a:r>
              <a:rPr lang="en-US"/>
              <a:t>e.g.,</a:t>
            </a:r>
            <a:r>
              <a:rPr lang="en-US" baseline="0"/>
              <a:t> a nightly build of Movement</a:t>
            </a:r>
          </a:p>
          <a:p>
            <a:r>
              <a:rPr lang="en-US"/>
              <a:t>Don't direct new users to the beta</a:t>
            </a:r>
          </a:p>
          <a:p>
            <a:pPr lvl="1"/>
            <a:r>
              <a:rPr lang="en-US"/>
              <a:t>The beta is for experienced users who want new and experimental features</a:t>
            </a:r>
          </a:p>
          <a:p>
            <a:r>
              <a:rPr lang="en-US"/>
              <a:t>Add text on beta.movement.niem.gov that clarifies it is a development version, and directs users to movement.niem.gov</a:t>
            </a:r>
          </a:p>
        </p:txBody>
      </p:sp>
    </p:spTree>
    <p:extLst>
      <p:ext uri="{BB962C8B-B14F-4D97-AF65-F5344CB8AC3E}">
        <p14:creationId xmlns:p14="http://schemas.microsoft.com/office/powerpoint/2010/main" val="130674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3BE3-36B3-6342-A2FA-6DC18198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 Step 2: Create</a:t>
            </a:r>
            <a:r>
              <a:rPr lang="en-US" baseline="0"/>
              <a:t> an IOC Movement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317F-88D8-8449-90DD-4FD619B87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Deploy</a:t>
            </a:r>
            <a:r>
              <a:rPr lang="en-US" baseline="0"/>
              <a:t> a new Movement instance on movement.niem.gov</a:t>
            </a:r>
          </a:p>
          <a:p>
            <a:pPr lvl="1"/>
            <a:r>
              <a:rPr lang="en-US" baseline="0"/>
              <a:t>Will contain Movement without:</a:t>
            </a:r>
          </a:p>
          <a:p>
            <a:pPr lvl="2"/>
            <a:r>
              <a:rPr lang="en-US"/>
              <a:t>Add</a:t>
            </a:r>
            <a:r>
              <a:rPr lang="en-US" baseline="0"/>
              <a:t> to subset buttons</a:t>
            </a:r>
          </a:p>
          <a:p>
            <a:pPr lvl="2"/>
            <a:r>
              <a:rPr lang="en-US" baseline="0"/>
              <a:t>Generate subset button</a:t>
            </a:r>
          </a:p>
          <a:p>
            <a:pPr lvl="2">
              <a:defRPr/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the claims it makes about satisfying JSON requirements</a:t>
            </a:r>
            <a:endParaRPr lang="en-US" baseline="0"/>
          </a:p>
          <a:p>
            <a:pPr lvl="1">
              <a:spcBef>
                <a:spcPts val="1000"/>
              </a:spcBef>
              <a:defRPr/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limits IOC Movement to a search tool.</a:t>
            </a:r>
            <a:endParaRPr lang="en-US">
              <a:effectLst/>
            </a:endParaRPr>
          </a:p>
          <a:p>
            <a:pPr lvl="1"/>
            <a:r>
              <a:rPr lang="en-US"/>
              <a:t>Will</a:t>
            </a:r>
            <a:r>
              <a:rPr lang="en-US" baseline="0"/>
              <a:t> enable us to direct users to Movement for search, without explaining or apologizing for misleading JSON and subset claims</a:t>
            </a:r>
          </a:p>
          <a:p>
            <a:pPr lvl="1"/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it do what it does best: search NIEM</a:t>
            </a:r>
            <a:r>
              <a:rPr lang="en-US"/>
              <a:t> </a:t>
            </a:r>
          </a:p>
          <a:p>
            <a:r>
              <a:rPr lang="en-US" baseline="0"/>
              <a:t>Update NIEM webpages to clarify what Movement does</a:t>
            </a:r>
          </a:p>
          <a:p>
            <a:pPr lvl="1"/>
            <a:r>
              <a:rPr lang="en-US"/>
              <a:t>includes niem.github.io/movement, niem.gov/about-niem/news/introducing-movement-easier-simpler-way-explore-and-use-niem</a:t>
            </a:r>
          </a:p>
        </p:txBody>
      </p:sp>
    </p:spTree>
    <p:extLst>
      <p:ext uri="{BB962C8B-B14F-4D97-AF65-F5344CB8AC3E}">
        <p14:creationId xmlns:p14="http://schemas.microsoft.com/office/powerpoint/2010/main" val="229647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942</Words>
  <Application>Microsoft Macintosh PowerPoint</Application>
  <PresentationFormat>Widescreen</PresentationFormat>
  <Paragraphs>191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NIEM Tool Strategy Next Steps for Movement</vt:lpstr>
      <vt:lpstr>Long term vision</vt:lpstr>
      <vt:lpstr>Tools</vt:lpstr>
      <vt:lpstr>Movement: Goals</vt:lpstr>
      <vt:lpstr>Movement: Capabilities</vt:lpstr>
      <vt:lpstr>Movement: Issues</vt:lpstr>
      <vt:lpstr>Suggested Course of Action</vt:lpstr>
      <vt:lpstr>COA Step 1: Leave current Movement</vt:lpstr>
      <vt:lpstr>COA Step 2: Create an IOC Movement</vt:lpstr>
      <vt:lpstr>COA Step 3: Improve Movement to provide additional capability</vt:lpstr>
      <vt:lpstr>Current State: SSGT &amp; Movement</vt:lpstr>
      <vt:lpstr>Phase 1: Modularize Core Services</vt:lpstr>
      <vt:lpstr>Phase 2: Improved Function via Additional Services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NIEM Tool Strategy: Next Steps for Movement</dc:title>
  <dc:subject/>
  <dc:creator>Webb Roberts</dc:creator>
  <cp:keywords/>
  <dc:description/>
  <cp:lastModifiedBy>Webb Roberts</cp:lastModifiedBy>
  <cp:revision>37</cp:revision>
  <dcterms:created xsi:type="dcterms:W3CDTF">2018-08-28T13:20:25Z</dcterms:created>
  <dcterms:modified xsi:type="dcterms:W3CDTF">2018-09-18T14:27:04Z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1009838241</vt:i4>
  </property>
  <property fmtid="{D5CDD505-2E9C-101B-9397-08002B2CF9AE}" pid="3" name="_NewReviewCycle">
    <vt:lpwstr/>
  </property>
  <property fmtid="{D5CDD505-2E9C-101B-9397-08002B2CF9AE}" pid="4" name="_EmailSubject">
    <vt:lpwstr>Presentations to upload</vt:lpwstr>
  </property>
  <property fmtid="{D5CDD505-2E9C-101B-9397-08002B2CF9AE}" pid="5" name="_AuthorEmail">
    <vt:lpwstr>mike.hulme@unisys.com</vt:lpwstr>
  </property>
  <property fmtid="{D5CDD505-2E9C-101B-9397-08002B2CF9AE}" pid="6" name="_AuthorEmailDisplayName">
    <vt:lpwstr>Hulme, Mike</vt:lpwstr>
  </property>
</Properties>
</file>