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5272" r:id="rId2"/>
  </p:sldMasterIdLst>
  <p:notesMasterIdLst>
    <p:notesMasterId r:id="rId8"/>
  </p:notesMasterIdLst>
  <p:handoutMasterIdLst>
    <p:handoutMasterId r:id="rId9"/>
  </p:handoutMasterIdLst>
  <p:sldIdLst>
    <p:sldId id="262" r:id="rId3"/>
    <p:sldId id="263" r:id="rId4"/>
    <p:sldId id="266" r:id="rId5"/>
    <p:sldId id="265" r:id="rId6"/>
    <p:sldId id="264" r:id="rId7"/>
  </p:sldIdLst>
  <p:sldSz cx="9144000" cy="6858000" type="letter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illy, Heather" initials="HR" lastIdx="17" clrIdx="0"/>
  <p:cmAuthor id="1" name="Key, Jacqueline" initials="JK" lastIdx="2" clrIdx="1"/>
  <p:cmAuthor id="2" name="Taylor, Michael C" initials="MT" lastIdx="7" clrIdx="2"/>
  <p:cmAuthor id="3" name="Wan, Tiffany" initials="TW" lastIdx="27" clrIdx="3"/>
  <p:cmAuthor id="4" name="Logan, Craig" initials="CL" lastIdx="11" clrIdx="4"/>
  <p:cmAuthor id="5" name="justin.stekervetz" initials="JS" lastIdx="5" clrIdx="5"/>
  <p:cmAuthor id="6" name="Akshai Prakash" initials="" lastIdx="0" clrIdx="6"/>
  <p:cmAuthor id="7" name="Lancos, Allison Marie" initials="AL" lastIdx="5" clrIdx="7"/>
  <p:cmAuthor id="8" name="Vainshtein, Natalia" initials="NV" lastIdx="41" clrIdx="8"/>
  <p:cmAuthor id="9" name="Ritter, Eric" initials="ER" lastIdx="6" clrIdx="9"/>
  <p:cmAuthor id="10" name="Cross, Oniel" initials="OC" lastIdx="5" clrIdx="10"/>
  <p:cmAuthor id="11" name="Kuban, Sara A." initials="SK" lastIdx="4" clrIdx="11">
    <p:extLst/>
  </p:cmAuthor>
  <p:cmAuthor id="12" name="Nisco, Derek" initials="ND" lastIdx="2" clrIdx="12">
    <p:extLst/>
  </p:cmAuthor>
  <p:cmAuthor id="13" name="Dan Croft" initials="" lastIdx="1" clrIdx="1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868"/>
    <a:srgbClr val="554090"/>
    <a:srgbClr val="5FB4BE"/>
    <a:srgbClr val="B36F3C"/>
    <a:srgbClr val="00506F"/>
    <a:srgbClr val="007678"/>
    <a:srgbClr val="0085BB"/>
    <a:srgbClr val="949C9D"/>
    <a:srgbClr val="595959"/>
    <a:srgbClr val="FFB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7" autoAdjust="0"/>
    <p:restoredTop sz="50000" autoAdjust="0"/>
  </p:normalViewPr>
  <p:slideViewPr>
    <p:cSldViewPr>
      <p:cViewPr varScale="1">
        <p:scale>
          <a:sx n="67" d="100"/>
          <a:sy n="67" d="100"/>
        </p:scale>
        <p:origin x="1374" y="60"/>
      </p:cViewPr>
      <p:guideLst>
        <p:guide orient="horz" pos="2160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567F1A-F972-48E2-810D-F153F2BC987C}" type="datetimeFigureOut">
              <a:rPr lang="en-US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7D72C0-481D-49BC-94C5-DE4BB6EBA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66D9BF6-34AA-4693-8411-0D6801284808}" type="datetimeFigureOut">
              <a:rPr lang="en-US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47" tIns="46324" rIns="92647" bIns="4632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6510"/>
            <a:ext cx="5608320" cy="4183220"/>
          </a:xfrm>
          <a:prstGeom prst="rect">
            <a:avLst/>
          </a:prstGeom>
        </p:spPr>
        <p:txBody>
          <a:bodyPr vert="horz" lIns="92647" tIns="46324" rIns="92647" bIns="463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F65743-3709-4845-8C48-66182B01E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5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3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87350" y="6562725"/>
            <a:ext cx="374650" cy="1539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3BC184-E17D-4C0D-92D1-C42500D19E3A}" type="slidenum">
              <a:rPr lang="en-C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562725"/>
            <a:ext cx="5219700" cy="1539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08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4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1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3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5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jkey\AppData\Local\Temp\wz8217\NIEM_w-name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844675"/>
            <a:ext cx="513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674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35920138-74A0-48DF-B89F-6B7E0D40782B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711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61476E6E-F3E8-4882-A00C-BF8520FCA51C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420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0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7" r:id="rId1"/>
    <p:sldLayoutId id="2147485218" r:id="rId2"/>
    <p:sldLayoutId id="2147485219" r:id="rId3"/>
    <p:sldLayoutId id="2147485220" r:id="rId4"/>
    <p:sldLayoutId id="2147485294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28600" indent="-228600" algn="l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rgbClr val="686868"/>
          </a:solidFill>
          <a:latin typeface="Arial" charset="0"/>
          <a:ea typeface="Arial" charset="0"/>
          <a:cs typeface="Arial" charset="0"/>
        </a:defRPr>
      </a:lvl1pPr>
      <a:lvl2pPr marL="457200" indent="-228600" algn="l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rgbClr val="686868"/>
          </a:solidFill>
          <a:latin typeface="Arial" charset="0"/>
          <a:ea typeface="Arial" charset="0"/>
          <a:cs typeface="Arial" charset="0"/>
        </a:defRPr>
      </a:lvl2pPr>
      <a:lvl3pPr marL="685800" indent="-228600" algn="l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rgbClr val="686868"/>
          </a:solidFill>
          <a:latin typeface="Arial" charset="0"/>
          <a:ea typeface="Arial" charset="0"/>
          <a:cs typeface="Arial" charset="0"/>
        </a:defRPr>
      </a:lvl3pPr>
      <a:lvl4pPr marL="914400" indent="-228600" algn="l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rgbClr val="686868"/>
          </a:solidFill>
          <a:latin typeface="Arial" charset="0"/>
          <a:ea typeface="Arial" charset="0"/>
          <a:cs typeface="Arial" charset="0"/>
        </a:defRPr>
      </a:lvl4pPr>
      <a:lvl5pPr marL="1143000" indent="-228600" algn="l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rgbClr val="68686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is Wingdings 2:161 (100%); before paragraph spacing of 13.44 pt</a:t>
            </a:r>
          </a:p>
          <a:p>
            <a:pPr lvl="1"/>
            <a:r>
              <a:rPr lang="en-US" smtClean="0"/>
              <a:t>Dash: dash point is 100% en-dash, before paragraph spacing of 5.76 pt</a:t>
            </a:r>
          </a:p>
          <a:p>
            <a:pPr lvl="2"/>
            <a:r>
              <a:rPr lang="en-US" smtClean="0"/>
              <a:t>Subbullet is 100% bullet, before paragraph spacing of 4.8 pt</a:t>
            </a:r>
          </a:p>
          <a:p>
            <a:pPr lvl="0"/>
            <a:endParaRPr lang="en-US" smtClean="0"/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22FC12E0-BF51-4AED-8937-5538C7C73AD0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962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73" r:id="rId1"/>
    <p:sldLayoutId id="2147485274" r:id="rId2"/>
    <p:sldLayoutId id="2147485275" r:id="rId3"/>
    <p:sldLayoutId id="2147485276" r:id="rId4"/>
    <p:sldLayoutId id="214748527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NTAC Internationalization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09025A-EA80-164B-A95B-D8212A63204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concepts:</a:t>
            </a:r>
          </a:p>
          <a:p>
            <a:pPr lvl="1"/>
            <a:r>
              <a:rPr lang="en-US" dirty="0" smtClean="0"/>
              <a:t>Language of schemas</a:t>
            </a:r>
          </a:p>
          <a:p>
            <a:pPr lvl="1"/>
            <a:r>
              <a:rPr lang="en-US" dirty="0" smtClean="0"/>
              <a:t>Language of messages</a:t>
            </a:r>
          </a:p>
          <a:p>
            <a:r>
              <a:rPr lang="en-US" dirty="0" smtClean="0"/>
              <a:t>NIEM Schemas are currently implicitly US English.</a:t>
            </a:r>
          </a:p>
          <a:p>
            <a:pPr lvl="1"/>
            <a:r>
              <a:rPr lang="en-US" dirty="0" smtClean="0"/>
              <a:t>Component names</a:t>
            </a:r>
          </a:p>
          <a:p>
            <a:pPr lvl="1"/>
            <a:r>
              <a:rPr lang="en-US" dirty="0" smtClean="0"/>
              <a:t>Component definitions</a:t>
            </a:r>
          </a:p>
          <a:p>
            <a:r>
              <a:rPr lang="en-US" dirty="0" smtClean="0"/>
              <a:t>Much NIEM data supports internationalization</a:t>
            </a:r>
          </a:p>
          <a:p>
            <a:pPr lvl="1"/>
            <a:r>
              <a:rPr lang="en-US" dirty="0" smtClean="0"/>
              <a:t>Language tags (via </a:t>
            </a:r>
            <a:r>
              <a:rPr lang="en-US" dirty="0" err="1" smtClean="0"/>
              <a:t>xml:lang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definitions supporting international use</a:t>
            </a:r>
          </a:p>
          <a:p>
            <a:r>
              <a:rPr lang="en-US" dirty="0" smtClean="0"/>
              <a:t>Language tagging is done by putting the attribute "</a:t>
            </a:r>
            <a:r>
              <a:rPr lang="en-US" dirty="0" err="1" smtClean="0"/>
              <a:t>xml:lang</a:t>
            </a:r>
            <a:r>
              <a:rPr lang="en-US" dirty="0" smtClean="0"/>
              <a:t>"…</a:t>
            </a:r>
          </a:p>
          <a:p>
            <a:pPr lvl="1"/>
            <a:r>
              <a:rPr lang="en-US" dirty="0" smtClean="0"/>
              <a:t>on XML data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Could be put on XML Schema components, like schemas and elements and types.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don't want methods that create </a:t>
            </a:r>
            <a:r>
              <a:rPr lang="en-US" b="1" dirty="0" smtClean="0"/>
              <a:t>copies</a:t>
            </a:r>
            <a:r>
              <a:rPr lang="en-US" dirty="0" smtClean="0"/>
              <a:t> of NIEM in different languages.</a:t>
            </a:r>
            <a:endParaRPr lang="en-US" dirty="0"/>
          </a:p>
          <a:p>
            <a:r>
              <a:rPr lang="en-US" dirty="0" smtClean="0"/>
              <a:t>We don't want processes that require </a:t>
            </a:r>
            <a:r>
              <a:rPr lang="en-US" b="1" dirty="0" smtClean="0"/>
              <a:t>translation</a:t>
            </a:r>
            <a:r>
              <a:rPr lang="en-US" dirty="0" smtClean="0"/>
              <a:t> of NIEM into different languages </a:t>
            </a:r>
            <a:r>
              <a:rPr lang="en-US" b="1" dirty="0" smtClean="0"/>
              <a:t>prior</a:t>
            </a:r>
            <a:r>
              <a:rPr lang="en-US" dirty="0" smtClean="0"/>
              <a:t> to publication of NIEM releases.</a:t>
            </a:r>
          </a:p>
          <a:p>
            <a:pPr lvl="1"/>
            <a:r>
              <a:rPr lang="en-US" dirty="0" smtClean="0"/>
              <a:t>Would encourage processes that allow internationalization support to be added </a:t>
            </a:r>
            <a:r>
              <a:rPr lang="en-US" b="1" dirty="0" smtClean="0"/>
              <a:t>after</a:t>
            </a:r>
            <a:r>
              <a:rPr lang="en-US" dirty="0" smtClean="0"/>
              <a:t> release.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don't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</a:t>
            </a:r>
            <a:r>
              <a:rPr lang="en-US" dirty="0"/>
              <a:t>that schemas could be defined completely in another language, just like they are in English.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IEPD could define an extension schema in Spanish, with no requirement that any part of it be in English, except for references to existing components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Internationalizing schemas: Require </a:t>
            </a:r>
            <a:r>
              <a:rPr lang="en-US" dirty="0"/>
              <a:t>language </a:t>
            </a:r>
            <a:r>
              <a:rPr lang="en-US" dirty="0" smtClean="0"/>
              <a:t>tags on the schema.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/>
              <a:t>xs:schema</a:t>
            </a:r>
            <a:r>
              <a:rPr lang="en-US" dirty="0"/>
              <a:t> </a:t>
            </a:r>
            <a:r>
              <a:rPr lang="en-US" dirty="0" smtClean="0"/>
              <a:t>elements.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ndicates </a:t>
            </a:r>
            <a:r>
              <a:rPr lang="en-US" dirty="0"/>
              <a:t>the language for a schema document &amp; its components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Language tag applies to components in the </a:t>
            </a:r>
            <a:r>
              <a:rPr lang="en-US" b="1" dirty="0" smtClean="0"/>
              <a:t>schema</a:t>
            </a:r>
          </a:p>
          <a:p>
            <a:pPr lvl="1"/>
            <a:r>
              <a:rPr lang="en-US" dirty="0" smtClean="0"/>
              <a:t>Language tag does not impact language of the </a:t>
            </a:r>
            <a:r>
              <a:rPr lang="en-US" b="1" dirty="0" smtClean="0"/>
              <a:t>data</a:t>
            </a:r>
            <a:endParaRPr lang="en-US" b="1" dirty="0"/>
          </a:p>
          <a:p>
            <a:r>
              <a:rPr lang="en-US" dirty="0" smtClean="0"/>
              <a:t>Internationalize schema components: </a:t>
            </a:r>
          </a:p>
          <a:p>
            <a:pPr lvl="1"/>
            <a:r>
              <a:rPr lang="en-US" dirty="0" smtClean="0"/>
              <a:t>Use language tags on other schema components, like elements and types.</a:t>
            </a:r>
          </a:p>
          <a:p>
            <a:pPr lvl="1"/>
            <a:r>
              <a:rPr lang="en-US" dirty="0"/>
              <a:t>Define </a:t>
            </a:r>
            <a:r>
              <a:rPr lang="en-US" dirty="0" err="1"/>
              <a:t>appinfo</a:t>
            </a:r>
            <a:r>
              <a:rPr lang="en-US" dirty="0"/>
              <a:t> for alternate component names in other-than-English. </a:t>
            </a:r>
            <a:endParaRPr lang="en-US" dirty="0" smtClean="0"/>
          </a:p>
          <a:p>
            <a:pPr lvl="2"/>
            <a:r>
              <a:rPr lang="en-US" dirty="0"/>
              <a:t>Would not impact instances or schema validation, but could be used in presentation or search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International definitions: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explicit how to provide other-than-English documentation on XML Schema components.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09025A-EA80-164B-A95B-D8212A63204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NDR: Update rules </a:t>
            </a:r>
            <a:r>
              <a:rPr lang="en-US" dirty="0"/>
              <a:t>about dictionaries (currently requires words from the OED).</a:t>
            </a:r>
          </a:p>
          <a:p>
            <a:r>
              <a:rPr lang="en-US" dirty="0" smtClean="0"/>
              <a:t>NDR: Update </a:t>
            </a:r>
            <a:r>
              <a:rPr lang="en-US" dirty="0"/>
              <a:t>rules that are discriminatory towards English, e.g., word tenses, starting phrases.</a:t>
            </a:r>
          </a:p>
          <a:p>
            <a:r>
              <a:rPr lang="en-US" dirty="0"/>
              <a:t>Provide explicit breakdown of names. </a:t>
            </a:r>
          </a:p>
          <a:p>
            <a:pPr lvl="1"/>
            <a:r>
              <a:rPr lang="en-US" dirty="0"/>
              <a:t>This tells us what's the qualifier/object term/property term/representation term breakdown of something like "</a:t>
            </a:r>
            <a:r>
              <a:rPr lang="en-US" dirty="0" err="1"/>
              <a:t>BinaryFormatStandardName</a:t>
            </a:r>
            <a:r>
              <a:rPr lang="en-US" dirty="0"/>
              <a:t>". </a:t>
            </a:r>
          </a:p>
          <a:p>
            <a:pPr lvl="1"/>
            <a:r>
              <a:rPr lang="en-US" dirty="0"/>
              <a:t>Allow </a:t>
            </a:r>
            <a:r>
              <a:rPr lang="en-US" dirty="0" smtClean="0"/>
              <a:t>breakdown for any language.</a:t>
            </a:r>
          </a:p>
          <a:p>
            <a:pPr lvl="2"/>
            <a:r>
              <a:rPr lang="en-US" dirty="0" smtClean="0"/>
              <a:t>11179 </a:t>
            </a:r>
            <a:r>
              <a:rPr lang="en-US" dirty="0"/>
              <a:t>breakdown </a:t>
            </a:r>
            <a:r>
              <a:rPr lang="en-US" dirty="0" smtClean="0"/>
              <a:t>is English-centric</a:t>
            </a:r>
          </a:p>
          <a:p>
            <a:pPr lvl="3"/>
            <a:r>
              <a:rPr lang="en-US" dirty="0" smtClean="0"/>
              <a:t>subject/property/object pattern</a:t>
            </a:r>
          </a:p>
          <a:p>
            <a:pPr lvl="3"/>
            <a:r>
              <a:rPr lang="en-US" dirty="0" smtClean="0"/>
              <a:t>"Person Birth Location"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iem.potx" id="{AD814B6C-4B78-4CC2-B9EB-AF705E2B6800}" vid="{D741B6B8-6488-4587-9A48-83506E619DC5}"/>
    </a:ext>
  </a:extLst>
</a:theme>
</file>

<file path=ppt/theme/theme2.xml><?xml version="1.0" encoding="utf-8"?>
<a:theme xmlns:a="http://schemas.openxmlformats.org/drawingml/2006/main" name="1_NIEM Course Theme">
  <a:themeElements>
    <a:clrScheme name="Course Blue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iem.potx" id="{AD814B6C-4B78-4CC2-B9EB-AF705E2B6800}" vid="{109D8BF3-C89B-465C-AF2D-6411F2D2775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niem</Template>
  <TotalTime>3445</TotalTime>
  <Words>348</Words>
  <Application>Microsoft Office PowerPoint</Application>
  <PresentationFormat>Letter Paper (8.5x11 in)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Tw Cen MT</vt:lpstr>
      <vt:lpstr>Wingdings</vt:lpstr>
      <vt:lpstr>NIEM Course Theme</vt:lpstr>
      <vt:lpstr>1_NIEM Course Theme</vt:lpstr>
      <vt:lpstr>PowerPoint Presentation</vt:lpstr>
      <vt:lpstr>Overview</vt:lpstr>
      <vt:lpstr>What we don't want</vt:lpstr>
      <vt:lpstr>Options (1)</vt:lpstr>
      <vt:lpstr>Options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Medlin</dc:creator>
  <cp:lastModifiedBy>Hulme, Mike</cp:lastModifiedBy>
  <cp:revision>70</cp:revision>
  <cp:lastPrinted>2015-11-16T19:49:24Z</cp:lastPrinted>
  <dcterms:created xsi:type="dcterms:W3CDTF">2017-11-03T18:32:32Z</dcterms:created>
  <dcterms:modified xsi:type="dcterms:W3CDTF">2018-10-31T15:38:14Z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-1550511638</vt:i4>
  </property>
  <property fmtid="{D5CDD505-2E9C-101B-9397-08002B2CF9AE}" pid="3" name="_NewReviewCycle">
    <vt:lpwstr/>
  </property>
  <property fmtid="{D5CDD505-2E9C-101B-9397-08002B2CF9AE}" pid="4" name="_EmailSubject">
    <vt:lpwstr>Presentations to upload</vt:lpwstr>
  </property>
  <property fmtid="{D5CDD505-2E9C-101B-9397-08002B2CF9AE}" pid="5" name="_AuthorEmail">
    <vt:lpwstr>mike.hulme@unisys.com</vt:lpwstr>
  </property>
  <property fmtid="{D5CDD505-2E9C-101B-9397-08002B2CF9AE}" pid="6" name="_AuthorEmailDisplayName">
    <vt:lpwstr>Hulme, Mike</vt:lpwstr>
  </property>
</Properties>
</file>