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4"/>
    <p:sldMasterId id="2147483707" r:id="rId5"/>
    <p:sldMasterId id="2147483730" r:id="rId6"/>
    <p:sldMasterId id="2147483733" r:id="rId7"/>
    <p:sldMasterId id="2147483736" r:id="rId8"/>
  </p:sldMasterIdLst>
  <p:notesMasterIdLst>
    <p:notesMasterId r:id="rId14"/>
  </p:notesMasterIdLst>
  <p:handoutMasterIdLst>
    <p:handoutMasterId r:id="rId15"/>
  </p:handoutMasterIdLst>
  <p:sldIdLst>
    <p:sldId id="650" r:id="rId9"/>
    <p:sldId id="645" r:id="rId10"/>
    <p:sldId id="649" r:id="rId11"/>
    <p:sldId id="647" r:id="rId12"/>
    <p:sldId id="646" r:id="rId13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ullivan" initials="SS" lastIdx="1" clrIdx="0">
    <p:extLst>
      <p:ext uri="{19B8F6BF-5375-455C-9EA6-DF929625EA0E}">
        <p15:presenceInfo xmlns:p15="http://schemas.microsoft.com/office/powerpoint/2012/main" userId="cf7d403c21bf2931" providerId="Windows Live"/>
      </p:ext>
    </p:extLst>
  </p:cmAuthor>
  <p:cmAuthor id="2" name="Etemadi, Taraneh" initials="ET" lastIdx="9" clrIdx="1">
    <p:extLst>
      <p:ext uri="{19B8F6BF-5375-455C-9EA6-DF929625EA0E}">
        <p15:presenceInfo xmlns:p15="http://schemas.microsoft.com/office/powerpoint/2012/main" userId="S::0216678435@ice.dhs.gov::2fb1d134-505b-4d7f-9ec9-f30307f81c2d" providerId="AD"/>
      </p:ext>
    </p:extLst>
  </p:cmAuthor>
  <p:cmAuthor id="3" name="Kim Amster" initials="KA" lastIdx="2" clrIdx="2">
    <p:extLst>
      <p:ext uri="{19B8F6BF-5375-455C-9EA6-DF929625EA0E}">
        <p15:presenceInfo xmlns:p15="http://schemas.microsoft.com/office/powerpoint/2012/main" userId="S-1-5-21-3357704637-807140314-2218205212-11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1F497D"/>
    <a:srgbClr val="949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27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Amster" userId="499d5dc2-1a47-4bfd-b3d4-5a4c1283bad1" providerId="ADAL" clId="{EFCA5C21-C6D4-401B-846B-1C50BFC59421}"/>
    <pc:docChg chg="custSel modSld">
      <pc:chgData name="Kim Amster" userId="499d5dc2-1a47-4bfd-b3d4-5a4c1283bad1" providerId="ADAL" clId="{EFCA5C21-C6D4-401B-846B-1C50BFC59421}" dt="2021-09-03T19:54:30.483" v="704" actId="404"/>
      <pc:docMkLst>
        <pc:docMk/>
      </pc:docMkLst>
      <pc:sldChg chg="modSp delCm">
        <pc:chgData name="Kim Amster" userId="499d5dc2-1a47-4bfd-b3d4-5a4c1283bad1" providerId="ADAL" clId="{EFCA5C21-C6D4-401B-846B-1C50BFC59421}" dt="2021-09-03T19:54:30.483" v="704" actId="404"/>
        <pc:sldMkLst>
          <pc:docMk/>
          <pc:sldMk cId="379402836" sldId="645"/>
        </pc:sldMkLst>
        <pc:spChg chg="mod">
          <ac:chgData name="Kim Amster" userId="499d5dc2-1a47-4bfd-b3d4-5a4c1283bad1" providerId="ADAL" clId="{EFCA5C21-C6D4-401B-846B-1C50BFC59421}" dt="2021-09-03T19:35:50.509" v="232" actId="1036"/>
          <ac:spMkLst>
            <pc:docMk/>
            <pc:sldMk cId="379402836" sldId="645"/>
            <ac:spMk id="6" creationId="{00000000-0000-0000-0000-000000000000}"/>
          </ac:spMkLst>
        </pc:spChg>
        <pc:spChg chg="mod">
          <ac:chgData name="Kim Amster" userId="499d5dc2-1a47-4bfd-b3d4-5a4c1283bad1" providerId="ADAL" clId="{EFCA5C21-C6D4-401B-846B-1C50BFC59421}" dt="2021-09-03T19:54:30.483" v="704" actId="404"/>
          <ac:spMkLst>
            <pc:docMk/>
            <pc:sldMk cId="379402836" sldId="645"/>
            <ac:spMk id="9" creationId="{00000000-0000-0000-0000-000000000000}"/>
          </ac:spMkLst>
        </pc:spChg>
        <pc:spChg chg="mod">
          <ac:chgData name="Kim Amster" userId="499d5dc2-1a47-4bfd-b3d4-5a4c1283bad1" providerId="ADAL" clId="{EFCA5C21-C6D4-401B-846B-1C50BFC59421}" dt="2021-09-03T19:39:18.159" v="526" actId="20577"/>
          <ac:spMkLst>
            <pc:docMk/>
            <pc:sldMk cId="379402836" sldId="645"/>
            <ac:spMk id="14" creationId="{00000000-0000-0000-0000-000000000000}"/>
          </ac:spMkLst>
        </pc:spChg>
        <pc:spChg chg="mod">
          <ac:chgData name="Kim Amster" userId="499d5dc2-1a47-4bfd-b3d4-5a4c1283bad1" providerId="ADAL" clId="{EFCA5C21-C6D4-401B-846B-1C50BFC59421}" dt="2021-09-03T19:35:54.813" v="238" actId="1035"/>
          <ac:spMkLst>
            <pc:docMk/>
            <pc:sldMk cId="379402836" sldId="645"/>
            <ac:spMk id="16" creationId="{00000000-0000-0000-0000-000000000000}"/>
          </ac:spMkLst>
        </pc:spChg>
        <pc:picChg chg="mod">
          <ac:chgData name="Kim Amster" userId="499d5dc2-1a47-4bfd-b3d4-5a4c1283bad1" providerId="ADAL" clId="{EFCA5C21-C6D4-401B-846B-1C50BFC59421}" dt="2021-09-03T19:43:12.006" v="661" actId="1038"/>
          <ac:picMkLst>
            <pc:docMk/>
            <pc:sldMk cId="379402836" sldId="645"/>
            <ac:picMk id="23" creationId="{9F6AEC5E-C74A-4785-86B8-AF5516A9719F}"/>
          </ac:picMkLst>
        </pc:picChg>
      </pc:sldChg>
      <pc:sldChg chg="modSp delCm">
        <pc:chgData name="Kim Amster" userId="499d5dc2-1a47-4bfd-b3d4-5a4c1283bad1" providerId="ADAL" clId="{EFCA5C21-C6D4-401B-846B-1C50BFC59421}" dt="2021-09-03T19:32:58.362" v="103"/>
        <pc:sldMkLst>
          <pc:docMk/>
          <pc:sldMk cId="2115212066" sldId="646"/>
        </pc:sldMkLst>
        <pc:spChg chg="mod">
          <ac:chgData name="Kim Amster" userId="499d5dc2-1a47-4bfd-b3d4-5a4c1283bad1" providerId="ADAL" clId="{EFCA5C21-C6D4-401B-846B-1C50BFC59421}" dt="2021-09-03T19:23:54.996" v="10" actId="255"/>
          <ac:spMkLst>
            <pc:docMk/>
            <pc:sldMk cId="2115212066" sldId="646"/>
            <ac:spMk id="3" creationId="{A049A7C1-E11E-412D-8CD4-443E24FBE2AC}"/>
          </ac:spMkLst>
        </pc:spChg>
        <pc:spChg chg="mod">
          <ac:chgData name="Kim Amster" userId="499d5dc2-1a47-4bfd-b3d4-5a4c1283bad1" providerId="ADAL" clId="{EFCA5C21-C6D4-401B-846B-1C50BFC59421}" dt="2021-09-03T19:24:04.284" v="11" actId="255"/>
          <ac:spMkLst>
            <pc:docMk/>
            <pc:sldMk cId="2115212066" sldId="646"/>
            <ac:spMk id="4" creationId="{62291DAB-5AFD-46A4-AD66-8A4BC8DE5EAA}"/>
          </ac:spMkLst>
        </pc:spChg>
        <pc:spChg chg="mod">
          <ac:chgData name="Kim Amster" userId="499d5dc2-1a47-4bfd-b3d4-5a4c1283bad1" providerId="ADAL" clId="{EFCA5C21-C6D4-401B-846B-1C50BFC59421}" dt="2021-09-03T19:32:48.397" v="102" actId="20577"/>
          <ac:spMkLst>
            <pc:docMk/>
            <pc:sldMk cId="2115212066" sldId="646"/>
            <ac:spMk id="9" creationId="{00000000-0000-0000-0000-000000000000}"/>
          </ac:spMkLst>
        </pc:spChg>
        <pc:spChg chg="mod">
          <ac:chgData name="Kim Amster" userId="499d5dc2-1a47-4bfd-b3d4-5a4c1283bad1" providerId="ADAL" clId="{EFCA5C21-C6D4-401B-846B-1C50BFC59421}" dt="2021-09-03T19:23:22.037" v="0" actId="2711"/>
          <ac:spMkLst>
            <pc:docMk/>
            <pc:sldMk cId="2115212066" sldId="646"/>
            <ac:spMk id="14" creationId="{00000000-0000-0000-0000-000000000000}"/>
          </ac:spMkLst>
        </pc:spChg>
        <pc:spChg chg="mod">
          <ac:chgData name="Kim Amster" userId="499d5dc2-1a47-4bfd-b3d4-5a4c1283bad1" providerId="ADAL" clId="{EFCA5C21-C6D4-401B-846B-1C50BFC59421}" dt="2021-09-03T19:23:44.207" v="9" actId="1036"/>
          <ac:spMkLst>
            <pc:docMk/>
            <pc:sldMk cId="2115212066" sldId="646"/>
            <ac:spMk id="21" creationId="{69957ECA-FFD5-4EE1-B486-E830DFE588A6}"/>
          </ac:spMkLst>
        </pc:spChg>
        <pc:spChg chg="mod">
          <ac:chgData name="Kim Amster" userId="499d5dc2-1a47-4bfd-b3d4-5a4c1283bad1" providerId="ADAL" clId="{EFCA5C21-C6D4-401B-846B-1C50BFC59421}" dt="2021-09-03T19:24:04.284" v="11" actId="255"/>
          <ac:spMkLst>
            <pc:docMk/>
            <pc:sldMk cId="2115212066" sldId="646"/>
            <ac:spMk id="22" creationId="{7716C002-0546-458E-9D84-E3B10EF92672}"/>
          </ac:spMkLst>
        </pc:spChg>
      </pc:sldChg>
      <pc:sldChg chg="modSp">
        <pc:chgData name="Kim Amster" userId="499d5dc2-1a47-4bfd-b3d4-5a4c1283bad1" providerId="ADAL" clId="{EFCA5C21-C6D4-401B-846B-1C50BFC59421}" dt="2021-09-03T19:45:13.987" v="703" actId="108"/>
        <pc:sldMkLst>
          <pc:docMk/>
          <pc:sldMk cId="2948441239" sldId="647"/>
        </pc:sldMkLst>
        <pc:spChg chg="mod">
          <ac:chgData name="Kim Amster" userId="499d5dc2-1a47-4bfd-b3d4-5a4c1283bad1" providerId="ADAL" clId="{EFCA5C21-C6D4-401B-846B-1C50BFC59421}" dt="2021-09-03T19:45:13.987" v="703" actId="108"/>
          <ac:spMkLst>
            <pc:docMk/>
            <pc:sldMk cId="2948441239" sldId="647"/>
            <ac:spMk id="9" creationId="{00000000-0000-0000-0000-000000000000}"/>
          </ac:spMkLst>
        </pc:spChg>
      </pc:sldChg>
      <pc:sldChg chg="addSp delSp modSp">
        <pc:chgData name="Kim Amster" userId="499d5dc2-1a47-4bfd-b3d4-5a4c1283bad1" providerId="ADAL" clId="{EFCA5C21-C6D4-401B-846B-1C50BFC59421}" dt="2021-09-03T19:44:20.177" v="701" actId="14100"/>
        <pc:sldMkLst>
          <pc:docMk/>
          <pc:sldMk cId="271152410" sldId="649"/>
        </pc:sldMkLst>
        <pc:spChg chg="mod">
          <ac:chgData name="Kim Amster" userId="499d5dc2-1a47-4bfd-b3d4-5a4c1283bad1" providerId="ADAL" clId="{EFCA5C21-C6D4-401B-846B-1C50BFC59421}" dt="2021-09-03T19:44:20.177" v="701" actId="14100"/>
          <ac:spMkLst>
            <pc:docMk/>
            <pc:sldMk cId="271152410" sldId="649"/>
            <ac:spMk id="6" creationId="{00000000-0000-0000-0000-000000000000}"/>
          </ac:spMkLst>
        </pc:spChg>
        <pc:picChg chg="mod">
          <ac:chgData name="Kim Amster" userId="499d5dc2-1a47-4bfd-b3d4-5a4c1283bad1" providerId="ADAL" clId="{EFCA5C21-C6D4-401B-846B-1C50BFC59421}" dt="2021-09-03T19:42:59.162" v="652" actId="1038"/>
          <ac:picMkLst>
            <pc:docMk/>
            <pc:sldMk cId="271152410" sldId="649"/>
            <ac:picMk id="18" creationId="{32B32722-289E-446A-988C-51396E9BE68C}"/>
          </ac:picMkLst>
        </pc:picChg>
        <pc:picChg chg="add del">
          <ac:chgData name="Kim Amster" userId="499d5dc2-1a47-4bfd-b3d4-5a4c1283bad1" providerId="ADAL" clId="{EFCA5C21-C6D4-401B-846B-1C50BFC59421}" dt="2021-09-03T19:43:08.836" v="654" actId="478"/>
          <ac:picMkLst>
            <pc:docMk/>
            <pc:sldMk cId="271152410" sldId="649"/>
            <ac:picMk id="19" creationId="{5ABDDD04-A3A3-4A1A-B264-6A938F15D91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2E215-D3C6-D84F-8ECF-5127C85182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89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2E215-D3C6-D84F-8ECF-5127C85182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66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2E215-D3C6-D84F-8ECF-5127C85182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01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2E215-D3C6-D84F-8ECF-5127C85182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88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5500" b="1" i="0" spc="-15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SUBTITLE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100" b="0" i="0">
                <a:solidFill>
                  <a:srgbClr val="949C9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70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CE82-7BC2-455E-8385-387BE8C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AAE7-5594-49C5-86C9-39C6064D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8B9D3-5FA6-4723-A42B-01B48A7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AE3F-2293-4ADA-8118-82BD9EEA9C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7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 b="1">
                <a:latin typeface="Arial" pitchFamily="34" charset="0"/>
                <a:cs typeface="Arial" pitchFamily="34" charset="0"/>
              </a:defRPr>
            </a:lvl1pPr>
            <a:lvl2pPr>
              <a:defRPr sz="1500" b="1">
                <a:latin typeface="Arial" pitchFamily="34" charset="0"/>
                <a:cs typeface="Arial" pitchFamily="34" charset="0"/>
              </a:defRPr>
            </a:lvl2pPr>
            <a:lvl3pPr>
              <a:defRPr sz="15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1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ED3A49-8FDA-4437-87F5-0052411D38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3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447800"/>
            <a:ext cx="6619244" cy="19812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2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0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9/5/2021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04188C6-A3BA-4F4B-AA9C-C5644D511DEC}" type="slidenum">
              <a:rPr lang="en-US" sz="9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MAIN!!!!!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-2218"/>
            <a:ext cx="7322598" cy="9166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52400" y="999744"/>
            <a:ext cx="8839200" cy="562965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200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02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152400" y="1066800"/>
            <a:ext cx="8839200" cy="51816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74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849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2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49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21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3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5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1" y="2895600"/>
            <a:ext cx="6146800" cy="8382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7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7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42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0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3"/>
            <a:ext cx="8089900" cy="4362899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7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/>
        </p:nvPicPr>
        <p:blipFill rotWithShape="1">
          <a:blip r:embed="rId5"/>
          <a:srcRect l="65865" t="77549"/>
          <a:stretch/>
        </p:blipFill>
        <p:spPr>
          <a:xfrm>
            <a:off x="5864470" y="5328132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ctr">
              <a:buFont typeface="+mj-lt"/>
              <a:buAutoNum type="arabicPeriod"/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  <p:pic>
        <p:nvPicPr>
          <p:cNvPr id="11" name="Picture 10" descr="BG-blank.jpg">
            <a:extLst>
              <a:ext uri="{FF2B5EF4-FFF2-40B4-BE49-F238E27FC236}">
                <a16:creationId xmlns:a16="http://schemas.microsoft.com/office/drawing/2014/main" id="{EAAD3DBE-EE3A-445C-BF42-F79B00BB527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F618-C886-4E8D-A421-EE53B664C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1957-966C-4FC2-BD34-BB475DB914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fld id="{3A614FDD-CAEE-4F0C-B003-BD378963EDE4}" type="datetimeFigureOut">
              <a:rPr lang="en-US" smtClean="0"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342900" rtl="0" eaLnBrk="1" latinLnBrk="0" hangingPunct="1">
        <a:lnSpc>
          <a:spcPct val="80000"/>
        </a:lnSpc>
        <a:spcBef>
          <a:spcPct val="0"/>
        </a:spcBef>
        <a:buNone/>
        <a:defRPr sz="24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Tx/>
        <a:buFont typeface="Arial"/>
        <a:buChar char="–"/>
        <a:defRPr sz="2100" kern="1200">
          <a:solidFill>
            <a:srgbClr val="7F7F7F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Tx/>
        <a:buFont typeface="Arial"/>
        <a:buChar char="•"/>
        <a:defRPr sz="1800" kern="1200">
          <a:solidFill>
            <a:srgbClr val="7F7F7F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ClrTx/>
        <a:buFont typeface="Arial"/>
        <a:buChar char="–"/>
        <a:defRPr sz="1500" kern="1200">
          <a:solidFill>
            <a:srgbClr val="7F7F7F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ClrTx/>
        <a:buFont typeface="Arial"/>
        <a:buChar char="»"/>
        <a:defRPr sz="1500" kern="1200">
          <a:solidFill>
            <a:srgbClr val="7F7F7F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5913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593B36FB-20A6-41E4-8329-BFC412CD7100}" type="datetime1">
              <a:rPr lang="en-US"/>
              <a:pPr>
                <a:defRPr/>
              </a:pPr>
              <a:t>9/5/2021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28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88" y="49566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6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31" name="Group 42"/>
          <p:cNvGrpSpPr>
            <a:grpSpLocks/>
          </p:cNvGrpSpPr>
          <p:nvPr userDrawn="1"/>
        </p:nvGrpSpPr>
        <p:grpSpPr bwMode="auto">
          <a:xfrm>
            <a:off x="568325" y="4114800"/>
            <a:ext cx="8001000" cy="152400"/>
            <a:chOff x="336" y="2592"/>
            <a:chExt cx="5040" cy="144"/>
          </a:xfrm>
        </p:grpSpPr>
        <p:sp>
          <p:nvSpPr>
            <p:cNvPr id="1034" name="Rectangle 39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0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1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Subtitle 2"/>
          <p:cNvSpPr txBox="1">
            <a:spLocks/>
          </p:cNvSpPr>
          <p:nvPr/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63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9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-1588"/>
            <a:ext cx="7323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pic>
        <p:nvPicPr>
          <p:cNvPr id="3075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" name="Group 3"/>
          <p:cNvGrpSpPr>
            <a:grpSpLocks/>
          </p:cNvGrpSpPr>
          <p:nvPr userDrawn="1"/>
        </p:nvGrpSpPr>
        <p:grpSpPr bwMode="auto">
          <a:xfrm>
            <a:off x="-4763" y="923925"/>
            <a:ext cx="9139238" cy="44450"/>
            <a:chOff x="-4115" y="923278"/>
            <a:chExt cx="9139237" cy="45720"/>
          </a:xfrm>
        </p:grpSpPr>
        <p:sp>
          <p:nvSpPr>
            <p:cNvPr id="3079" name="Rectangle 39"/>
            <p:cNvSpPr>
              <a:spLocks noChangeArrowheads="1"/>
            </p:cNvSpPr>
            <p:nvPr userDrawn="1"/>
          </p:nvSpPr>
          <p:spPr bwMode="auto">
            <a:xfrm>
              <a:off x="-4115" y="923278"/>
              <a:ext cx="3054351" cy="4572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0" name="Rectangle 40"/>
            <p:cNvSpPr>
              <a:spLocks noChangeArrowheads="1"/>
            </p:cNvSpPr>
            <p:nvPr userDrawn="1"/>
          </p:nvSpPr>
          <p:spPr bwMode="auto">
            <a:xfrm>
              <a:off x="3048648" y="923278"/>
              <a:ext cx="3044825" cy="45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1" name="Rectangle 41"/>
            <p:cNvSpPr>
              <a:spLocks noChangeArrowheads="1"/>
            </p:cNvSpPr>
            <p:nvPr userDrawn="1"/>
          </p:nvSpPr>
          <p:spPr bwMode="auto">
            <a:xfrm>
              <a:off x="6090297" y="923278"/>
              <a:ext cx="3044825" cy="4572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1355DE-4AAE-4834-806D-35F20CE4FBDE}" type="slidenum">
              <a:rPr lang="en-US" sz="900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5000"/>
        <a:buFont typeface="Arial" charset="0"/>
        <a:buChar char="•"/>
        <a:defRPr sz="2000" b="1" u="sng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263" indent="-2286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−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3463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Ø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Bullet is Wingdings 2:161 (100%); before paragraph spacing of 13.44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Dash: dash point is 100% en-dash, before paragraph spacing of 5.76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 err="1"/>
              <a:t>Subbullet</a:t>
            </a:r>
            <a:r>
              <a:rPr lang="en-US" dirty="0"/>
              <a:t> is 100% bullet, before paragraph spacing of 4.8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mailto:OBIMFuturesIdentityNIEM@obim.dhs.gov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5" Type="http://schemas.openxmlformats.org/officeDocument/2006/relationships/hyperlink" Target="https://niem.github.io/community/biometrics/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5545"/>
            <a:ext cx="7772400" cy="1524000"/>
          </a:xfrm>
        </p:spPr>
        <p:txBody>
          <a:bodyPr>
            <a:normAutofit/>
          </a:bodyPr>
          <a:lstStyle/>
          <a:p>
            <a:r>
              <a:rPr lang="en-US" sz="6000" b="1" dirty="0"/>
              <a:t>NBAC Annual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6084"/>
            <a:ext cx="6400800" cy="1546860"/>
          </a:xfrm>
        </p:spPr>
        <p:txBody>
          <a:bodyPr>
            <a:normAutofit/>
          </a:bodyPr>
          <a:lstStyle/>
          <a:p>
            <a:r>
              <a:rPr lang="en-US" sz="2800" dirty="0"/>
              <a:t>BIOMETRICS</a:t>
            </a:r>
          </a:p>
          <a:p>
            <a:endParaRPr lang="en-US" sz="1200" dirty="0"/>
          </a:p>
          <a:p>
            <a:r>
              <a:rPr lang="en-US" sz="2800" dirty="0"/>
              <a:t>DOMAIN UPDATES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25612-6EAA-465E-A24A-5B4799AF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79" y="2708652"/>
            <a:ext cx="3264146" cy="38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2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9F6AEC5E-C74A-4785-86B8-AF5516A971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15" y="1492854"/>
            <a:ext cx="1254606" cy="1280792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845562" y="1143490"/>
            <a:ext cx="6815378" cy="1915459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Mature the Domain:</a:t>
            </a:r>
          </a:p>
          <a:p>
            <a:pPr marL="17145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NIEM Biometric Domain (NBD) Team at OBIM 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 bi-weekly NIEM Biometric Domain Working Group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(NBDWG) meetings where </a:t>
            </a: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DNA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SME’s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NIST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&amp; the NBD Executive Committee (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NBDEC – DHS, DoD, DOJ, &amp; NIST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to 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expand DNA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related attributes. </a:t>
            </a:r>
          </a:p>
          <a:p>
            <a:pPr marL="17145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Additional </a:t>
            </a: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DNA attributes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were 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NIEM 5.1 Biometrics Domain release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kern="0" dirty="0">
                <a:solidFill>
                  <a:srgbClr val="6868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7556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 rot="16200000">
            <a:off x="-279875" y="1797158"/>
            <a:ext cx="1757405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2021 Highlights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867720" y="5366837"/>
            <a:ext cx="7744032" cy="1417275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would like to know if there are any other agencies working on maturing the DNA standard.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 rot="16200000">
            <a:off x="-559959" y="3851700"/>
            <a:ext cx="2317573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2022 Objectives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858095" y="3110477"/>
            <a:ext cx="5743790" cy="22071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Open-Source Project: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NBD Team is working with the DNA Store Match Share team, on a 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DNA Open-Source Project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replace the 16-bit integer field with a 32-bit integer field by 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producing a new file format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.fsax. The need was identified in the HLT NBDWG meetings.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stood up a </a:t>
            </a: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 Repository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this effort, which will enable 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peak heights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be expressed as the maximum of a 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32-bit integer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(2.14 billion). </a:t>
            </a:r>
          </a:p>
        </p:txBody>
      </p:sp>
      <p:sp>
        <p:nvSpPr>
          <p:cNvPr id="15" name="Freeform 14"/>
          <p:cNvSpPr/>
          <p:nvPr/>
        </p:nvSpPr>
        <p:spPr>
          <a:xfrm rot="16200000">
            <a:off x="-136896" y="5772962"/>
            <a:ext cx="1471446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Recommendations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386667" y="1283466"/>
            <a:ext cx="16209" cy="4792749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 flipH="1" flipV="1">
            <a:off x="366769" y="1136520"/>
            <a:ext cx="8395091" cy="5084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418697" y="3088672"/>
            <a:ext cx="8395091" cy="47347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14A3B-586F-6741-A578-6A3C03C31D10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49C9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49C9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10C4E787-AD77-4BB1-8BA9-2F308C17CE70}"/>
              </a:ext>
            </a:extLst>
          </p:cNvPr>
          <p:cNvSpPr/>
          <p:nvPr/>
        </p:nvSpPr>
        <p:spPr>
          <a:xfrm>
            <a:off x="427158" y="5261863"/>
            <a:ext cx="8395091" cy="5417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21" name="Title 10">
            <a:extLst>
              <a:ext uri="{FF2B5EF4-FFF2-40B4-BE49-F238E27FC236}">
                <a16:creationId xmlns:a16="http://schemas.microsoft.com/office/drawing/2014/main" id="{BA4E6BDC-0D22-41B5-8EA5-FE05326D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394" y="195079"/>
            <a:ext cx="5342467" cy="584775"/>
          </a:xfrm>
        </p:spPr>
        <p:txBody>
          <a:bodyPr wrap="square" lIns="45720" rIns="45720">
            <a:spAutoFit/>
          </a:bodyPr>
          <a:lstStyle/>
          <a:p>
            <a:r>
              <a:rPr lang="en-US" dirty="0">
                <a:solidFill>
                  <a:srgbClr val="FFB64B"/>
                </a:solidFill>
              </a:rPr>
              <a:t>“Biometrics” </a:t>
            </a:r>
            <a:r>
              <a:rPr lang="en-US" dirty="0"/>
              <a:t>Domain Update</a:t>
            </a:r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3C17EC69-B9DD-4FE1-A9C7-179A172B1F02}"/>
              </a:ext>
            </a:extLst>
          </p:cNvPr>
          <p:cNvSpPr/>
          <p:nvPr/>
        </p:nvSpPr>
        <p:spPr>
          <a:xfrm>
            <a:off x="2499408" y="720887"/>
            <a:ext cx="6585325" cy="280271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Domain Steward &amp; Stakeholders: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(AD John M Boyd - Chair Biometrics Domain/DHS OBIM)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C58928F-AC37-487A-A502-53A3D909A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601886" y="3532557"/>
            <a:ext cx="2312153" cy="1395602"/>
          </a:xfrm>
          <a:prstGeom prst="rect">
            <a:avLst/>
          </a:prstGeom>
          <a:solidFill>
            <a:srgbClr val="FFFFFF">
              <a:shade val="85000"/>
            </a:srgbClr>
          </a:solidFill>
          <a:ln w="47625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40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2B32722-289E-446A-988C-51396E9BE6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617" y="1486811"/>
            <a:ext cx="1279236" cy="1305933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845561" y="1163899"/>
            <a:ext cx="6845024" cy="213207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We held NBDWG meetings for </a:t>
            </a: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 of voice related attributes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to support OBIM’s Human Language Technology (</a:t>
            </a:r>
            <a:r>
              <a:rPr lang="en-US" sz="17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HLT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) initiative. </a:t>
            </a:r>
          </a:p>
          <a:p>
            <a:pPr marL="17145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performed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NIEM, NIST,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7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Open Language Interface for Voice Exploitation (OLIVE) Software </a:t>
            </a: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standards gap analysis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to as part of the NBDWG HLT effort. OLIVE is being utilized by OBIM in their HLT pilot. </a:t>
            </a:r>
          </a:p>
          <a:p>
            <a:pPr marL="17145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This effort is </a:t>
            </a: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identify possible attributes for NIST &amp; NIEM updates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(5.2 release) to mature HLT in the NBD domain.  </a:t>
            </a: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marR="0" lvl="0" indent="0" algn="l" defTabSz="7556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 rot="16200000">
            <a:off x="-393722" y="1911005"/>
            <a:ext cx="1985099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2021 Highlights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858095" y="4940652"/>
            <a:ext cx="7744032" cy="1417275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The “way ahead” for the Biometrics Domain will be to </a:t>
            </a: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NIEM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model for </a:t>
            </a: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HLT/Voice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&amp; collaborate with NIEM on the </a:t>
            </a: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NIEM Biometrics Domain 5.2 release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 rot="16200000">
            <a:off x="-207044" y="3709425"/>
            <a:ext cx="1611743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2022 Objectives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858095" y="3397391"/>
            <a:ext cx="7549305" cy="89976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We would like to know if there are any other agencies working on voice as a biometric modality, so we gather broader use cases to factor into the NBDWG discussions.</a:t>
            </a: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 rot="16200000">
            <a:off x="-207044" y="5327432"/>
            <a:ext cx="1611742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Recommendations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386667" y="1283466"/>
            <a:ext cx="16209" cy="4792749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 flipH="1" flipV="1">
            <a:off x="366769" y="1136520"/>
            <a:ext cx="8395091" cy="5084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 flipV="1">
            <a:off x="418697" y="3218034"/>
            <a:ext cx="8362673" cy="10500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14A3B-586F-6741-A578-6A3C03C31D10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49C9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49C9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10C4E787-AD77-4BB1-8BA9-2F308C17CE70}"/>
              </a:ext>
            </a:extLst>
          </p:cNvPr>
          <p:cNvSpPr/>
          <p:nvPr/>
        </p:nvSpPr>
        <p:spPr>
          <a:xfrm>
            <a:off x="427158" y="4828731"/>
            <a:ext cx="8339358" cy="1050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21" name="Title 10">
            <a:extLst>
              <a:ext uri="{FF2B5EF4-FFF2-40B4-BE49-F238E27FC236}">
                <a16:creationId xmlns:a16="http://schemas.microsoft.com/office/drawing/2014/main" id="{BA4E6BDC-0D22-41B5-8EA5-FE05326D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394" y="195079"/>
            <a:ext cx="5342467" cy="584775"/>
          </a:xfrm>
        </p:spPr>
        <p:txBody>
          <a:bodyPr wrap="square" lIns="45720" rIns="45720">
            <a:spAutoFit/>
          </a:bodyPr>
          <a:lstStyle/>
          <a:p>
            <a:r>
              <a:rPr lang="en-US" dirty="0">
                <a:solidFill>
                  <a:srgbClr val="FFB64B"/>
                </a:solidFill>
              </a:rPr>
              <a:t>“Biometrics” </a:t>
            </a:r>
            <a:r>
              <a:rPr lang="en-US" dirty="0"/>
              <a:t>Domain Update</a:t>
            </a:r>
          </a:p>
        </p:txBody>
      </p:sp>
      <p:sp>
        <p:nvSpPr>
          <p:cNvPr id="24" name="Freeform 18">
            <a:extLst>
              <a:ext uri="{FF2B5EF4-FFF2-40B4-BE49-F238E27FC236}">
                <a16:creationId xmlns:a16="http://schemas.microsoft.com/office/drawing/2014/main" id="{BEE57AFF-048E-4551-A69C-B55552973DB4}"/>
              </a:ext>
            </a:extLst>
          </p:cNvPr>
          <p:cNvSpPr/>
          <p:nvPr/>
        </p:nvSpPr>
        <p:spPr>
          <a:xfrm>
            <a:off x="2499408" y="720887"/>
            <a:ext cx="6585325" cy="280271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Domain Steward &amp; Stakeholders: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(AD John M Boyd - Chair Biometrics Domain/DHS OBIM)</a:t>
            </a:r>
          </a:p>
        </p:txBody>
      </p:sp>
    </p:spTree>
    <p:extLst>
      <p:ext uri="{BB962C8B-B14F-4D97-AF65-F5344CB8AC3E}">
        <p14:creationId xmlns:p14="http://schemas.microsoft.com/office/powerpoint/2010/main" val="27115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870962" y="1171837"/>
            <a:ext cx="6579705" cy="3248278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Activities for 2021 include, but are not limited to, the briefings which we provided to promote NIEM adoption for the below agencies and groups:</a:t>
            </a:r>
          </a:p>
          <a:p>
            <a:pPr marL="17145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DHS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Office of the Chief Information Officer (</a:t>
            </a: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OCIO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Chief Data Officer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&amp; team</a:t>
            </a:r>
          </a:p>
          <a:p>
            <a:pPr marL="17145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The Data Stewardship Tactical Working Group (DSTWG</a:t>
            </a: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Immigration Technology Summit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DHS Management’s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Mission Support &amp; Management Domain (</a:t>
            </a: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MSMD)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briefing is scheduled</a:t>
            </a:r>
            <a:r>
              <a:rPr lang="en-US" sz="1700" kern="0" dirty="0">
                <a:solidFill>
                  <a:srgbClr val="6868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hangingPunct="0">
              <a:spcBef>
                <a:spcPct val="30000"/>
              </a:spcBef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marR="0" lvl="0" indent="0" algn="l" defTabSz="7556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 rot="16200000">
            <a:off x="-843025" y="2360306"/>
            <a:ext cx="2883705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2021 Highlights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858095" y="5212835"/>
            <a:ext cx="7744032" cy="774966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Please let us know if you have any feedback or recommendations</a:t>
            </a:r>
            <a:r>
              <a:rPr lang="en-US" sz="165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5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 rot="16200000">
            <a:off x="29562" y="4371425"/>
            <a:ext cx="1138532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2022 Objectives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858095" y="4175435"/>
            <a:ext cx="7549305" cy="878850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indent="-17145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NBD Team will 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 to promote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NIEM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through briefings, outreach, NBDWG sessions, NBAC, NTAC, &amp; Tiger Teams, Newsletters, and more.</a:t>
            </a:r>
          </a:p>
          <a:p>
            <a:pPr marL="171450" indent="-17145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NBD Team will continue contributing to the NTAC as a member.</a:t>
            </a:r>
          </a:p>
        </p:txBody>
      </p:sp>
      <p:sp>
        <p:nvSpPr>
          <p:cNvPr id="15" name="Freeform 14"/>
          <p:cNvSpPr/>
          <p:nvPr/>
        </p:nvSpPr>
        <p:spPr>
          <a:xfrm rot="16200000">
            <a:off x="-132233" y="5671750"/>
            <a:ext cx="1462120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Recommendations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386667" y="1283466"/>
            <a:ext cx="16209" cy="4792749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 flipH="1" flipV="1">
            <a:off x="366769" y="1136520"/>
            <a:ext cx="8395091" cy="5084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Straight Connector 15"/>
          <p:cNvSpPr/>
          <p:nvPr/>
        </p:nvSpPr>
        <p:spPr>
          <a:xfrm>
            <a:off x="418697" y="4122429"/>
            <a:ext cx="8395091" cy="35219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14A3B-586F-6741-A578-6A3C03C31D10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49C9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49C9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10C4E787-AD77-4BB1-8BA9-2F308C17CE70}"/>
              </a:ext>
            </a:extLst>
          </p:cNvPr>
          <p:cNvSpPr/>
          <p:nvPr/>
        </p:nvSpPr>
        <p:spPr>
          <a:xfrm>
            <a:off x="452563" y="5146725"/>
            <a:ext cx="8361225" cy="4158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21" name="Title 10">
            <a:extLst>
              <a:ext uri="{FF2B5EF4-FFF2-40B4-BE49-F238E27FC236}">
                <a16:creationId xmlns:a16="http://schemas.microsoft.com/office/drawing/2014/main" id="{BA4E6BDC-0D22-41B5-8EA5-FE05326D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394" y="195079"/>
            <a:ext cx="5342467" cy="584775"/>
          </a:xfrm>
        </p:spPr>
        <p:txBody>
          <a:bodyPr wrap="square" lIns="45720" rIns="45720">
            <a:spAutoFit/>
          </a:bodyPr>
          <a:lstStyle/>
          <a:p>
            <a:r>
              <a:rPr lang="en-US" dirty="0">
                <a:solidFill>
                  <a:srgbClr val="FFB64B"/>
                </a:solidFill>
              </a:rPr>
              <a:t>“Biometrics” </a:t>
            </a:r>
            <a:r>
              <a:rPr lang="en-US" dirty="0"/>
              <a:t>Domain Update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C1975-8CEA-404E-B330-55BCC1C8A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571" y="1274209"/>
            <a:ext cx="1259945" cy="9436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E60D94-E2BF-4512-AAA8-3C6730CF3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571" y="2385650"/>
            <a:ext cx="1280986" cy="959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6D4AFF3C-CD60-4E9B-B1F6-B491C320AD11}"/>
              </a:ext>
            </a:extLst>
          </p:cNvPr>
          <p:cNvSpPr/>
          <p:nvPr/>
        </p:nvSpPr>
        <p:spPr>
          <a:xfrm>
            <a:off x="2499408" y="720887"/>
            <a:ext cx="6585325" cy="280271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Domain Steward &amp; Stakeholders: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(AD John M Boyd - Chair Biometrics Domain/DHS OBIM)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38D614-4702-41D9-957C-FDDB0842008C}"/>
              </a:ext>
            </a:extLst>
          </p:cNvPr>
          <p:cNvSpPr/>
          <p:nvPr/>
        </p:nvSpPr>
        <p:spPr>
          <a:xfrm>
            <a:off x="815057" y="3509593"/>
            <a:ext cx="801455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support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NTAC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NBAC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Tiger Teams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and we review technical specifications related to NIEM, e.g. </a:t>
            </a:r>
            <a:r>
              <a:rPr lang="en-U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Metamodel Primer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24C35F-0D58-4FF0-9A7A-E8F852B69BD0}"/>
              </a:ext>
            </a:extLst>
          </p:cNvPr>
          <p:cNvSpPr/>
          <p:nvPr/>
        </p:nvSpPr>
        <p:spPr>
          <a:xfrm>
            <a:off x="366769" y="798182"/>
            <a:ext cx="203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Promote NIEM!</a:t>
            </a:r>
          </a:p>
        </p:txBody>
      </p:sp>
    </p:spTree>
    <p:extLst>
      <p:ext uri="{BB962C8B-B14F-4D97-AF65-F5344CB8AC3E}">
        <p14:creationId xmlns:p14="http://schemas.microsoft.com/office/powerpoint/2010/main" val="294844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 rot="16200000">
            <a:off x="-752523" y="2269803"/>
            <a:ext cx="2702701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2021 Highlights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858095" y="5181283"/>
            <a:ext cx="7744032" cy="1318349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Please let us know if anyone is interested in NBD membership. We can be contacted via: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OBIMFuturesIdentityNIEM@obim.dhs.gov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would appreciate hearing success stories from other domains for engaging members.</a:t>
            </a:r>
          </a:p>
          <a:p>
            <a:pPr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 rot="16200000">
            <a:off x="-11294" y="4231273"/>
            <a:ext cx="1220244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2022 Objectives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858095" y="3925174"/>
            <a:ext cx="7549305" cy="1161616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NBD will 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 the outreach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the biometrics community through development of domain documentation and newsletters.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NBD Team will keep the 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 site up to date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new information, activities, and updates to keep the community posted.</a:t>
            </a:r>
          </a:p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 rot="16200000">
            <a:off x="-207044" y="5625812"/>
            <a:ext cx="1611742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Recommendations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386667" y="1283463"/>
            <a:ext cx="16209" cy="4792749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 flipH="1" flipV="1">
            <a:off x="366769" y="1136517"/>
            <a:ext cx="8395091" cy="5084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418697" y="3842495"/>
            <a:ext cx="8343164" cy="53310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19394" y="195079"/>
            <a:ext cx="5342467" cy="584775"/>
          </a:xfrm>
        </p:spPr>
        <p:txBody>
          <a:bodyPr wrap="square" lIns="45720" rIns="45720">
            <a:spAutoFit/>
          </a:bodyPr>
          <a:lstStyle/>
          <a:p>
            <a:r>
              <a:rPr lang="en-US" dirty="0">
                <a:solidFill>
                  <a:srgbClr val="FFB64B"/>
                </a:solidFill>
              </a:rPr>
              <a:t>“Biometrics” </a:t>
            </a:r>
            <a:r>
              <a:rPr lang="en-US" dirty="0"/>
              <a:t>Domain 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14A3B-586F-6741-A578-6A3C03C31D10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49C9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49C9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10C4E787-AD77-4BB1-8BA9-2F308C17CE70}"/>
              </a:ext>
            </a:extLst>
          </p:cNvPr>
          <p:cNvSpPr/>
          <p:nvPr/>
        </p:nvSpPr>
        <p:spPr>
          <a:xfrm>
            <a:off x="427158" y="5127111"/>
            <a:ext cx="8339358" cy="15079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9957ECA-FFD5-4EE1-B486-E830DFE588A6}"/>
              </a:ext>
            </a:extLst>
          </p:cNvPr>
          <p:cNvSpPr/>
          <p:nvPr/>
        </p:nvSpPr>
        <p:spPr>
          <a:xfrm>
            <a:off x="909168" y="1161127"/>
            <a:ext cx="6669572" cy="2610351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NBD Team worked with the NIEM Management Office (NMO) to launch a 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NBD GitHub site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provide 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documentation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the NIEM community. 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https://niem.github.io/community/biometrics/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7556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16C002-0546-458E-9D84-E3B10EF92672}"/>
              </a:ext>
            </a:extLst>
          </p:cNvPr>
          <p:cNvSpPr/>
          <p:nvPr/>
        </p:nvSpPr>
        <p:spPr>
          <a:xfrm>
            <a:off x="4504651" y="1995996"/>
            <a:ext cx="344959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NBD Domain Management Plan</a:t>
            </a:r>
          </a:p>
          <a:p>
            <a:pPr marL="17145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Guide for Creating NIEM Biometric Exchanges</a:t>
            </a:r>
            <a:endParaRPr lang="en-US" sz="1600" b="1" kern="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4EF7F5A-2199-4034-A47B-C3A6B920D3F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35" y="1228216"/>
            <a:ext cx="920355" cy="1193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A5B1A34-14E6-4659-B1B7-1100E5DFDF7B}"/>
              </a:ext>
            </a:extLst>
          </p:cNvPr>
          <p:cNvGrpSpPr/>
          <p:nvPr/>
        </p:nvGrpSpPr>
        <p:grpSpPr>
          <a:xfrm>
            <a:off x="7996035" y="2591368"/>
            <a:ext cx="928185" cy="1207374"/>
            <a:chOff x="2085238" y="1717040"/>
            <a:chExt cx="3737387" cy="486156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BC0040-074C-4FB2-9B52-3F9B7B23C8BB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238" y="1717040"/>
              <a:ext cx="3737387" cy="486156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/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E50721C-C0E0-407C-A803-F005F6B5A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06600" y="1783598"/>
              <a:ext cx="3504087" cy="4723676"/>
            </a:xfrm>
            <a:prstGeom prst="rect">
              <a:avLst/>
            </a:prstGeom>
          </p:spPr>
        </p:pic>
      </p:grpSp>
      <p:sp>
        <p:nvSpPr>
          <p:cNvPr id="35" name="Straight Connector 34">
            <a:extLst>
              <a:ext uri="{FF2B5EF4-FFF2-40B4-BE49-F238E27FC236}">
                <a16:creationId xmlns:a16="http://schemas.microsoft.com/office/drawing/2014/main" id="{984B1F03-E489-4821-BFE6-8D8DFB6CCA6E}"/>
              </a:ext>
            </a:extLst>
          </p:cNvPr>
          <p:cNvSpPr/>
          <p:nvPr/>
        </p:nvSpPr>
        <p:spPr>
          <a:xfrm flipH="1" flipV="1">
            <a:off x="366769" y="1136520"/>
            <a:ext cx="8395091" cy="5084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49A7C1-E11E-412D-8CD4-443E24FBE2AC}"/>
              </a:ext>
            </a:extLst>
          </p:cNvPr>
          <p:cNvSpPr/>
          <p:nvPr/>
        </p:nvSpPr>
        <p:spPr>
          <a:xfrm>
            <a:off x="850311" y="3144883"/>
            <a:ext cx="6477068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provide quarterly biometrics </a:t>
            </a: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newsletters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for NBD Members.</a:t>
            </a:r>
          </a:p>
          <a:p>
            <a:pPr marL="171450" indent="-17145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maintain &amp; update the member list.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91DAB-5AFD-46A4-AD66-8A4BC8DE5EAA}"/>
              </a:ext>
            </a:extLst>
          </p:cNvPr>
          <p:cNvSpPr/>
          <p:nvPr/>
        </p:nvSpPr>
        <p:spPr>
          <a:xfrm>
            <a:off x="1078920" y="1984749"/>
            <a:ext cx="3721689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NBD Standards Development Plan</a:t>
            </a:r>
          </a:p>
          <a:p>
            <a:pPr marL="17145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NBD Governance Process Plan</a:t>
            </a:r>
          </a:p>
          <a:p>
            <a:pPr marL="171450" indent="-1714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NBD Enterprise - Level Data Standards Execution Plan</a:t>
            </a:r>
          </a:p>
        </p:txBody>
      </p:sp>
      <p:sp>
        <p:nvSpPr>
          <p:cNvPr id="36" name="Freeform 18">
            <a:extLst>
              <a:ext uri="{FF2B5EF4-FFF2-40B4-BE49-F238E27FC236}">
                <a16:creationId xmlns:a16="http://schemas.microsoft.com/office/drawing/2014/main" id="{AB0BFB85-9C6B-40A9-8888-F6C02870A42B}"/>
              </a:ext>
            </a:extLst>
          </p:cNvPr>
          <p:cNvSpPr/>
          <p:nvPr/>
        </p:nvSpPr>
        <p:spPr>
          <a:xfrm>
            <a:off x="2499408" y="720887"/>
            <a:ext cx="6585325" cy="280271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Domain Steward &amp; Stakeholders: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(AD John M Boyd - Chair Biometrics Domain/DHS OBIM)</a:t>
            </a:r>
          </a:p>
        </p:txBody>
      </p:sp>
    </p:spTree>
    <p:extLst>
      <p:ext uri="{BB962C8B-B14F-4D97-AF65-F5344CB8AC3E}">
        <p14:creationId xmlns:p14="http://schemas.microsoft.com/office/powerpoint/2010/main" val="2115212066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Custom 1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54545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 Faded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EM Faded" id="{24B59F16-D033-4FC7-9CA0-8286D22A9638}" vid="{203A4685-C252-452E-8E6D-6BB02D450002}"/>
    </a:ext>
  </a:extLst>
</a:theme>
</file>

<file path=ppt/theme/theme3.xml><?xml version="1.0" encoding="utf-8"?>
<a:theme xmlns:a="http://schemas.openxmlformats.org/drawingml/2006/main" name="JEC Slid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JEC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6AF04C1F601843A419A1DF577D8B75" ma:contentTypeVersion="14" ma:contentTypeDescription="Create a new document." ma:contentTypeScope="" ma:versionID="96a59092e05986791b795f3059205d9f">
  <xsd:schema xmlns:xsd="http://www.w3.org/2001/XMLSchema" xmlns:xs="http://www.w3.org/2001/XMLSchema" xmlns:p="http://schemas.microsoft.com/office/2006/metadata/properties" xmlns:ns3="6d88d3b3-4676-4d84-9553-b61a010d97df" xmlns:ns4="0364f2e7-71ae-428f-b91c-408c70d4e009" targetNamespace="http://schemas.microsoft.com/office/2006/metadata/properties" ma:root="true" ma:fieldsID="715c9efb1ce815d756c841e970d48f5f" ns3:_="" ns4:_="">
    <xsd:import namespace="6d88d3b3-4676-4d84-9553-b61a010d97df"/>
    <xsd:import namespace="0364f2e7-71ae-428f-b91c-408c70d4e0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88d3b3-4676-4d84-9553-b61a010d97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64f2e7-71ae-428f-b91c-408c70d4e00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5AA97C-FCA9-4A2C-925E-1779BCC5F712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6d88d3b3-4676-4d84-9553-b61a010d97df"/>
    <ds:schemaRef ds:uri="0364f2e7-71ae-428f-b91c-408c70d4e009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E2602AB-BB94-47EF-A409-B5AC6B3ABA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F2E55B-1317-4E66-ABB1-067202B8BF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88d3b3-4676-4d84-9553-b61a010d97df"/>
    <ds:schemaRef ds:uri="0364f2e7-71ae-428f-b91c-408c70d4e0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ppt2893.tmp</Template>
  <TotalTime>5229</TotalTime>
  <Words>743</Words>
  <Application>Microsoft Office PowerPoint</Application>
  <PresentationFormat>On-screen Show (4:3)</PresentationFormat>
  <Paragraphs>67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Wingdings</vt:lpstr>
      <vt:lpstr>NIEM_white</vt:lpstr>
      <vt:lpstr>1_NIEM Faded</vt:lpstr>
      <vt:lpstr>JEC Slide 1</vt:lpstr>
      <vt:lpstr>1_JEC Content</vt:lpstr>
      <vt:lpstr>NIEM Course Theme</vt:lpstr>
      <vt:lpstr>NBAC Annual Meeting</vt:lpstr>
      <vt:lpstr>“Biometrics” Domain Update</vt:lpstr>
      <vt:lpstr>“Biometrics” Domain Update</vt:lpstr>
      <vt:lpstr>“Biometrics” Domain Update</vt:lpstr>
      <vt:lpstr>“Biometrics” Domain Update</vt:lpstr>
    </vt:vector>
  </TitlesOfParts>
  <Company>LMD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Escobar</dc:creator>
  <cp:lastModifiedBy>sullivsm</cp:lastModifiedBy>
  <cp:revision>112</cp:revision>
  <cp:lastPrinted>2021-07-09T12:57:27Z</cp:lastPrinted>
  <dcterms:created xsi:type="dcterms:W3CDTF">2021-01-14T19:20:12Z</dcterms:created>
  <dcterms:modified xsi:type="dcterms:W3CDTF">2021-09-05T13:42:41Z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0x010100106AF04C1F601843A419A1DF577D8B75</vt:lpwstr>
  </property>
</Properties>
</file>