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7" r:id="rId2"/>
    <p:sldId id="385" r:id="rId3"/>
    <p:sldId id="274" r:id="rId4"/>
    <p:sldId id="280" r:id="rId5"/>
    <p:sldId id="285" r:id="rId6"/>
    <p:sldId id="258" r:id="rId7"/>
    <p:sldId id="270" r:id="rId8"/>
    <p:sldId id="272" r:id="rId9"/>
    <p:sldId id="286" r:id="rId10"/>
    <p:sldId id="275" r:id="rId11"/>
    <p:sldId id="279" r:id="rId12"/>
    <p:sldId id="282" r:id="rId13"/>
    <p:sldId id="281" r:id="rId14"/>
    <p:sldId id="283" r:id="rId15"/>
    <p:sldId id="284" r:id="rId16"/>
    <p:sldId id="278" r:id="rId17"/>
    <p:sldId id="267" r:id="rId18"/>
    <p:sldId id="3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7E6E6"/>
    <a:srgbClr val="2BCB92"/>
    <a:srgbClr val="36D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1" autoAdjust="0"/>
    <p:restoredTop sz="77483" autoAdjust="0"/>
  </p:normalViewPr>
  <p:slideViewPr>
    <p:cSldViewPr snapToGrid="0">
      <p:cViewPr varScale="1">
        <p:scale>
          <a:sx n="71" d="100"/>
          <a:sy n="71" d="100"/>
        </p:scale>
        <p:origin x="162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4A052-C993-4F32-8411-63C9EB5FD54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2F21-E4AC-42A1-A0F4-51BEFB32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2F21-E4AC-42A1-A0F4-51BEFB32D5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deliverables that can be addressed over the next 90 days are:</a:t>
            </a:r>
          </a:p>
          <a:p>
            <a:r>
              <a:rPr lang="en-US" dirty="0"/>
              <a:t>The production of an Outreach Opportunity List that will help us to identify conferences, meetings, symposiums that the tiger team should attend and/or present at.</a:t>
            </a:r>
          </a:p>
          <a:p>
            <a:r>
              <a:rPr lang="en-US" dirty="0"/>
              <a:t>The production of marketing materials tailored to the needs of the Tiger Team and the audience it is trying to reach.</a:t>
            </a:r>
          </a:p>
          <a:p>
            <a:r>
              <a:rPr lang="en-US" dirty="0"/>
              <a:t>Provide assistance to organizations with grant application and execution assistance.</a:t>
            </a:r>
          </a:p>
          <a:p>
            <a:r>
              <a:rPr lang="en-US" dirty="0"/>
              <a:t>The development of a “NIEM Virtual Roadshow”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2F21-E4AC-42A1-A0F4-51BEFB32D5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Success will be measured and tracked based on these criteria.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2F21-E4AC-42A1-A0F4-51BEFB32D5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2F21-E4AC-42A1-A0F4-51BEFB32D5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2F21-E4AC-42A1-A0F4-51BEFB32D5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2F21-E4AC-42A1-A0F4-51BEFB32D5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3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2F21-E4AC-42A1-A0F4-51BEFB32D5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2F21-E4AC-42A1-A0F4-51BEFB32D5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9E2-F867-4FBB-AE62-22528DB51AD0}" type="datetime1">
              <a:rPr lang="en-US" smtClean="0"/>
              <a:t>9/12/2020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9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1867" y="1155700"/>
            <a:ext cx="11119104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8F3A-167B-467C-937A-9C22BE5F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6EA9-A625-4DB2-9796-5F9BFDED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92F6-17C6-4D2D-A995-3591E181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AD71-C289-4E97-875A-D23B1AE7FC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5C94-E0B5-4662-A459-726AB09F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72D9-83D8-480B-9495-F8365C25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CC-6F95-48FB-B063-7F21D36E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07615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FEF1-EEDA-41AF-9328-8C7E964DC253}" type="datetime1">
              <a:rPr lang="en-US" smtClean="0"/>
              <a:t>9/12/2020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1801"/>
            <a:ext cx="53848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1801"/>
            <a:ext cx="53848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641-2326-4725-81F2-B46948D9EB39}" type="datetime1">
              <a:rPr lang="en-US" smtClean="0"/>
              <a:t>9/12/2020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9058"/>
            <a:ext cx="5386917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D10-E850-485B-9AFC-215221AC93A4}" type="datetime1">
              <a:rPr lang="en-US" smtClean="0"/>
              <a:t>9/12/2020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1535114"/>
            <a:ext cx="50292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0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A7B0-AC12-49A8-8CC2-BE29E63D118A}" type="datetime1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5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EB-731E-45FB-B1DA-5FA2A195E439}" type="datetime1">
              <a:rPr lang="en-US" smtClean="0"/>
              <a:t>9/12/2020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2"/>
            <a:ext cx="10786533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9058"/>
            <a:ext cx="5386917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C89-3968-4A1A-8DC2-CC78FB52203E}" type="datetime1">
              <a:rPr lang="en-US" smtClean="0"/>
              <a:t>9/12/2020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1535114"/>
            <a:ext cx="50292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3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2133600" y="2126878"/>
            <a:ext cx="100584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807" y="2653553"/>
            <a:ext cx="7827264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4807" y="4134881"/>
            <a:ext cx="7827264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1016254" y="3414184"/>
            <a:ext cx="1828801" cy="486833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515479" y="3414184"/>
            <a:ext cx="1828800" cy="486833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DCAFD5-E28C-4FAE-B896-709C25B69976}" type="datetime1">
              <a:rPr lang="en-US" smtClean="0"/>
              <a:t>9/12/2020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5"/>
          <a:srcRect l="65865" t="77549"/>
          <a:stretch/>
        </p:blipFill>
        <p:spPr>
          <a:xfrm>
            <a:off x="7610021" y="5346620"/>
            <a:ext cx="4161692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B297DF-97F3-44D5-A7F5-334AEE6B78F7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0113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91801"/>
            <a:ext cx="109728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6"/>
          <a:srcRect l="88148" t="94107" r="-1" b="82"/>
          <a:stretch/>
        </p:blipFill>
        <p:spPr>
          <a:xfrm>
            <a:off x="10738341" y="6462349"/>
            <a:ext cx="1446375" cy="3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jakecaptive/4991511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oard-school-homework-slate-928381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3PlQG7Z-Q4G1zEo01QzZEhG92Jt0FK6z2Z6HHfMQQDU/edit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A8L05mSyz87EJyWLvIYWxLSxKr_ZCjQbFgn-6u1j8/" TargetMode="External"/><Relationship Id="rId2" Type="http://schemas.openxmlformats.org/officeDocument/2006/relationships/hyperlink" Target="http://niem.github.io/community/sl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3PlQG7Z-Q4G1zEo01QzZEhG92Jt0FK6z2Z6HHfMQQDU/edit?usp=sha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om@tomcarlsonconsulting.com" TargetMode="External"/><Relationship Id="rId4" Type="http://schemas.openxmlformats.org/officeDocument/2006/relationships/hyperlink" Target="mailto:caitcryan@irishealthsolutions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iem.github.io/community/slt/chart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 bwMode="auto">
          <a:xfrm>
            <a:off x="1733259" y="3355967"/>
            <a:ext cx="8877882" cy="17358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ts val="3600"/>
              </a:lnSpc>
              <a:spcBef>
                <a:spcPct val="50000"/>
              </a:spcBef>
              <a:defRPr sz="4000" b="0" i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2pPr>
            <a:lvl3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3pPr>
            <a:lvl4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4pPr>
            <a:lvl5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b="1" dirty="0"/>
              <a:t>Virtual Annual Meeting (NBAC)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14 September 2020 </a:t>
            </a:r>
            <a:r>
              <a:rPr lang="en-US" sz="2400" b="1" dirty="0">
                <a:sym typeface="Wingdings" panose="05000000000000000000" pitchFamily="2" charset="2"/>
              </a:rPr>
              <a:t> 1- 3PM</a:t>
            </a: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3600" b="1" dirty="0"/>
              <a:t>State, Local, Tribal Tiger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2A587-0A3A-4D34-9E40-FA6A9DFF3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06" y="171451"/>
            <a:ext cx="2265218" cy="226521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FF6180F-889B-47C8-9911-9B7AD7C897F3}"/>
              </a:ext>
            </a:extLst>
          </p:cNvPr>
          <p:cNvSpPr txBox="1">
            <a:spLocks/>
          </p:cNvSpPr>
          <p:nvPr/>
        </p:nvSpPr>
        <p:spPr>
          <a:xfrm>
            <a:off x="9849970" y="5156548"/>
            <a:ext cx="2060231" cy="1023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8325" indent="-2270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6047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9861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►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200" i="1" dirty="0" err="1">
                <a:solidFill>
                  <a:sysClr val="windowText" lastClr="000000"/>
                </a:solidFill>
              </a:rPr>
              <a:t>Cait</a:t>
            </a:r>
            <a:r>
              <a:rPr lang="en-US" sz="2200" i="1" dirty="0">
                <a:solidFill>
                  <a:sysClr val="windowText" lastClr="000000"/>
                </a:solidFill>
              </a:rPr>
              <a:t> Ryan &amp;</a:t>
            </a:r>
          </a:p>
          <a:p>
            <a:pPr algn="l">
              <a:defRPr/>
            </a:pPr>
            <a:r>
              <a:rPr lang="en-US" sz="2200" i="1" dirty="0">
                <a:solidFill>
                  <a:sysClr val="windowText" lastClr="000000"/>
                </a:solidFill>
              </a:rPr>
              <a:t>Tom Carlson</a:t>
            </a:r>
          </a:p>
          <a:p>
            <a:pPr algn="l">
              <a:defRPr/>
            </a:pPr>
            <a:r>
              <a:rPr lang="en-US" sz="2200" i="1" dirty="0">
                <a:solidFill>
                  <a:sysClr val="windowText" lastClr="000000"/>
                </a:solidFill>
              </a:rPr>
              <a:t>SLT_TT Co-Chairs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3FFC3-7755-4E87-86DB-78C4150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210" y="81048"/>
            <a:ext cx="2188654" cy="2847079"/>
          </a:xfrm>
          <a:prstGeom prst="rect">
            <a:avLst/>
          </a:prstGeom>
        </p:spPr>
      </p:pic>
      <p:pic>
        <p:nvPicPr>
          <p:cNvPr id="9" name="Picture 8" descr="Check Mark Logo clipart - Circle, transparent clip art">
            <a:extLst>
              <a:ext uri="{FF2B5EF4-FFF2-40B4-BE49-F238E27FC236}">
                <a16:creationId xmlns:a16="http://schemas.microsoft.com/office/drawing/2014/main" id="{52CC4837-2968-4822-9CD5-989DF2CD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772" y="1786948"/>
            <a:ext cx="396875" cy="396875"/>
          </a:xfrm>
          <a:prstGeom prst="ellipse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4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FB3D3B8F-C764-4256-BB38-5447E267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62" y="3380343"/>
            <a:ext cx="8556025" cy="838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500" dirty="0">
                <a:solidFill>
                  <a:schemeClr val="tx2"/>
                </a:solidFill>
              </a:rPr>
              <a:t>State of the States:</a:t>
            </a:r>
            <a:br>
              <a:rPr lang="en-US" sz="3500" dirty="0">
                <a:solidFill>
                  <a:schemeClr val="tx2"/>
                </a:solidFill>
              </a:rPr>
            </a:br>
            <a:r>
              <a:rPr lang="en-US" sz="3500" dirty="0">
                <a:solidFill>
                  <a:schemeClr val="tx2"/>
                </a:solidFill>
              </a:rPr>
              <a:t>Perspectives on The power of data </a:t>
            </a:r>
            <a:br>
              <a:rPr lang="en-US" sz="3500" b="1" dirty="0">
                <a:solidFill>
                  <a:schemeClr val="tx2"/>
                </a:solidFill>
              </a:rPr>
            </a:br>
            <a:br>
              <a:rPr lang="en-US" sz="35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tx2"/>
                </a:solidFill>
              </a:rPr>
              <a:t>Eric Sweden</a:t>
            </a:r>
            <a:endParaRPr lang="en-US" sz="3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9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3963-F395-4244-9BBA-C920B087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20" y="2223572"/>
            <a:ext cx="4733171" cy="83820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3100" b="1" dirty="0"/>
              <a:t>How do we </a:t>
            </a:r>
            <a:r>
              <a:rPr lang="en-US" sz="3100" b="1" i="1" u="sng" dirty="0"/>
              <a:t>effectively</a:t>
            </a:r>
            <a:r>
              <a:rPr lang="en-US" sz="3100" b="1" dirty="0"/>
              <a:t> state The Value of NIEM.</a:t>
            </a: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r>
              <a:rPr lang="en-US" sz="3100" b="1" dirty="0"/>
              <a:t>What is NIEM’s role in a COVID-19 world?</a:t>
            </a:r>
            <a:br>
              <a:rPr lang="en-US" sz="3100" b="1" dirty="0"/>
            </a:br>
            <a:endParaRPr lang="en-US" sz="31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A5A58-ED6A-4334-B5CD-34B91BCBDC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913" r="15548"/>
          <a:stretch/>
        </p:blipFill>
        <p:spPr>
          <a:xfrm>
            <a:off x="5243469" y="0"/>
            <a:ext cx="7181613" cy="685799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86757-5277-431C-BE81-27156AB1234B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flickr.com/photos/jakecaptive/499151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5E49D-BC9F-42D2-8DDF-01C7A2F46622}"/>
              </a:ext>
            </a:extLst>
          </p:cNvPr>
          <p:cNvSpPr/>
          <p:nvPr/>
        </p:nvSpPr>
        <p:spPr>
          <a:xfrm>
            <a:off x="5827060" y="240658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Brainstorming Session</a:t>
            </a:r>
            <a:br>
              <a:rPr lang="en-US" sz="4000" b="1" dirty="0">
                <a:solidFill>
                  <a:schemeClr val="tx2"/>
                </a:solidFill>
              </a:rPr>
            </a:b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4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6AAA9-4AB7-4186-A354-B9E41DBC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39" y="152400"/>
            <a:ext cx="9389636" cy="8382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Brainstorming: Value of NIEM- Details and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DB5FE3-E3BE-4C65-A40F-7ECBF3CDBD4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12888"/>
            <a:ext cx="5157788" cy="571500"/>
          </a:xfrm>
          <a:solidFill>
            <a:srgbClr val="4472C4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Decrease Development Time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CBF965-8211-4705-BD8D-D2AFD546DA2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24075"/>
            <a:ext cx="5157788" cy="4586288"/>
          </a:xfrm>
        </p:spPr>
        <p:txBody>
          <a:bodyPr>
            <a:normAutofit/>
          </a:bodyPr>
          <a:lstStyle/>
          <a:p>
            <a:r>
              <a:rPr lang="en-US" sz="2400" dirty="0"/>
              <a:t>Why Is this important? How does it do that over other ”solutions”?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490BEF-A003-4851-BB0C-0778058FAC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525588"/>
            <a:ext cx="5183187" cy="531812"/>
          </a:xfrm>
          <a:solidFill>
            <a:srgbClr val="4472C4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Increase Consistency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514B95-D060-4689-AC86-4AB8896524D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08813" y="2111375"/>
            <a:ext cx="5183187" cy="4598988"/>
          </a:xfrm>
        </p:spPr>
        <p:txBody>
          <a:bodyPr>
            <a:normAutofit/>
          </a:bodyPr>
          <a:lstStyle/>
          <a:p>
            <a:r>
              <a:rPr lang="en-US" sz="2400" dirty="0"/>
              <a:t>What are some examples of this?</a:t>
            </a:r>
          </a:p>
        </p:txBody>
      </p:sp>
    </p:spTree>
    <p:extLst>
      <p:ext uri="{BB962C8B-B14F-4D97-AF65-F5344CB8AC3E}">
        <p14:creationId xmlns:p14="http://schemas.microsoft.com/office/powerpoint/2010/main" val="223462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6AAA9-4AB7-4186-A354-B9E41DBC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87" y="130366"/>
            <a:ext cx="9481442" cy="8382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Brainstorming: Value of NIEM- Details and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DB5FE3-E3BE-4C65-A40F-7ECBF3CDBD4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24000"/>
            <a:ext cx="5157788" cy="571500"/>
          </a:xfrm>
          <a:solidFill>
            <a:srgbClr val="4472C4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Range Of Users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CBF965-8211-4705-BD8D-D2AFD546DA2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35188"/>
            <a:ext cx="5157788" cy="4586287"/>
          </a:xfrm>
        </p:spPr>
        <p:txBody>
          <a:bodyPr/>
          <a:lstStyle/>
          <a:p>
            <a:r>
              <a:rPr lang="en-US" sz="2400" dirty="0"/>
              <a:t>Tribal, Local, State, Federal, Private Sector, Territorial and International</a:t>
            </a:r>
          </a:p>
          <a:p>
            <a:r>
              <a:rPr lang="en-US" sz="2400" dirty="0"/>
              <a:t>Why is this important? What are the highest profile use cases or exchanges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490BEF-A003-4851-BB0C-0778058FAC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536700"/>
            <a:ext cx="5183187" cy="531813"/>
          </a:xfrm>
          <a:solidFill>
            <a:srgbClr val="4472C4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Data Mapping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514B95-D060-4689-AC86-4AB8896524D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08813" y="2122488"/>
            <a:ext cx="5183187" cy="4598987"/>
          </a:xfrm>
        </p:spPr>
        <p:txBody>
          <a:bodyPr>
            <a:normAutofit/>
          </a:bodyPr>
          <a:lstStyle/>
          <a:p>
            <a:r>
              <a:rPr lang="en-US" sz="2400" dirty="0"/>
              <a:t>View whole picture of an organization; increase operational awareness</a:t>
            </a:r>
          </a:p>
        </p:txBody>
      </p:sp>
    </p:spTree>
    <p:extLst>
      <p:ext uri="{BB962C8B-B14F-4D97-AF65-F5344CB8AC3E}">
        <p14:creationId xmlns:p14="http://schemas.microsoft.com/office/powerpoint/2010/main" val="382656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6AAA9-4AB7-4186-A354-B9E41DBC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033" y="275421"/>
            <a:ext cx="8195733" cy="8382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Brainstorming: EVOLVED role of NIEM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DDCE5-2B58-487C-BE58-D04F4157FF9E}"/>
              </a:ext>
            </a:extLst>
          </p:cNvPr>
          <p:cNvSpPr txBox="1"/>
          <p:nvPr/>
        </p:nvSpPr>
        <p:spPr>
          <a:xfrm>
            <a:off x="1784732" y="1542361"/>
            <a:ext cx="8553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should NIEM be used to support this new COVID world?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5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8B182C13-2E1F-4BED-BD2B-AD3A98FACAD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48" r="8073"/>
          <a:stretch/>
        </p:blipFill>
        <p:spPr>
          <a:xfrm>
            <a:off x="3243263" y="0"/>
            <a:ext cx="8948737" cy="685800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E8EBDC-6B28-464F-8606-17391DD57C4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53388" y="1803401"/>
            <a:ext cx="3908425" cy="32067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Send comments, feedback, additional ideas to Tom and Cait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Provide 5-10 Points of Contacts and list them on our </a:t>
            </a:r>
            <a:r>
              <a:rPr lang="en-US" sz="2400" dirty="0">
                <a:hlinkClick r:id="rId4"/>
              </a:rPr>
              <a:t>Outreach Spreadsheet </a:t>
            </a:r>
            <a:r>
              <a:rPr lang="en-US" sz="2400" dirty="0"/>
              <a:t>under the “Organization” tab.</a:t>
            </a:r>
          </a:p>
        </p:txBody>
      </p:sp>
    </p:spTree>
    <p:extLst>
      <p:ext uri="{BB962C8B-B14F-4D97-AF65-F5344CB8AC3E}">
        <p14:creationId xmlns:p14="http://schemas.microsoft.com/office/powerpoint/2010/main" val="35759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F85D-16EA-40A7-B6B4-C23BF3462F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3046" y="1506117"/>
            <a:ext cx="10686361" cy="4351337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b="1" dirty="0"/>
              <a:t>NIEM SLT TT Home</a:t>
            </a:r>
          </a:p>
          <a:p>
            <a:pPr lvl="1">
              <a:spcAft>
                <a:spcPts val="600"/>
              </a:spcAft>
            </a:pPr>
            <a:r>
              <a:rPr lang="en-US" sz="2600" dirty="0">
                <a:hlinkClick r:id="rId2"/>
              </a:rPr>
              <a:t>http://niem.github.io/community/slt/</a:t>
            </a:r>
            <a:endParaRPr lang="en-US" sz="32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200" b="1" dirty="0"/>
              <a:t>Roster</a:t>
            </a:r>
          </a:p>
          <a:p>
            <a:pPr lvl="1">
              <a:spcAft>
                <a:spcPts val="600"/>
              </a:spcAft>
            </a:pPr>
            <a:r>
              <a:rPr lang="en-US" sz="2600" dirty="0">
                <a:hlinkClick r:id="rId3"/>
              </a:rPr>
              <a:t>https://docs.google.com/spreadsheets/d/1eUA8L05mSyz87EJyWLvIYWxLSxKr_ZCjQbFgn-6u1j8/</a:t>
            </a:r>
            <a:endParaRPr lang="en-US" sz="32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200" b="1" dirty="0"/>
              <a:t>Outreach Opportunity Register</a:t>
            </a:r>
          </a:p>
          <a:p>
            <a:pPr lvl="1">
              <a:spcAft>
                <a:spcPts val="600"/>
              </a:spcAft>
            </a:pPr>
            <a:r>
              <a:rPr lang="en-US" sz="2600" dirty="0">
                <a:hlinkClick r:id="rId4"/>
              </a:rPr>
              <a:t>https://docs.google.com/spreadsheets/d/13PlQG7Z-Q4G1zEo01QzZEhG92Jt0FK6z2Z6HHfMQQDU/edit?usp=sharing</a:t>
            </a:r>
            <a:r>
              <a:rPr lang="en-US" sz="2600" dirty="0"/>
              <a:t>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038B09-CCC6-45E6-8EBA-08B20D9A6A2B}"/>
              </a:ext>
            </a:extLst>
          </p:cNvPr>
          <p:cNvSpPr txBox="1">
            <a:spLocks/>
          </p:cNvSpPr>
          <p:nvPr/>
        </p:nvSpPr>
        <p:spPr>
          <a:xfrm>
            <a:off x="376227" y="0"/>
            <a:ext cx="4509236" cy="113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70C0"/>
                </a:solidFill>
              </a:rPr>
              <a:t>Resources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7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ought icon">
            <a:extLst>
              <a:ext uri="{FF2B5EF4-FFF2-40B4-BE49-F238E27FC236}">
                <a16:creationId xmlns:a16="http://schemas.microsoft.com/office/drawing/2014/main" id="{51A3068B-996C-4EF8-B2A4-353923C9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8" b="3192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81C6CA-C5D0-4F0C-9F43-00596B15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Thoughts?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EFD92-4FFF-4C94-8A81-BA741DE656E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62888" y="5241925"/>
            <a:ext cx="4329112" cy="684213"/>
          </a:xfrm>
        </p:spPr>
        <p:txBody>
          <a:bodyPr>
            <a:normAutofit fontScale="85000" lnSpcReduction="10000"/>
          </a:bodyPr>
          <a:lstStyle/>
          <a:p>
            <a:r>
              <a:rPr lang="en-US" sz="1400"/>
              <a:t>Co-Chair- Cait Ryan, </a:t>
            </a:r>
            <a:r>
              <a:rPr lang="en-US" sz="1400">
                <a:hlinkClick r:id="rId4"/>
              </a:rPr>
              <a:t>caitcryan@irishealthsolutions.com</a:t>
            </a:r>
            <a:r>
              <a:rPr lang="en-US" sz="1400"/>
              <a:t> </a:t>
            </a:r>
          </a:p>
          <a:p>
            <a:r>
              <a:rPr lang="en-US" sz="1400"/>
              <a:t>Co-Chair- Tom Carlson, </a:t>
            </a:r>
            <a:r>
              <a:rPr lang="en-US" sz="1400">
                <a:hlinkClick r:id="rId5"/>
              </a:rPr>
              <a:t>tom@tomcarlsonconsulting.com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4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2FBE-E525-4791-B4BA-EF14E194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3" y="965110"/>
            <a:ext cx="8229600" cy="309584"/>
          </a:xfrm>
        </p:spPr>
        <p:txBody>
          <a:bodyPr>
            <a:normAutofit fontScale="90000"/>
          </a:bodyPr>
          <a:lstStyle/>
          <a:p>
            <a:r>
              <a:rPr lang="en-US" sz="2100" dirty="0">
                <a:solidFill>
                  <a:srgbClr val="005170"/>
                </a:solidFill>
              </a:rPr>
              <a:t>NBAC Annual Meeting SESSION schedule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2C839E-9165-409E-9908-B034C8A7C80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79213" y="1346257"/>
          <a:ext cx="8143503" cy="422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70">
                  <a:extLst>
                    <a:ext uri="{9D8B030D-6E8A-4147-A177-3AD203B41FA5}">
                      <a16:colId xmlns:a16="http://schemas.microsoft.com/office/drawing/2014/main" val="2628345143"/>
                    </a:ext>
                  </a:extLst>
                </a:gridCol>
                <a:gridCol w="1506767">
                  <a:extLst>
                    <a:ext uri="{9D8B030D-6E8A-4147-A177-3AD203B41FA5}">
                      <a16:colId xmlns:a16="http://schemas.microsoft.com/office/drawing/2014/main" val="3384481042"/>
                    </a:ext>
                  </a:extLst>
                </a:gridCol>
                <a:gridCol w="2558597">
                  <a:extLst>
                    <a:ext uri="{9D8B030D-6E8A-4147-A177-3AD203B41FA5}">
                      <a16:colId xmlns:a16="http://schemas.microsoft.com/office/drawing/2014/main" val="2175603728"/>
                    </a:ext>
                  </a:extLst>
                </a:gridCol>
                <a:gridCol w="2421751">
                  <a:extLst>
                    <a:ext uri="{9D8B030D-6E8A-4147-A177-3AD203B41FA5}">
                      <a16:colId xmlns:a16="http://schemas.microsoft.com/office/drawing/2014/main" val="3678022027"/>
                    </a:ext>
                  </a:extLst>
                </a:gridCol>
                <a:gridCol w="1286418">
                  <a:extLst>
                    <a:ext uri="{9D8B030D-6E8A-4147-A177-3AD203B41FA5}">
                      <a16:colId xmlns:a16="http://schemas.microsoft.com/office/drawing/2014/main" val="2784659447"/>
                    </a:ext>
                  </a:extLst>
                </a:gridCol>
              </a:tblGrid>
              <a:tr h="232576">
                <a:tc gridSpan="2">
                  <a:txBody>
                    <a:bodyPr/>
                    <a:lstStyle/>
                    <a:p>
                      <a:pPr marL="27432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Session Date &amp; Time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Session Topic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Planned Speakers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Facilitators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476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Monday, 14 Sept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Advancing NIEM Adoption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Kshemendra Paul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NIEM Executive Steering Council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311750955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Monday, 14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State, Local, Tribal Tiger Team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Eric Sweden</a:t>
                      </a:r>
                      <a:br>
                        <a:rPr lang="en-US" sz="900" b="1" spc="100" dirty="0">
                          <a:solidFill>
                            <a:srgbClr val="00517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National Association of State Chief Information Officers (NASCIO)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Cait Ryan, Tom Carlson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 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3055017016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15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Supporting Domain Growth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it-I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Gattoni</a:t>
                      </a:r>
                      <a:b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DHS CISA CTO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496829365"/>
                  </a:ext>
                </a:extLst>
              </a:tr>
              <a:tr h="430278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15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Emerging Technologies Tiger Team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Syed Mohammed</a:t>
                      </a:r>
                    </a:p>
                    <a:p>
                      <a:pPr marL="91440" algn="l" fontAlgn="ctr"/>
                      <a:r>
                        <a:rPr lang="en-US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Director, US Department of Homeland Security, Modeling and Simulation Technology Center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Jalal Mapar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Lain McNeill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1778580324"/>
                  </a:ext>
                </a:extLst>
              </a:tr>
              <a:tr h="415052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Wednesday, 16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Improving NIEM Implementation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 Kirk, Patrick </a:t>
                      </a:r>
                      <a:r>
                        <a:rPr lang="en-US" sz="900" b="1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Lagioia</a:t>
                      </a: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91440" algn="l" fontAlgn="ctr"/>
                      <a:r>
                        <a:rPr lang="en-US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Treasury Board of Canada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1987182492"/>
                  </a:ext>
                </a:extLst>
              </a:tr>
              <a:tr h="430278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Wednesday, 16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International Tiger Team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Poewan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Lau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2809715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17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NIEM Release Planning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Session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Christina Medlin</a:t>
                      </a:r>
                    </a:p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Roberts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2713409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17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NBAC/NTAC Collaboration Planning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Session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,</a:t>
                      </a:r>
                    </a:p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Webb Roberts</a:t>
                      </a:r>
                    </a:p>
                    <a:p>
                      <a:pPr marL="91440" algn="l" fontAlgn="ctr"/>
                      <a:r>
                        <a:rPr lang="sv-S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Krul,</a:t>
                      </a:r>
                      <a:endParaRPr lang="sv-S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91440" algn="l" fontAlgn="ctr"/>
                      <a:r>
                        <a:rPr lang="sv-S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Scott Renner</a:t>
                      </a:r>
                    </a:p>
                  </a:txBody>
                  <a:tcPr marL="3572" marR="3572" marT="3572" marB="0"/>
                </a:tc>
                <a:extLst>
                  <a:ext uri="{0D108BD9-81ED-4DB2-BD59-A6C34878D82A}">
                    <a16:rowId xmlns:a16="http://schemas.microsoft.com/office/drawing/2014/main" val="24864285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Friday, 18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NIEM 2021 Priority Planning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Stuart Whitehead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 Executive Director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Katherine Escobar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 Sullivan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816328832"/>
                  </a:ext>
                </a:extLst>
              </a:tr>
              <a:tr h="415052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Friday, 18 Sept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12 -12:15 p.m.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Meeting 2020 Wrap-up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 Sullivan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369060964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E0408D-25A6-47FB-B727-1A3C0F4A21A3}"/>
              </a:ext>
            </a:extLst>
          </p:cNvPr>
          <p:cNvSpPr/>
          <p:nvPr/>
        </p:nvSpPr>
        <p:spPr bwMode="auto">
          <a:xfrm>
            <a:off x="1979213" y="2279273"/>
            <a:ext cx="8143503" cy="38324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1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4D60D-2C98-4976-A48A-7E6E27C4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17" y="1072301"/>
            <a:ext cx="8229600" cy="608519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</a:t>
            </a:r>
            <a:r>
              <a:rPr lang="en-US" dirty="0">
                <a:solidFill>
                  <a:srgbClr val="7F7F7F"/>
                </a:solidFill>
              </a:rPr>
              <a:t>the most of </a:t>
            </a:r>
            <a:r>
              <a:rPr lang="en-US" dirty="0"/>
              <a:t>OUR sessions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ECA28-0616-488E-9F82-4C4D2E9C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0681" y="1680818"/>
            <a:ext cx="3742508" cy="32817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b="1" dirty="0">
                <a:solidFill>
                  <a:srgbClr val="1F497D"/>
                </a:solidFill>
              </a:rPr>
              <a:t>PLEASE: </a:t>
            </a:r>
          </a:p>
          <a:p>
            <a:pPr marL="170260" indent="-17026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725" b="1" dirty="0"/>
              <a:t>MUTE your mic when you’re not talking</a:t>
            </a:r>
          </a:p>
          <a:p>
            <a:pPr marL="170260" indent="-17026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725" b="1" dirty="0"/>
              <a:t>Identify yourself before you start to speak</a:t>
            </a:r>
          </a:p>
          <a:p>
            <a:pPr marL="170260" indent="-17026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725" b="1" dirty="0"/>
              <a:t>Speak clearly</a:t>
            </a:r>
          </a:p>
          <a:p>
            <a:pPr marL="170260" indent="-17026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725" b="1" dirty="0"/>
              <a:t>Disable “call waiting” feature </a:t>
            </a:r>
            <a:br>
              <a:rPr lang="en-US" b="1" dirty="0"/>
            </a:br>
            <a:r>
              <a:rPr lang="en-US" sz="1725" dirty="0"/>
              <a:t>(the clicking noise can be heard by all)</a:t>
            </a:r>
            <a:endParaRPr lang="en-US" sz="1725" b="1" dirty="0"/>
          </a:p>
          <a:p>
            <a:pPr marL="170260" indent="-170260">
              <a:lnSpc>
                <a:spcPct val="120000"/>
              </a:lnSpc>
              <a:spcBef>
                <a:spcPts val="0"/>
              </a:spcBef>
            </a:pPr>
            <a:endParaRPr lang="en-US" sz="1725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50" b="1" dirty="0"/>
              <a:t>Please note: </a:t>
            </a:r>
            <a:r>
              <a:rPr lang="en-US" sz="1950" dirty="0"/>
              <a:t>All 2020 sessions are audio recorded for NIEM training &amp; communications purposes</a:t>
            </a:r>
          </a:p>
          <a:p>
            <a:pPr marL="0" indent="0">
              <a:buNone/>
            </a:pPr>
            <a:endParaRPr lang="en-US" sz="1725" b="1" dirty="0"/>
          </a:p>
          <a:p>
            <a:pPr marL="0" indent="0">
              <a:buNone/>
            </a:pPr>
            <a:endParaRPr lang="en-US" sz="1725" b="1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1600F-E0AD-4B59-887B-CA93A43BE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728" y="1615505"/>
            <a:ext cx="4506686" cy="370271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350"/>
              </a:spcAft>
              <a:buNone/>
            </a:pPr>
            <a:r>
              <a:rPr lang="en-US" b="1" dirty="0">
                <a:solidFill>
                  <a:srgbClr val="005170"/>
                </a:solidFill>
              </a:rPr>
              <a:t>QUESTIONS &amp; ANSWERS ARE ENCOURAGED!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50" b="1" dirty="0"/>
              <a:t>To signal you want to contribute without interrupting the speaker</a:t>
            </a:r>
          </a:p>
          <a:p>
            <a:pPr marL="170260" indent="-170260">
              <a:lnSpc>
                <a:spcPct val="120000"/>
              </a:lnSpc>
              <a:spcBef>
                <a:spcPts val="0"/>
              </a:spcBef>
            </a:pPr>
            <a:r>
              <a:rPr lang="en-US" sz="1950" dirty="0"/>
              <a:t>Enter comments via </a:t>
            </a:r>
            <a:r>
              <a:rPr lang="en-US" sz="1950" b="1" dirty="0"/>
              <a:t>CHAT window </a:t>
            </a:r>
            <a:r>
              <a:rPr lang="en-US" sz="1950" dirty="0"/>
              <a:t>at any 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To signal a question or respond to a question </a:t>
            </a:r>
          </a:p>
          <a:p>
            <a:pPr marL="170260" indent="-170260">
              <a:lnSpc>
                <a:spcPct val="120000"/>
              </a:lnSpc>
              <a:spcBef>
                <a:spcPts val="0"/>
              </a:spcBef>
            </a:pPr>
            <a:r>
              <a:rPr lang="en-US" sz="1950" dirty="0"/>
              <a:t>Click on ‘</a:t>
            </a:r>
            <a:r>
              <a:rPr lang="en-US" sz="1950" b="1" dirty="0"/>
              <a:t>Raise your hand</a:t>
            </a:r>
            <a:r>
              <a:rPr lang="en-US" sz="1950" dirty="0"/>
              <a:t>’ button on meeting toolbar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170260" indent="-170260">
              <a:lnSpc>
                <a:spcPct val="120000"/>
              </a:lnSpc>
              <a:spcBef>
                <a:spcPts val="0"/>
              </a:spcBef>
              <a:buNone/>
              <a:tabLst>
                <a:tab pos="170260" algn="l"/>
              </a:tabLst>
            </a:pPr>
            <a:r>
              <a:rPr lang="en-US" sz="1725" dirty="0"/>
              <a:t>	</a:t>
            </a:r>
          </a:p>
          <a:p>
            <a:pPr marL="170260" indent="-170260">
              <a:lnSpc>
                <a:spcPct val="120000"/>
              </a:lnSpc>
              <a:spcBef>
                <a:spcPts val="0"/>
              </a:spcBef>
              <a:buNone/>
              <a:tabLst>
                <a:tab pos="170260" algn="l"/>
              </a:tabLst>
            </a:pPr>
            <a:r>
              <a:rPr lang="en-US" sz="1725" dirty="0"/>
              <a:t>	(Lower hand after you’ve talked by clicking hand button again)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50" dirty="0"/>
              <a:t>All session briefings are available on </a:t>
            </a:r>
            <a:r>
              <a:rPr lang="en-US" sz="1950" b="1" dirty="0"/>
              <a:t>NIEM’s GitHu</a:t>
            </a:r>
            <a:r>
              <a:rPr lang="en-US" sz="1950" dirty="0"/>
              <a:t>b for download as they occur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50" dirty="0"/>
          </a:p>
        </p:txBody>
      </p:sp>
      <p:pic>
        <p:nvPicPr>
          <p:cNvPr id="20" name="Picture 19" descr="A close up of a clock&#10;&#10;Description automatically generated">
            <a:extLst>
              <a:ext uri="{FF2B5EF4-FFF2-40B4-BE49-F238E27FC236}">
                <a16:creationId xmlns:a16="http://schemas.microsoft.com/office/drawing/2014/main" id="{8B2409B1-1387-47EA-B41B-2454767AE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53" y="2952477"/>
            <a:ext cx="2070463" cy="644899"/>
          </a:xfrm>
          <a:prstGeom prst="rect">
            <a:avLst/>
          </a:prstGeom>
        </p:spPr>
      </p:pic>
      <p:pic>
        <p:nvPicPr>
          <p:cNvPr id="27" name="Picture 26" descr="A drawing of a face&#10;&#10;Description automatically generated">
            <a:extLst>
              <a:ext uri="{FF2B5EF4-FFF2-40B4-BE49-F238E27FC236}">
                <a16:creationId xmlns:a16="http://schemas.microsoft.com/office/drawing/2014/main" id="{AA639FA5-CE0D-4117-94E1-7DFA56CAF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5" y="4410693"/>
            <a:ext cx="1693080" cy="6739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5E4FD3-69AF-429E-8856-6A554D891C73}"/>
              </a:ext>
            </a:extLst>
          </p:cNvPr>
          <p:cNvSpPr txBox="1"/>
          <p:nvPr/>
        </p:nvSpPr>
        <p:spPr>
          <a:xfrm>
            <a:off x="5847806" y="5391233"/>
            <a:ext cx="53366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rgbClr val="000000"/>
                </a:solidFill>
                <a:latin typeface="Tahoma" panose="020B0604030504040204" pitchFamily="34" charset="0"/>
              </a:rPr>
              <a:t>https://github.com/NIEM/NIEM-Annual-Meetings/tree/master/2020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314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BBA9-79D3-4B56-8036-7FED82B4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74" y="449580"/>
            <a:ext cx="8195733" cy="838200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E9550-E907-4DBA-8E96-782A9470132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7220" y="1650048"/>
            <a:ext cx="10542867" cy="39163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4472C4"/>
                </a:solidFill>
              </a:rPr>
              <a:t>  </a:t>
            </a:r>
            <a:r>
              <a:rPr lang="en-US" sz="2800" b="1" dirty="0">
                <a:solidFill>
                  <a:srgbClr val="4472C4"/>
                </a:solidFill>
              </a:rPr>
              <a:t>5 MIN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Introductions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472C4"/>
                </a:solidFill>
              </a:rPr>
              <a:t>20 MIN</a:t>
            </a:r>
            <a:r>
              <a:rPr lang="en-US" sz="2800" b="1" dirty="0"/>
              <a:t>    SLT TT Overview/Status Update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472C4"/>
                </a:solidFill>
              </a:rPr>
              <a:t>50 MIN    </a:t>
            </a:r>
            <a:r>
              <a:rPr lang="en-US" sz="2800" b="1" dirty="0"/>
              <a:t>Eric Sweden Presentation- State of the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472C4"/>
                </a:solidFill>
              </a:rPr>
              <a:t>40 MIN    </a:t>
            </a:r>
            <a:r>
              <a:rPr lang="en-US" sz="2800" b="1" dirty="0"/>
              <a:t>Brainstorm and Open Discussion</a:t>
            </a:r>
            <a:endParaRPr lang="en-US" sz="2800" b="1" dirty="0">
              <a:solidFill>
                <a:srgbClr val="4472C4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472C4"/>
                </a:solidFill>
              </a:rPr>
              <a:t>  5 MIN    </a:t>
            </a:r>
            <a:r>
              <a:rPr lang="en-US" sz="2800" b="1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210340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83DC-3DF0-4880-BE4C-3CD41499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44" y="243840"/>
            <a:ext cx="8195733" cy="8382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It all Started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1E13-00DB-48CF-83E9-85DFDC3E91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460" y="1288415"/>
            <a:ext cx="1159764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At last year’s NBAC an action item was taken to resurrect the State, Local and Tribal Tiger Team.</a:t>
            </a:r>
          </a:p>
          <a:p>
            <a:pPr>
              <a:spcAft>
                <a:spcPts val="1200"/>
              </a:spcAft>
            </a:pPr>
            <a:r>
              <a:rPr lang="en-US" dirty="0"/>
              <a:t>In April Cait and Tom volunteered as co-chairs</a:t>
            </a:r>
          </a:p>
          <a:p>
            <a:pPr>
              <a:spcAft>
                <a:spcPts val="1200"/>
              </a:spcAft>
            </a:pPr>
            <a:r>
              <a:rPr lang="en-US" dirty="0"/>
              <a:t>A charter was socialized and approved by the NIEM MO in May</a:t>
            </a:r>
          </a:p>
          <a:p>
            <a:pPr>
              <a:spcAft>
                <a:spcPts val="1200"/>
              </a:spcAft>
            </a:pPr>
            <a:r>
              <a:rPr lang="en-US" dirty="0"/>
              <a:t>The first meeting of the State, Local, and Tribal Tiger Team was held June 5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50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AE7D-68A9-4B57-A3D2-D618289F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2" y="185450"/>
            <a:ext cx="11655846" cy="8382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Charter, Goals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1515-4CDD-450A-A57C-A87D132385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7185" y="945213"/>
            <a:ext cx="10587817" cy="52903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/>
              <a:t>Charter: </a:t>
            </a:r>
            <a:r>
              <a:rPr lang="en-US" sz="2800" dirty="0">
                <a:solidFill>
                  <a:srgbClr val="FF0000"/>
                </a:solidFill>
                <a:hlinkClick r:id="rId2"/>
              </a:rPr>
              <a:t>http://niem.github.io/community/slt/charter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b="1" dirty="0"/>
              <a:t>Goals: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Grow SLT participation in NIEM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Support SLT Community with Interoperability requirements</a:t>
            </a:r>
            <a:endParaRPr lang="en-US" dirty="0"/>
          </a:p>
          <a:p>
            <a:pPr marL="0" indent="0">
              <a:buNone/>
            </a:pPr>
            <a:r>
              <a:rPr lang="en-US" sz="2800" b="1" dirty="0"/>
              <a:t>How:</a:t>
            </a:r>
          </a:p>
          <a:p>
            <a:pPr marL="971550" lvl="1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Educate</a:t>
            </a:r>
            <a:r>
              <a:rPr lang="en-US" sz="2400" dirty="0"/>
              <a:t> SLT community about NIEM History/Purpose in support of SLT</a:t>
            </a:r>
          </a:p>
          <a:p>
            <a:pPr lvl="2">
              <a:buFontTx/>
              <a:buChar char="-"/>
            </a:pPr>
            <a:r>
              <a:rPr lang="en-US" sz="2000" dirty="0"/>
              <a:t>Marketing</a:t>
            </a:r>
          </a:p>
          <a:p>
            <a:pPr lvl="2">
              <a:buFontTx/>
              <a:buChar char="-"/>
            </a:pPr>
            <a:r>
              <a:rPr lang="en-US" sz="2000" dirty="0"/>
              <a:t>Outreach Events</a:t>
            </a:r>
          </a:p>
          <a:p>
            <a:pPr lvl="2">
              <a:buFontTx/>
              <a:buChar char="-"/>
            </a:pPr>
            <a:r>
              <a:rPr lang="en-US" sz="2000" dirty="0"/>
              <a:t>1:1 Meetings</a:t>
            </a:r>
          </a:p>
          <a:p>
            <a:pPr lvl="2">
              <a:buFontTx/>
              <a:buChar char="-"/>
            </a:pPr>
            <a:r>
              <a:rPr lang="en-US" sz="2000" dirty="0"/>
              <a:t>Invite to meetings</a:t>
            </a:r>
          </a:p>
          <a:p>
            <a:pPr marL="971550" lvl="1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Demonstrate</a:t>
            </a:r>
            <a:r>
              <a:rPr lang="en-US" sz="2400" dirty="0"/>
              <a:t> how NIEM achieves interop</a:t>
            </a:r>
          </a:p>
          <a:p>
            <a:pPr marL="914400" lvl="2" indent="0">
              <a:buNone/>
            </a:pPr>
            <a:r>
              <a:rPr lang="en-US" sz="2000" dirty="0"/>
              <a:t>- NIEM Virtual Road Show</a:t>
            </a:r>
          </a:p>
          <a:p>
            <a:pPr marL="971550" lvl="1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Encourage</a:t>
            </a:r>
            <a:r>
              <a:rPr lang="en-US" sz="2400" dirty="0"/>
              <a:t> participation in domains, NTAC and SLT TT</a:t>
            </a:r>
          </a:p>
        </p:txBody>
      </p:sp>
    </p:spTree>
    <p:extLst>
      <p:ext uri="{BB962C8B-B14F-4D97-AF65-F5344CB8AC3E}">
        <p14:creationId xmlns:p14="http://schemas.microsoft.com/office/powerpoint/2010/main" val="120076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967B-738F-47AF-918B-C6DB8A77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27" y="0"/>
            <a:ext cx="4509236" cy="11391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7FC1-02F2-4C88-A10E-6131F9E2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07" y="950470"/>
            <a:ext cx="5486128" cy="2419097"/>
          </a:xfrm>
        </p:spPr>
        <p:txBody>
          <a:bodyPr anchor="t"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12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9600" dirty="0">
                <a:solidFill>
                  <a:schemeClr val="bg2">
                    <a:lumMod val="75000"/>
                  </a:schemeClr>
                </a:solidFill>
              </a:rPr>
              <a:t>Charter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chemeClr val="bg2">
                    <a:lumMod val="75000"/>
                  </a:schemeClr>
                </a:solidFill>
              </a:rPr>
              <a:t>   Tiger Team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chemeClr val="bg2">
                    <a:lumMod val="75000"/>
                  </a:schemeClr>
                </a:solidFill>
              </a:rPr>
              <a:t>   GitHub Page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9600" dirty="0"/>
              <a:t>  Marketing Materials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9600" dirty="0"/>
              <a:t>  Outreach Opportunities Tracker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9600" dirty="0"/>
              <a:t>  Grant Assistance 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9600" dirty="0"/>
              <a:t>  NIEM User Conference</a:t>
            </a:r>
          </a:p>
          <a:p>
            <a:endParaRPr lang="en-US" sz="700" dirty="0"/>
          </a:p>
          <a:p>
            <a:pPr marL="0" indent="0">
              <a:buNone/>
            </a:pPr>
            <a:endParaRPr lang="en-US" sz="700" dirty="0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652F3ACE-8B1D-4355-8E99-DE1602F60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pic>
        <p:nvPicPr>
          <p:cNvPr id="1026" name="Picture 2" descr="Image result for list icon">
            <a:extLst>
              <a:ext uri="{FF2B5EF4-FFF2-40B4-BE49-F238E27FC236}">
                <a16:creationId xmlns:a16="http://schemas.microsoft.com/office/drawing/2014/main" id="{C2836802-E946-4211-AEC5-E91A0C5FF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F000B8C8-5AB7-4A2D-93B0-7D70D7562F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1" b="335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pic>
        <p:nvPicPr>
          <p:cNvPr id="1028" name="Picture 4" descr="Image result for webpage icon">
            <a:extLst>
              <a:ext uri="{FF2B5EF4-FFF2-40B4-BE49-F238E27FC236}">
                <a16:creationId xmlns:a16="http://schemas.microsoft.com/office/drawing/2014/main" id="{66C8E057-0B4E-4EB5-A73F-46F707CB8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2" r="3" b="30530"/>
          <a:stretch/>
        </p:blipFill>
        <p:spPr bwMode="auto"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harter icon">
            <a:extLst>
              <a:ext uri="{FF2B5EF4-FFF2-40B4-BE49-F238E27FC236}">
                <a16:creationId xmlns:a16="http://schemas.microsoft.com/office/drawing/2014/main" id="{B8EEE55A-BC3C-4906-A695-CA3C25662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5" b="-2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35B8-7DB4-4A0D-8B92-7AC4490B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813" y="0"/>
            <a:ext cx="8195733" cy="83820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540F-B93F-42E5-A7E4-EAAF32AB0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69607" y="1733320"/>
            <a:ext cx="6757987" cy="3786188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New NIEM Participants</a:t>
            </a:r>
          </a:p>
          <a:p>
            <a:pPr lvl="1"/>
            <a:r>
              <a:rPr lang="en-US" sz="2500" dirty="0"/>
              <a:t>New SLT individuals joining COI Discussions</a:t>
            </a:r>
          </a:p>
          <a:p>
            <a:pPr lvl="1"/>
            <a:r>
              <a:rPr lang="en-US" sz="2500" dirty="0"/>
              <a:t>New SLT individuals inquiring about Domains</a:t>
            </a:r>
          </a:p>
          <a:p>
            <a:pPr lvl="1"/>
            <a:r>
              <a:rPr lang="en-US" sz="2500" dirty="0"/>
              <a:t>New SLT Individuals joining Domains</a:t>
            </a:r>
          </a:p>
          <a:p>
            <a:r>
              <a:rPr lang="en-US" sz="3000" dirty="0"/>
              <a:t>New SLT TT Members</a:t>
            </a:r>
          </a:p>
          <a:p>
            <a:r>
              <a:rPr lang="en-US" sz="3000" dirty="0"/>
              <a:t># of Speaking Engagements for TT</a:t>
            </a:r>
          </a:p>
          <a:p>
            <a:r>
              <a:rPr lang="en-US" sz="3000" dirty="0"/>
              <a:t>Representation from all 50 States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MEtrics icon">
            <a:extLst>
              <a:ext uri="{FF2B5EF4-FFF2-40B4-BE49-F238E27FC236}">
                <a16:creationId xmlns:a16="http://schemas.microsoft.com/office/drawing/2014/main" id="{0C170B99-7823-4C3F-9651-F9C6FAA05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2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8F2-04F6-4AC5-BE56-7BD7C784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55" y="284603"/>
            <a:ext cx="11332275" cy="83820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</a:rPr>
              <a:t>Marketing and Messaging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9EE7-305E-4E05-9496-C5549499C7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6777" y="1471670"/>
            <a:ext cx="5255045" cy="8239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Benefit to States, Local, and Tribal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B6E2E-F3F3-477C-9B30-033678A347D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28809" y="2251515"/>
            <a:ext cx="5508435" cy="3684587"/>
          </a:xfrm>
        </p:spPr>
        <p:txBody>
          <a:bodyPr>
            <a:normAutofit/>
          </a:bodyPr>
          <a:lstStyle/>
          <a:p>
            <a:r>
              <a:rPr lang="en-US" sz="2800" dirty="0"/>
              <a:t>Min. effort; Max. Results</a:t>
            </a:r>
          </a:p>
          <a:p>
            <a:r>
              <a:rPr lang="en-US" sz="2800" dirty="0"/>
              <a:t>NIEM comes from SLT info exchanges</a:t>
            </a:r>
          </a:p>
          <a:p>
            <a:r>
              <a:rPr lang="en-US" sz="2800" dirty="0"/>
              <a:t>Is a tool for creating information exchanges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DCB7F-0A1B-4014-BB50-D90FCA7F0D3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58818" y="1396962"/>
            <a:ext cx="5183187" cy="62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2"/>
                </a:solidFill>
              </a:rPr>
              <a:t>Benefit to NIEM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488A2-5528-449F-8CE4-F8DB245EEC8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91868" y="2220875"/>
            <a:ext cx="5183187" cy="3684587"/>
          </a:xfrm>
        </p:spPr>
        <p:txBody>
          <a:bodyPr>
            <a:normAutofit/>
          </a:bodyPr>
          <a:lstStyle/>
          <a:p>
            <a:r>
              <a:rPr lang="en-US" sz="2800" dirty="0"/>
              <a:t>Gain insight into SLT requirements</a:t>
            </a:r>
          </a:p>
          <a:p>
            <a:r>
              <a:rPr lang="en-US" sz="2800" dirty="0"/>
              <a:t>Grow NIEM domains</a:t>
            </a:r>
          </a:p>
          <a:p>
            <a:r>
              <a:rPr lang="en-US" sz="2800" dirty="0"/>
              <a:t>Grow data model</a:t>
            </a:r>
          </a:p>
          <a:p>
            <a:r>
              <a:rPr lang="en-US" sz="2800" dirty="0"/>
              <a:t>NIEM fulfills its mission</a:t>
            </a:r>
          </a:p>
        </p:txBody>
      </p:sp>
    </p:spTree>
    <p:extLst>
      <p:ext uri="{BB962C8B-B14F-4D97-AF65-F5344CB8AC3E}">
        <p14:creationId xmlns:p14="http://schemas.microsoft.com/office/powerpoint/2010/main" val="3088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C1B-E74F-40AA-9595-8371D2A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15" y="295619"/>
            <a:ext cx="9999235" cy="83820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</a:rPr>
              <a:t>Updates to Executive Briefing</a:t>
            </a:r>
            <a:r>
              <a:rPr lang="en-US" sz="4400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7EB7-0D16-4031-BF56-5E1D8303BC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641" y="1317607"/>
            <a:ext cx="5157788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2"/>
                </a:solidFill>
              </a:rPr>
              <a:t>Changes Made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18B6A-D781-425B-8537-F94262778BA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725" y="1910164"/>
            <a:ext cx="4594225" cy="3684588"/>
          </a:xfrm>
        </p:spPr>
        <p:txBody>
          <a:bodyPr>
            <a:normAutofit/>
          </a:bodyPr>
          <a:lstStyle/>
          <a:p>
            <a:r>
              <a:rPr lang="en-US" sz="2400" dirty="0"/>
              <a:t>Toned down DHS and DoD content</a:t>
            </a:r>
          </a:p>
          <a:p>
            <a:r>
              <a:rPr lang="en-US" sz="2400" dirty="0"/>
              <a:t>Added additional “value add” material from earlier 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4900F-9117-47D7-8F0A-252352F644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24070" y="1317606"/>
            <a:ext cx="5183187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2"/>
                </a:solidFill>
              </a:rPr>
              <a:t>Feedback from TT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A155F-5033-4EA7-A4EC-DD6F3716EC4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88935" y="1899147"/>
            <a:ext cx="5703065" cy="3684588"/>
          </a:xfrm>
        </p:spPr>
        <p:txBody>
          <a:bodyPr>
            <a:noAutofit/>
          </a:bodyPr>
          <a:lstStyle/>
          <a:p>
            <a:r>
              <a:rPr lang="en-US" sz="2400" dirty="0"/>
              <a:t>Accentuate the value added</a:t>
            </a:r>
          </a:p>
          <a:p>
            <a:pPr lvl="1">
              <a:buFontTx/>
              <a:buChar char="-"/>
            </a:pPr>
            <a:r>
              <a:rPr lang="en-US" sz="2400" dirty="0"/>
              <a:t>Decrease development time</a:t>
            </a:r>
          </a:p>
          <a:p>
            <a:pPr lvl="1">
              <a:buFontTx/>
              <a:buChar char="-"/>
            </a:pPr>
            <a:r>
              <a:rPr lang="en-US" sz="2400" dirty="0"/>
              <a:t>Increase Consistency</a:t>
            </a:r>
          </a:p>
          <a:p>
            <a:pPr lvl="1">
              <a:buFontTx/>
              <a:buChar char="-"/>
            </a:pPr>
            <a:r>
              <a:rPr lang="en-US" sz="2400" dirty="0"/>
              <a:t>Real-world use cases</a:t>
            </a:r>
          </a:p>
          <a:p>
            <a:r>
              <a:rPr lang="en-US" sz="2400" dirty="0"/>
              <a:t>Simplify/remove tech details</a:t>
            </a:r>
          </a:p>
          <a:p>
            <a:r>
              <a:rPr lang="en-US" sz="2400" dirty="0"/>
              <a:t>Supports a Range of Users</a:t>
            </a:r>
          </a:p>
          <a:p>
            <a:pPr lvl="1">
              <a:buFontTx/>
              <a:buChar char="-"/>
            </a:pPr>
            <a:r>
              <a:rPr lang="en-US" sz="2400" dirty="0"/>
              <a:t>not limited to industry</a:t>
            </a:r>
          </a:p>
          <a:p>
            <a:r>
              <a:rPr lang="en-US" sz="2400" dirty="0"/>
              <a:t>Wider scope</a:t>
            </a:r>
          </a:p>
          <a:p>
            <a:pPr lvl="1">
              <a:buFontTx/>
              <a:buChar char="-"/>
            </a:pPr>
            <a:r>
              <a:rPr lang="en-US" sz="2400" dirty="0"/>
              <a:t>Being able to see the “whole picture” of an organization through data mapping</a:t>
            </a:r>
          </a:p>
        </p:txBody>
      </p:sp>
    </p:spTree>
    <p:extLst>
      <p:ext uri="{BB962C8B-B14F-4D97-AF65-F5344CB8AC3E}">
        <p14:creationId xmlns:p14="http://schemas.microsoft.com/office/powerpoint/2010/main" val="984324137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1197</Words>
  <Application>Microsoft Office PowerPoint</Application>
  <PresentationFormat>Widescreen</PresentationFormat>
  <Paragraphs>208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Wingdings</vt:lpstr>
      <vt:lpstr>Wingdings 2</vt:lpstr>
      <vt:lpstr>NIEM_white</vt:lpstr>
      <vt:lpstr>PowerPoint Presentation</vt:lpstr>
      <vt:lpstr>Making the most of OUR sessions </vt:lpstr>
      <vt:lpstr>AGENDA</vt:lpstr>
      <vt:lpstr>It all Started HERE…</vt:lpstr>
      <vt:lpstr>Charter, Goals and Deliverables</vt:lpstr>
      <vt:lpstr>Deliverables</vt:lpstr>
      <vt:lpstr>Success Metrics</vt:lpstr>
      <vt:lpstr>Marketing and Messaging</vt:lpstr>
      <vt:lpstr>Updates to Executive Briefing </vt:lpstr>
      <vt:lpstr>State of the States: Perspectives on The power of data   Eric Sweden</vt:lpstr>
      <vt:lpstr>How do we effectively state The Value of NIEM.   What is NIEM’s role in a COVID-19 world? </vt:lpstr>
      <vt:lpstr>Brainstorming: Value of NIEM- Details and Examples</vt:lpstr>
      <vt:lpstr>Brainstorming: Value of NIEM- Details and Examples</vt:lpstr>
      <vt:lpstr>Brainstorming: EVOLVED role of NIEM</vt:lpstr>
      <vt:lpstr>PowerPoint Presentation</vt:lpstr>
      <vt:lpstr>PowerPoint Presentation</vt:lpstr>
      <vt:lpstr>Thoughts? </vt:lpstr>
      <vt:lpstr>NBAC Annual Meeting SESSION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Ryan</dc:creator>
  <cp:lastModifiedBy>Stephen Sullivan</cp:lastModifiedBy>
  <cp:revision>26</cp:revision>
  <dcterms:created xsi:type="dcterms:W3CDTF">2020-08-19T14:35:44Z</dcterms:created>
  <dcterms:modified xsi:type="dcterms:W3CDTF">2020-09-12T16:39:14Z</dcterms:modified>
</cp:coreProperties>
</file>