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75" r:id="rId5"/>
  </p:sldMasterIdLst>
  <p:notesMasterIdLst>
    <p:notesMasterId r:id="rId8"/>
  </p:notesMasterIdLst>
  <p:sldIdLst>
    <p:sldId id="336" r:id="rId6"/>
    <p:sldId id="835" r:id="rId7"/>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2"/>
    <a:srgbClr val="004486"/>
    <a:srgbClr val="004283"/>
    <a:srgbClr val="E8EEF4"/>
    <a:srgbClr val="004383"/>
    <a:srgbClr val="000000"/>
    <a:srgbClr val="334052"/>
    <a:srgbClr val="005170"/>
    <a:srgbClr val="EE7E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87117" autoAdjust="0"/>
  </p:normalViewPr>
  <p:slideViewPr>
    <p:cSldViewPr snapToGrid="0">
      <p:cViewPr>
        <p:scale>
          <a:sx n="100" d="100"/>
          <a:sy n="100" d="100"/>
        </p:scale>
        <p:origin x="58" y="-80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586B9D10-7BCD-425C-9CA6-F5333486AD73}" type="datetimeFigureOut">
              <a:rPr lang="en-US" smtClean="0"/>
              <a:t>8/15/2022</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5F8897AF-D04E-4367-BADA-11FF3D514EE8}" type="slidenum">
              <a:rPr lang="en-US" smtClean="0"/>
              <a:t>‹#›</a:t>
            </a:fld>
            <a:endParaRPr lang="en-US"/>
          </a:p>
        </p:txBody>
      </p:sp>
    </p:spTree>
    <p:extLst>
      <p:ext uri="{BB962C8B-B14F-4D97-AF65-F5344CB8AC3E}">
        <p14:creationId xmlns:p14="http://schemas.microsoft.com/office/powerpoint/2010/main" val="366577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an</a:t>
            </a:r>
            <a:r>
              <a:rPr lang="en-US" baseline="0" dirty="0"/>
              <a:t> overview of how NIEM, the State Local Tribal and Territorial, and the Cybercrime Support Network will assist you to solve your data interoperability concerns while concurrently implementing the NIEM Cyber Domain. </a:t>
            </a:r>
            <a:endParaRPr lang="en-US" dirty="0"/>
          </a:p>
        </p:txBody>
      </p:sp>
      <p:sp>
        <p:nvSpPr>
          <p:cNvPr id="4" name="Slide Number Placeholder 3"/>
          <p:cNvSpPr>
            <a:spLocks noGrp="1"/>
          </p:cNvSpPr>
          <p:nvPr>
            <p:ph type="sldNum" sz="quarter" idx="10"/>
          </p:nvPr>
        </p:nvSpPr>
        <p:spPr/>
        <p:txBody>
          <a:bodyPr/>
          <a:lstStyle/>
          <a:p>
            <a:pPr defTabSz="464149">
              <a:defRPr/>
            </a:pPr>
            <a:fld id="{0B22E215-D3C6-D84F-8ECF-5127C8518219}" type="slidenum">
              <a:rPr lang="en-US">
                <a:solidFill>
                  <a:prstClr val="black"/>
                </a:solidFill>
                <a:latin typeface="Calibri"/>
              </a:rPr>
              <a:pPr defTabSz="464149">
                <a:defRPr/>
              </a:pPr>
              <a:t>1</a:t>
            </a:fld>
            <a:endParaRPr lang="en-US" dirty="0">
              <a:solidFill>
                <a:prstClr val="black"/>
              </a:solidFill>
              <a:latin typeface="Calibri"/>
            </a:endParaRPr>
          </a:p>
        </p:txBody>
      </p:sp>
    </p:spTree>
    <p:extLst>
      <p:ext uri="{BB962C8B-B14F-4D97-AF65-F5344CB8AC3E}">
        <p14:creationId xmlns:p14="http://schemas.microsoft.com/office/powerpoint/2010/main" val="3453106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8134" y="4621161"/>
            <a:ext cx="8195733"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extLst>
      <p:ext uri="{BB962C8B-B14F-4D97-AF65-F5344CB8AC3E}">
        <p14:creationId xmlns:p14="http://schemas.microsoft.com/office/powerpoint/2010/main" val="147117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9603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046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16900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989496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29656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b="1">
                <a:latin typeface="Arial" pitchFamily="34" charset="0"/>
                <a:cs typeface="Arial" pitchFamily="34" charset="0"/>
              </a:defRPr>
            </a:lvl2pPr>
            <a:lvl3pPr>
              <a:defRPr sz="2000"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lgn="r">
              <a:defRPr sz="2800" b="1" i="1">
                <a:latin typeface="Times New Roman" pitchFamily="18" charset="0"/>
                <a:cs typeface="Times New Roman" pitchFamily="18" charset="0"/>
              </a:defRPr>
            </a:lvl1pPr>
          </a:lstStyle>
          <a:p>
            <a:r>
              <a:rPr lang="en-US" dirty="0"/>
              <a:t>Click to edit Master title style</a:t>
            </a:r>
          </a:p>
        </p:txBody>
      </p:sp>
      <p:sp>
        <p:nvSpPr>
          <p:cNvPr id="5" name="Slide Number Placeholder 8">
            <a:extLst>
              <a:ext uri="{FF2B5EF4-FFF2-40B4-BE49-F238E27FC236}">
                <a16:creationId xmlns:a16="http://schemas.microsoft.com/office/drawing/2014/main" id="{84178DE0-5FCA-4C8A-AFBA-67FA634DB50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92051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BB2B79BD-7D57-4113-874C-84B359019FC9}"/>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04689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F9DF9B5F-7410-4032-B09A-CB822CD6E29B}"/>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98029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02286271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0510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7068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40782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26556EFB-1654-4418-98D1-E6715969826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839791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1982C6D7-0CD6-43C6-B16D-2D387D380BDD}"/>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134500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97697598"/>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5890816" y="6488084"/>
            <a:ext cx="410369" cy="200055"/>
          </a:xfrm>
          <a:prstGeom prst="rect">
            <a:avLst/>
          </a:prstGeom>
          <a:noFill/>
          <a:ln>
            <a:noFill/>
          </a:ln>
          <a:effectLst>
            <a:prstShdw prst="shdw17" dist="17961" dir="2700000">
              <a:srgbClr val="858585"/>
            </a:prstShdw>
          </a:effectLst>
        </p:spPr>
        <p:txBody>
          <a:bodyPr wrap="none" lIns="0" tIns="0" rIns="0" bIns="0" anchor="b"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buClr>
                <a:srgbClr val="000000"/>
              </a:buClr>
              <a:buSzPct val="65000"/>
              <a:buFont typeface="Wingdings" pitchFamily="2" charset="2"/>
              <a:buNone/>
              <a:defRPr/>
            </a:pPr>
            <a:r>
              <a:rPr lang="en-US" sz="1300" b="1" dirty="0">
                <a:solidFill>
                  <a:srgbClr val="7F7F7F"/>
                </a:solidFill>
                <a:latin typeface="Arial" pitchFamily="34" charset="0"/>
                <a:cs typeface="Arial" pitchFamily="34" charset="0"/>
              </a:rPr>
              <a:t>- </a:t>
            </a:r>
            <a:fld id="{61476E6E-F3E8-4882-A00C-BF8520FCA51C}" type="slidenum">
              <a:rPr lang="en-US" sz="1300" b="1" smtClean="0">
                <a:solidFill>
                  <a:srgbClr val="7F7F7F"/>
                </a:solidFill>
                <a:latin typeface="Arial" pitchFamily="34" charset="0"/>
                <a:cs typeface="Arial" pitchFamily="34" charset="0"/>
              </a:rPr>
              <a:pPr algn="ctr">
                <a:buClr>
                  <a:srgbClr val="000000"/>
                </a:buClr>
                <a:buSzPct val="65000"/>
                <a:buFont typeface="Wingdings" pitchFamily="2" charset="2"/>
                <a:buNone/>
                <a:defRPr/>
              </a:pPr>
              <a:t>‹#›</a:t>
            </a:fld>
            <a:r>
              <a:rPr lang="en-US" sz="1300" b="1" dirty="0">
                <a:solidFill>
                  <a:srgbClr val="7F7F7F"/>
                </a:solidFill>
                <a:latin typeface="Arial" pitchFamily="34" charset="0"/>
                <a:cs typeface="Arial" pitchFamily="34" charset="0"/>
              </a:rPr>
              <a:t> -</a:t>
            </a:r>
          </a:p>
        </p:txBody>
      </p:sp>
      <p:sp>
        <p:nvSpPr>
          <p:cNvPr id="2" name="Title Placeholder 1"/>
          <p:cNvSpPr>
            <a:spLocks noGrp="1"/>
          </p:cNvSpPr>
          <p:nvPr>
            <p:ph type="title"/>
          </p:nvPr>
        </p:nvSpPr>
        <p:spPr>
          <a:xfrm>
            <a:off x="203200" y="0"/>
            <a:ext cx="10972800" cy="914400"/>
          </a:xfrm>
          <a:prstGeom prst="rect">
            <a:avLst/>
          </a:prstGeom>
        </p:spPr>
        <p:txBody>
          <a:bodyPr rtlCol="0">
            <a:normAutofit/>
          </a:bodyPr>
          <a:lstStyle/>
          <a:p>
            <a:r>
              <a:rPr lang="en-US"/>
              <a:t>Click to edit Master title style</a:t>
            </a:r>
            <a:endParaRPr lang="en-US" dirty="0"/>
          </a:p>
        </p:txBody>
      </p:sp>
    </p:spTree>
    <p:extLst>
      <p:ext uri="{BB962C8B-B14F-4D97-AF65-F5344CB8AC3E}">
        <p14:creationId xmlns:p14="http://schemas.microsoft.com/office/powerpoint/2010/main" val="76811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0264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8933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844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9590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3703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4251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708679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image" Target="../media/image1.png"/><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4268A2A-08D9-4EB7-800F-3189127D599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16748"/>
            <a:ext cx="12192000" cy="3624504"/>
          </a:xfrm>
          <a:prstGeom prst="rect">
            <a:avLst/>
          </a:prstGeom>
        </p:spPr>
      </p:pic>
    </p:spTree>
    <p:extLst>
      <p:ext uri="{BB962C8B-B14F-4D97-AF65-F5344CB8AC3E}">
        <p14:creationId xmlns:p14="http://schemas.microsoft.com/office/powerpoint/2010/main" val="821364551"/>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4807187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8" r:id="rId11"/>
    <p:sldLayoutId id="2147483689" r:id="rId12"/>
    <p:sldLayoutId id="2147483690"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0" y="5438255"/>
            <a:ext cx="4572000" cy="646331"/>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5170"/>
                </a:solidFill>
                <a:effectLst/>
                <a:uLnTx/>
                <a:uFillTx/>
                <a:latin typeface="Arial"/>
                <a:ea typeface="+mn-ea"/>
                <a:cs typeface="+mn-cs"/>
              </a:rPr>
              <a:t>Kamran Atri</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5170"/>
                </a:solidFill>
                <a:latin typeface="Arial"/>
              </a:rPr>
              <a:t>DHS S&amp;T Directorate</a:t>
            </a:r>
            <a:endParaRPr kumimoji="0" lang="en-US" sz="1800" b="0" i="0" u="none" strike="noStrike" kern="1200" cap="none" spc="0" normalizeH="0" baseline="0" noProof="0" dirty="0">
              <a:ln>
                <a:noFill/>
              </a:ln>
              <a:solidFill>
                <a:srgbClr val="8B8B8B">
                  <a:lumMod val="75000"/>
                </a:srgbClr>
              </a:solidFill>
              <a:effectLst/>
              <a:uLnTx/>
              <a:uFillTx/>
              <a:latin typeface="Arial"/>
              <a:ea typeface="+mn-ea"/>
              <a:cs typeface="+mn-cs"/>
            </a:endParaRPr>
          </a:p>
        </p:txBody>
      </p:sp>
      <p:sp>
        <p:nvSpPr>
          <p:cNvPr id="3" name="Rectangle 2"/>
          <p:cNvSpPr/>
          <p:nvPr/>
        </p:nvSpPr>
        <p:spPr>
          <a:xfrm>
            <a:off x="3402419" y="4132470"/>
            <a:ext cx="8789580" cy="1046440"/>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400" b="1" dirty="0">
                <a:solidFill>
                  <a:srgbClr val="005170"/>
                </a:solidFill>
                <a:latin typeface="Bahnschrift" panose="020B0502040204020203" pitchFamily="34" charset="0"/>
              </a:rPr>
              <a:t>Emergency Management Domain</a:t>
            </a:r>
            <a:endParaRPr kumimoji="0" lang="en-US" sz="4400" b="1" i="0" u="none" strike="noStrike" kern="1200" cap="none" spc="0" normalizeH="0" baseline="0" noProof="0" dirty="0">
              <a:ln>
                <a:noFill/>
              </a:ln>
              <a:solidFill>
                <a:srgbClr val="005170"/>
              </a:solidFill>
              <a:effectLst/>
              <a:uLnTx/>
              <a:uFillTx/>
              <a:latin typeface="Bahnschrift" panose="020B0502040204020203"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B8B8B"/>
                </a:solidFill>
                <a:effectLst/>
                <a:uLnTx/>
                <a:uFillTx/>
                <a:latin typeface="Arial"/>
                <a:ea typeface="+mn-ea"/>
                <a:cs typeface="+mn-cs"/>
              </a:rPr>
              <a:t>2022</a:t>
            </a:r>
          </a:p>
        </p:txBody>
      </p:sp>
    </p:spTree>
    <p:extLst>
      <p:ext uri="{BB962C8B-B14F-4D97-AF65-F5344CB8AC3E}">
        <p14:creationId xmlns:p14="http://schemas.microsoft.com/office/powerpoint/2010/main" val="116440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D1F3-ABE6-4EB3-B2FE-3FCB0F7D00CD}"/>
              </a:ext>
            </a:extLst>
          </p:cNvPr>
          <p:cNvSpPr>
            <a:spLocks noGrp="1"/>
          </p:cNvSpPr>
          <p:nvPr>
            <p:ph type="title"/>
          </p:nvPr>
        </p:nvSpPr>
        <p:spPr>
          <a:xfrm>
            <a:off x="609600" y="388275"/>
            <a:ext cx="10972800" cy="642081"/>
          </a:xfrm>
        </p:spPr>
        <p:txBody>
          <a:bodyPr/>
          <a:lstStyle/>
          <a:p>
            <a:r>
              <a:rPr lang="en-US" dirty="0"/>
              <a:t>(Your Domain Name) Update</a:t>
            </a:r>
          </a:p>
        </p:txBody>
      </p:sp>
      <p:sp>
        <p:nvSpPr>
          <p:cNvPr id="5" name="Content Placeholder 4">
            <a:extLst>
              <a:ext uri="{FF2B5EF4-FFF2-40B4-BE49-F238E27FC236}">
                <a16:creationId xmlns:a16="http://schemas.microsoft.com/office/drawing/2014/main" id="{610CBCC7-5793-4E37-97E0-0E217B47827E}"/>
              </a:ext>
            </a:extLst>
          </p:cNvPr>
          <p:cNvSpPr>
            <a:spLocks noGrp="1"/>
          </p:cNvSpPr>
          <p:nvPr>
            <p:ph sz="half" idx="1"/>
          </p:nvPr>
        </p:nvSpPr>
        <p:spPr>
          <a:xfrm>
            <a:off x="335279" y="1767840"/>
            <a:ext cx="3651930" cy="4013184"/>
          </a:xfrm>
          <a:ln>
            <a:solidFill>
              <a:schemeClr val="tx2">
                <a:lumMod val="75000"/>
              </a:schemeClr>
            </a:solidFill>
          </a:ln>
        </p:spPr>
        <p:txBody>
          <a:bodyPr>
            <a:normAutofit/>
          </a:bodyPr>
          <a:lstStyle/>
          <a:p>
            <a:pPr marL="0" indent="0">
              <a:buNone/>
            </a:pPr>
            <a:r>
              <a:rPr lang="en-US" sz="2000" dirty="0">
                <a:solidFill>
                  <a:schemeClr val="bg2">
                    <a:lumMod val="10000"/>
                  </a:schemeClr>
                </a:solidFill>
              </a:rPr>
              <a:t>2022 Highlights</a:t>
            </a:r>
          </a:p>
          <a:p>
            <a:pPr marL="171450" marR="0" lvl="0" indent="-171450" algn="l" defTabSz="914400" rtl="0" eaLnBrk="0" fontAlgn="auto" latinLnBrk="0" hangingPunct="0">
              <a:lnSpc>
                <a:spcPct val="100000"/>
              </a:lnSpc>
              <a:spcBef>
                <a:spcPct val="30000"/>
              </a:spcBef>
              <a:spcAft>
                <a:spcPts val="0"/>
              </a:spcAft>
              <a:buClrTx/>
              <a:buSzTx/>
              <a:buFont typeface="Arial" panose="020B0604020202020204" pitchFamily="34" charset="0"/>
              <a:buChar char="•"/>
              <a:tabLst/>
              <a:defRPr/>
            </a:pPr>
            <a:r>
              <a:rPr lang="en-US" sz="1200" dirty="0">
                <a:solidFill>
                  <a:schemeClr val="bg2">
                    <a:lumMod val="10000"/>
                  </a:schemeClr>
                </a:solidFill>
              </a:rPr>
              <a:t>T</a:t>
            </a:r>
            <a:r>
              <a:rPr lang="en-US" sz="1200" b="0" i="0" u="none" strike="noStrike" baseline="0" dirty="0">
                <a:solidFill>
                  <a:schemeClr val="bg2">
                    <a:lumMod val="10000"/>
                  </a:schemeClr>
                </a:solidFill>
              </a:rPr>
              <a:t>he DHS Science and Technology Directorate (S&amp;T) is the Steward – Ensuring NIEM First Policy</a:t>
            </a:r>
          </a:p>
          <a:p>
            <a:pPr marL="171450" marR="0" lvl="0" indent="-171450" algn="l" defTabSz="914400" rtl="0" eaLnBrk="0" fontAlgn="auto" latinLnBrk="0" hangingPunct="0">
              <a:lnSpc>
                <a:spcPct val="100000"/>
              </a:lnSpc>
              <a:spcBef>
                <a:spcPct val="30000"/>
              </a:spcBef>
              <a:spcAft>
                <a:spcPts val="0"/>
              </a:spcAft>
              <a:buClrTx/>
              <a:buSzTx/>
              <a:buFont typeface="Arial" panose="020B0604020202020204" pitchFamily="34" charset="0"/>
              <a:buChar char="•"/>
              <a:tabLst/>
              <a:defRPr/>
            </a:pPr>
            <a:r>
              <a:rPr lang="en-US" sz="1200" dirty="0">
                <a:solidFill>
                  <a:schemeClr val="bg2">
                    <a:lumMod val="10000"/>
                  </a:schemeClr>
                </a:solidFill>
              </a:rPr>
              <a:t>Participated in every NIEM Release including 5.1</a:t>
            </a:r>
            <a:endParaRPr lang="en-US" sz="1200" b="0" i="0" u="none" strike="noStrike" baseline="0" dirty="0">
              <a:solidFill>
                <a:schemeClr val="bg2">
                  <a:lumMod val="10000"/>
                </a:schemeClr>
              </a:solidFill>
            </a:endParaRPr>
          </a:p>
          <a:p>
            <a:pPr marL="171450" marR="0" lvl="0" indent="-171450" algn="l" defTabSz="914400" rtl="0" eaLnBrk="0" fontAlgn="auto" latinLnBrk="0" hangingPunct="0">
              <a:lnSpc>
                <a:spcPct val="100000"/>
              </a:lnSpc>
              <a:spcBef>
                <a:spcPct val="30000"/>
              </a:spcBef>
              <a:spcAft>
                <a:spcPts val="0"/>
              </a:spcAft>
              <a:buClrTx/>
              <a:buSzTx/>
              <a:buFont typeface="Arial" panose="020B0604020202020204" pitchFamily="34" charset="0"/>
              <a:buChar char="•"/>
              <a:tabLst/>
              <a:defRPr/>
            </a:pPr>
            <a:r>
              <a:rPr kumimoji="0" lang="en-US" sz="1200" kern="0" cap="none" spc="0" normalizeH="0" noProof="0" dirty="0">
                <a:ln>
                  <a:noFill/>
                </a:ln>
                <a:solidFill>
                  <a:schemeClr val="bg2">
                    <a:lumMod val="10000"/>
                  </a:schemeClr>
                </a:solidFill>
                <a:effectLst/>
                <a:uLnTx/>
                <a:uFillTx/>
                <a:ea typeface="+mn-ea"/>
                <a:cs typeface="Arial" pitchFamily="34" charset="0"/>
              </a:rPr>
              <a:t>Supported EM related</a:t>
            </a:r>
            <a:r>
              <a:rPr lang="en-US" sz="1200" kern="0" dirty="0">
                <a:solidFill>
                  <a:schemeClr val="bg2">
                    <a:lumMod val="10000"/>
                  </a:schemeClr>
                </a:solidFill>
                <a:cs typeface="Arial" pitchFamily="34" charset="0"/>
              </a:rPr>
              <a:t> Data Exchanges Development from different DHS offices (i.e. FEMA)</a:t>
            </a:r>
          </a:p>
          <a:p>
            <a:pPr marL="171450" marR="0" lvl="0" indent="-171450" algn="l" defTabSz="914400" rtl="0" eaLnBrk="0" fontAlgn="auto" latinLnBrk="0" hangingPunct="0">
              <a:lnSpc>
                <a:spcPct val="100000"/>
              </a:lnSpc>
              <a:spcBef>
                <a:spcPct val="300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chemeClr val="bg2">
                    <a:lumMod val="10000"/>
                  </a:schemeClr>
                </a:solidFill>
                <a:effectLst/>
                <a:uLnTx/>
                <a:uFillTx/>
                <a:ea typeface="+mn-ea"/>
                <a:cs typeface="Arial" pitchFamily="34" charset="0"/>
              </a:rPr>
              <a:t>Out</a:t>
            </a:r>
            <a:r>
              <a:rPr lang="en-US" sz="1200" kern="0" dirty="0">
                <a:solidFill>
                  <a:schemeClr val="bg2">
                    <a:lumMod val="10000"/>
                  </a:schemeClr>
                </a:solidFill>
                <a:cs typeface="Arial" pitchFamily="34" charset="0"/>
              </a:rPr>
              <a:t>reach sessions to key stakeholders (FEMA, DHS CDOs and other data standards working groups)</a:t>
            </a:r>
          </a:p>
          <a:p>
            <a:pPr marL="171450" marR="0" lvl="0" indent="-171450" algn="l" defTabSz="914400" rtl="0" eaLnBrk="0" fontAlgn="auto" latinLnBrk="0" hangingPunct="0">
              <a:lnSpc>
                <a:spcPct val="100000"/>
              </a:lnSpc>
              <a:spcBef>
                <a:spcPct val="30000"/>
              </a:spcBef>
              <a:spcAft>
                <a:spcPts val="0"/>
              </a:spcAft>
              <a:buClrTx/>
              <a:buSzTx/>
              <a:buFont typeface="Arial" panose="020B0604020202020204" pitchFamily="34" charset="0"/>
              <a:buChar char="•"/>
              <a:tabLst/>
              <a:defRPr/>
            </a:pPr>
            <a:r>
              <a:rPr lang="en-US" sz="1200" kern="0" dirty="0">
                <a:solidFill>
                  <a:schemeClr val="bg2">
                    <a:lumMod val="10000"/>
                  </a:schemeClr>
                </a:solidFill>
                <a:cs typeface="Arial" pitchFamily="34" charset="0"/>
              </a:rPr>
              <a:t>Identified new attributes and contributed to NIEM Release (5.1)</a:t>
            </a:r>
          </a:p>
          <a:p>
            <a:pPr marL="171450" marR="0" lvl="0" indent="-171450" algn="l" defTabSz="914400" rtl="0" eaLnBrk="0" fontAlgn="auto" latinLnBrk="0" hangingPunct="0">
              <a:lnSpc>
                <a:spcPct val="100000"/>
              </a:lnSpc>
              <a:spcBef>
                <a:spcPct val="30000"/>
              </a:spcBef>
              <a:spcAft>
                <a:spcPts val="0"/>
              </a:spcAft>
              <a:buClrTx/>
              <a:buSzTx/>
              <a:buFont typeface="Arial" panose="020B0604020202020204" pitchFamily="34" charset="0"/>
              <a:buChar char="•"/>
              <a:tabLst/>
              <a:defRPr/>
            </a:pPr>
            <a:r>
              <a:rPr lang="en-US" sz="1200" kern="0" dirty="0">
                <a:solidFill>
                  <a:schemeClr val="bg2">
                    <a:lumMod val="10000"/>
                  </a:schemeClr>
                </a:solidFill>
                <a:cs typeface="Arial" pitchFamily="34" charset="0"/>
              </a:rPr>
              <a:t>Attended justification meetings and or provided talking points for different DHS FEMA offices in using NIEM</a:t>
            </a:r>
          </a:p>
          <a:p>
            <a:pPr marL="171450" marR="0" lvl="0" indent="-171450" algn="l" defTabSz="914400" rtl="0" eaLnBrk="0" fontAlgn="auto" latinLnBrk="0" hangingPunct="0">
              <a:lnSpc>
                <a:spcPct val="100000"/>
              </a:lnSpc>
              <a:spcBef>
                <a:spcPct val="30000"/>
              </a:spcBef>
              <a:spcAft>
                <a:spcPts val="0"/>
              </a:spcAft>
              <a:buClrTx/>
              <a:buSzTx/>
              <a:buFont typeface="Arial" panose="020B0604020202020204" pitchFamily="34" charset="0"/>
              <a:buChar char="•"/>
              <a:tabLst/>
              <a:defRPr/>
            </a:pPr>
            <a:r>
              <a:rPr lang="en-US" sz="1200" kern="0" dirty="0">
                <a:solidFill>
                  <a:schemeClr val="bg2">
                    <a:lumMod val="10000"/>
                  </a:schemeClr>
                </a:solidFill>
                <a:cs typeface="Arial" pitchFamily="34" charset="0"/>
              </a:rPr>
              <a:t>Took key role in supporting NIEM PMO transition into OASIS Open</a:t>
            </a:r>
          </a:p>
        </p:txBody>
      </p:sp>
      <p:sp>
        <p:nvSpPr>
          <p:cNvPr id="4" name="Slide Number Placeholder 3">
            <a:extLst>
              <a:ext uri="{FF2B5EF4-FFF2-40B4-BE49-F238E27FC236}">
                <a16:creationId xmlns:a16="http://schemas.microsoft.com/office/drawing/2014/main" id="{9412822F-843C-47E9-8DD2-2F807817263E}"/>
              </a:ext>
            </a:extLst>
          </p:cNvPr>
          <p:cNvSpPr>
            <a:spLocks noGrp="1"/>
          </p:cNvSpPr>
          <p:nvPr>
            <p:ph type="sldNum" sz="quarter" idx="4"/>
          </p:nvPr>
        </p:nvSpPr>
        <p:spPr>
          <a:xfrm>
            <a:off x="4673600" y="6361663"/>
            <a:ext cx="2844800" cy="365125"/>
          </a:xfrm>
        </p:spPr>
        <p:txBody>
          <a:bodyPr/>
          <a:lstStyle/>
          <a:p>
            <a:fld id="{6E6030FC-FB78-5E4D-92EA-5D9433591EA9}" type="slidenum">
              <a:rPr lang="en-US" smtClean="0"/>
              <a:pPr/>
              <a:t>2</a:t>
            </a:fld>
            <a:endParaRPr lang="en-US" dirty="0"/>
          </a:p>
        </p:txBody>
      </p:sp>
      <p:sp>
        <p:nvSpPr>
          <p:cNvPr id="7" name="Content Placeholder 4">
            <a:extLst>
              <a:ext uri="{FF2B5EF4-FFF2-40B4-BE49-F238E27FC236}">
                <a16:creationId xmlns:a16="http://schemas.microsoft.com/office/drawing/2014/main" id="{F16E219E-0D3B-4242-A29C-AB6FDDE0AD23}"/>
              </a:ext>
            </a:extLst>
          </p:cNvPr>
          <p:cNvSpPr txBox="1">
            <a:spLocks/>
          </p:cNvSpPr>
          <p:nvPr/>
        </p:nvSpPr>
        <p:spPr>
          <a:xfrm>
            <a:off x="4277360" y="1767840"/>
            <a:ext cx="3570349" cy="4013184"/>
          </a:xfrm>
          <a:prstGeom prst="rect">
            <a:avLst/>
          </a:prstGeom>
          <a:ln>
            <a:solidFill>
              <a:schemeClr val="tx2">
                <a:lumMod val="75000"/>
              </a:schemeClr>
            </a:solidFill>
          </a:ln>
        </p:spPr>
        <p:txBody>
          <a:bodyPr vert="horz" lIns="91440" tIns="45720" rIns="91440" bIns="45720" rtlCol="0">
            <a:normAutofit/>
          </a:bodyPr>
          <a:lstStyle>
            <a:lvl1pPr marL="342900" indent="-34290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8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8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sz="2000" dirty="0">
                <a:solidFill>
                  <a:schemeClr val="bg2">
                    <a:lumMod val="10000"/>
                  </a:schemeClr>
                </a:solidFill>
                <a:cs typeface="Adobe Devanagari" panose="02040503050201020203" pitchFamily="18" charset="0"/>
              </a:rPr>
              <a:t>2023 Objectives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chemeClr val="bg2">
                    <a:lumMod val="10000"/>
                  </a:schemeClr>
                </a:solidFill>
                <a:effectLst/>
                <a:uLnTx/>
                <a:uFillTx/>
                <a:cs typeface="Adobe Devanagari" panose="02040503050201020203" pitchFamily="18" charset="0"/>
              </a:rPr>
              <a:t>Continue support NIEM Releases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0" dirty="0">
                <a:solidFill>
                  <a:schemeClr val="bg2">
                    <a:lumMod val="10000"/>
                  </a:schemeClr>
                </a:solidFill>
                <a:cs typeface="Adobe Devanagari" panose="02040503050201020203" pitchFamily="18" charset="0"/>
              </a:rPr>
              <a:t>Continue supporting DHS S&amp;T and FEMA in developing new NIEM Data Standardized attributes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0" dirty="0">
                <a:solidFill>
                  <a:schemeClr val="bg2">
                    <a:lumMod val="10000"/>
                  </a:schemeClr>
                </a:solidFill>
                <a:cs typeface="Adobe Devanagari" panose="02040503050201020203" pitchFamily="18" charset="0"/>
              </a:rPr>
              <a:t>Continue enforcing NIEM usage in support of NIEM First Policy</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0" dirty="0">
                <a:solidFill>
                  <a:schemeClr val="bg2">
                    <a:lumMod val="10000"/>
                  </a:schemeClr>
                </a:solidFill>
                <a:cs typeface="Adobe Devanagari" panose="02040503050201020203" pitchFamily="18" charset="0"/>
              </a:rPr>
              <a:t>Evaluate entire EM content and package up for submission into OASIS Open</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0" dirty="0">
                <a:solidFill>
                  <a:schemeClr val="bg2">
                    <a:lumMod val="10000"/>
                  </a:schemeClr>
                </a:solidFill>
                <a:cs typeface="Adobe Devanagari" panose="02040503050201020203" pitchFamily="18" charset="0"/>
              </a:rPr>
              <a:t>Work with NBAC Maintainer to make content submission into OASIS Open</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0" dirty="0">
                <a:solidFill>
                  <a:schemeClr val="bg2">
                    <a:lumMod val="10000"/>
                  </a:schemeClr>
                </a:solidFill>
                <a:cs typeface="Adobe Devanagari" panose="02040503050201020203" pitchFamily="18" charset="0"/>
              </a:rPr>
              <a:t>Continue support PGB and NTAC TSC</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0" dirty="0">
                <a:solidFill>
                  <a:schemeClr val="bg2">
                    <a:lumMod val="10000"/>
                  </a:schemeClr>
                </a:solidFill>
                <a:cs typeface="Adobe Devanagari" panose="02040503050201020203" pitchFamily="18" charset="0"/>
              </a:rPr>
              <a:t>Provide more support to SLTT organizations</a:t>
            </a:r>
          </a:p>
        </p:txBody>
      </p:sp>
      <p:sp>
        <p:nvSpPr>
          <p:cNvPr id="8" name="Content Placeholder 4">
            <a:extLst>
              <a:ext uri="{FF2B5EF4-FFF2-40B4-BE49-F238E27FC236}">
                <a16:creationId xmlns:a16="http://schemas.microsoft.com/office/drawing/2014/main" id="{C07C1E6D-1591-4320-8EB2-ED830DDDCC80}"/>
              </a:ext>
            </a:extLst>
          </p:cNvPr>
          <p:cNvSpPr txBox="1">
            <a:spLocks/>
          </p:cNvSpPr>
          <p:nvPr/>
        </p:nvSpPr>
        <p:spPr>
          <a:xfrm>
            <a:off x="8280400" y="1767840"/>
            <a:ext cx="3403600" cy="4013184"/>
          </a:xfrm>
          <a:prstGeom prst="rect">
            <a:avLst/>
          </a:prstGeom>
          <a:ln>
            <a:solidFill>
              <a:schemeClr val="tx2">
                <a:lumMod val="75000"/>
              </a:schemeClr>
            </a:solidFill>
          </a:ln>
        </p:spPr>
        <p:txBody>
          <a:bodyPr vert="horz" lIns="91440" tIns="45720" rIns="91440" bIns="45720" rtlCol="0">
            <a:normAutofit/>
          </a:bodyPr>
          <a:lstStyle>
            <a:lvl1pPr marL="342900" indent="-34290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8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8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sz="2000" dirty="0">
                <a:solidFill>
                  <a:schemeClr val="bg2">
                    <a:lumMod val="10000"/>
                  </a:schemeClr>
                </a:solidFill>
              </a:rPr>
              <a:t>2023 NIEM Recommendations</a:t>
            </a:r>
          </a:p>
          <a:p>
            <a:pPr marL="0" indent="0">
              <a:buFont typeface="Arial"/>
              <a:buNone/>
            </a:pPr>
            <a:endParaRPr lang="en-US" sz="2000" dirty="0">
              <a:solidFill>
                <a:schemeClr val="bg2">
                  <a:lumMod val="10000"/>
                </a:schemeClr>
              </a:solidFill>
            </a:endParaRPr>
          </a:p>
          <a:p>
            <a:pPr marL="171450" marR="0" lvl="0" indent="-171450" algn="l" defTabSz="914400" rtl="0" eaLnBrk="0" fontAlgn="auto" latinLnBrk="0" hangingPunct="0">
              <a:lnSpc>
                <a:spcPct val="100000"/>
              </a:lnSpc>
              <a:spcBef>
                <a:spcPct val="300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chemeClr val="bg2">
                    <a:lumMod val="10000"/>
                  </a:schemeClr>
                </a:solidFill>
                <a:effectLst/>
                <a:uLnTx/>
                <a:uFillTx/>
                <a:latin typeface="Arial"/>
                <a:ea typeface="+mn-ea"/>
                <a:cs typeface="Arial" pitchFamily="34" charset="0"/>
              </a:rPr>
              <a:t>Develop self guided training videos. </a:t>
            </a:r>
          </a:p>
          <a:p>
            <a:pPr marL="0" indent="0">
              <a:buNone/>
            </a:pPr>
            <a:endParaRPr lang="en-US" sz="1200" dirty="0">
              <a:solidFill>
                <a:schemeClr val="bg2">
                  <a:lumMod val="10000"/>
                </a:schemeClr>
              </a:solidFill>
            </a:endParaRPr>
          </a:p>
        </p:txBody>
      </p:sp>
      <p:sp>
        <p:nvSpPr>
          <p:cNvPr id="9" name="TextBox 8">
            <a:extLst>
              <a:ext uri="{FF2B5EF4-FFF2-40B4-BE49-F238E27FC236}">
                <a16:creationId xmlns:a16="http://schemas.microsoft.com/office/drawing/2014/main" id="{B7F503E5-9F74-4FB8-8F69-C51CB966679A}"/>
              </a:ext>
            </a:extLst>
          </p:cNvPr>
          <p:cNvSpPr txBox="1"/>
          <p:nvPr/>
        </p:nvSpPr>
        <p:spPr>
          <a:xfrm flipH="1">
            <a:off x="335279" y="1030356"/>
            <a:ext cx="11348720" cy="338554"/>
          </a:xfrm>
          <a:prstGeom prst="rect">
            <a:avLst/>
          </a:prstGeom>
          <a:noFill/>
        </p:spPr>
        <p:txBody>
          <a:bodyPr wrap="square" rtlCol="0">
            <a:spAutoFit/>
          </a:bodyPr>
          <a:lstStyle/>
          <a:p>
            <a:r>
              <a:rPr lang="en-US" sz="1600" dirty="0">
                <a:solidFill>
                  <a:schemeClr val="bg2">
                    <a:lumMod val="10000"/>
                  </a:schemeClr>
                </a:solidFill>
              </a:rPr>
              <a:t>Domain Steward and Stakeholders: DHS S&amp;T Directorate – Kamran Atri</a:t>
            </a:r>
          </a:p>
        </p:txBody>
      </p:sp>
    </p:spTree>
    <p:extLst>
      <p:ext uri="{BB962C8B-B14F-4D97-AF65-F5344CB8AC3E}">
        <p14:creationId xmlns:p14="http://schemas.microsoft.com/office/powerpoint/2010/main" val="949925497"/>
      </p:ext>
    </p:extLst>
  </p:cSld>
  <p:clrMapOvr>
    <a:masterClrMapping/>
  </p:clrMapOvr>
</p:sld>
</file>

<file path=ppt/theme/theme1.xml><?xml version="1.0" encoding="utf-8"?>
<a:theme xmlns:a="http://schemas.openxmlformats.org/drawingml/2006/main" name="2_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E3FE027E793D141A4D0D4B43133F0A9" ma:contentTypeVersion="11" ma:contentTypeDescription="Create a new document." ma:contentTypeScope="" ma:versionID="ef0ff03645a81817586e79cdf8acc990">
  <xsd:schema xmlns:xsd="http://www.w3.org/2001/XMLSchema" xmlns:xs="http://www.w3.org/2001/XMLSchema" xmlns:p="http://schemas.microsoft.com/office/2006/metadata/properties" xmlns:ns3="5774b216-7350-4865-8b28-a80b4a7f0bbf" xmlns:ns4="668b5da2-bb96-4ca8-adfe-f026adba9ac0" targetNamespace="http://schemas.microsoft.com/office/2006/metadata/properties" ma:root="true" ma:fieldsID="f7951dfeee9e00cf5aead93b99a4360e" ns3:_="" ns4:_="">
    <xsd:import namespace="5774b216-7350-4865-8b28-a80b4a7f0bbf"/>
    <xsd:import namespace="668b5da2-bb96-4ca8-adfe-f026adba9ac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74b216-7350-4865-8b28-a80b4a7f0b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8b5da2-bb96-4ca8-adfe-f026adba9ac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3DBC4E-DD94-448E-80FB-F46647EDD91A}">
  <ds:schemaRefs>
    <ds:schemaRef ds:uri="http://purl.org/dc/terms/"/>
    <ds:schemaRef ds:uri="http://www.w3.org/XML/1998/namespac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668b5da2-bb96-4ca8-adfe-f026adba9ac0"/>
    <ds:schemaRef ds:uri="5774b216-7350-4865-8b28-a80b4a7f0bbf"/>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64D6F7FA-A44B-4531-B619-52D10ADDC84A}">
  <ds:schemaRefs>
    <ds:schemaRef ds:uri="http://schemas.microsoft.com/sharepoint/v3/contenttype/forms"/>
  </ds:schemaRefs>
</ds:datastoreItem>
</file>

<file path=customXml/itemProps3.xml><?xml version="1.0" encoding="utf-8"?>
<ds:datastoreItem xmlns:ds="http://schemas.openxmlformats.org/officeDocument/2006/customXml" ds:itemID="{B0DEB80F-82C0-4107-A718-099EC7520D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74b216-7350-4865-8b28-a80b4a7f0bbf"/>
    <ds:schemaRef ds:uri="668b5da2-bb96-4ca8-adfe-f026adba9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9625</TotalTime>
  <Words>246</Words>
  <Application>Microsoft Office PowerPoint</Application>
  <PresentationFormat>Widescreen</PresentationFormat>
  <Paragraphs>28</Paragraphs>
  <Slides>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vt:i4>
      </vt:variant>
    </vt:vector>
  </HeadingPairs>
  <TitlesOfParts>
    <vt:vector size="12" baseType="lpstr">
      <vt:lpstr>Arial</vt:lpstr>
      <vt:lpstr>Bahnschrift</vt:lpstr>
      <vt:lpstr>Calibri</vt:lpstr>
      <vt:lpstr>Helvetica LT Std</vt:lpstr>
      <vt:lpstr>Open Sans</vt:lpstr>
      <vt:lpstr>Times New Roman</vt:lpstr>
      <vt:lpstr>Tw Cen MT</vt:lpstr>
      <vt:lpstr>Wingdings</vt:lpstr>
      <vt:lpstr>2_Office Theme</vt:lpstr>
      <vt:lpstr>1_NIEM_white</vt:lpstr>
      <vt:lpstr>PowerPoint Presentation</vt:lpstr>
      <vt:lpstr>(Your Domain Name) Update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National Information Exchange Model (NIEM)</dc:title>
  <dc:creator>Kish, Jennifer</dc:creator>
  <cp:lastModifiedBy>KA</cp:lastModifiedBy>
  <cp:revision>171</cp:revision>
  <dcterms:created xsi:type="dcterms:W3CDTF">2021-02-21T03:42:26Z</dcterms:created>
  <dcterms:modified xsi:type="dcterms:W3CDTF">2022-08-16T11:46:50Z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0x0101008E3FE027E793D141A4D0D4B43133F0A9</vt:lpwstr>
  </property>
</Properties>
</file>