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5272" r:id="rId5"/>
    <p:sldMasterId id="2147485312" r:id="rId6"/>
  </p:sldMasterIdLst>
  <p:notesMasterIdLst>
    <p:notesMasterId r:id="rId8"/>
  </p:notesMasterIdLst>
  <p:handoutMasterIdLst>
    <p:handoutMasterId r:id="rId9"/>
  </p:handoutMasterIdLst>
  <p:sldIdLst>
    <p:sldId id="719" r:id="rId7"/>
  </p:sldIdLst>
  <p:sldSz cx="9144000" cy="6858000" type="letter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illy, Heather" initials="HR" lastIdx="17" clrIdx="0"/>
  <p:cmAuthor id="1" name="Key, Jacqueline" initials="JK" lastIdx="2" clrIdx="1"/>
  <p:cmAuthor id="2" name="Taylor, Michael C" initials="MT" lastIdx="7" clrIdx="2"/>
  <p:cmAuthor id="3" name="Wan, Tiffany" initials="TW" lastIdx="27" clrIdx="3"/>
  <p:cmAuthor id="4" name="Logan, Craig" initials="CL" lastIdx="11" clrIdx="4"/>
  <p:cmAuthor id="5" name="justin.stekervetz" initials="JS" lastIdx="5" clrIdx="5"/>
  <p:cmAuthor id="6" name="Akshai Prakash" initials="" lastIdx="0" clrIdx="6"/>
  <p:cmAuthor id="7" name="Lancos, Allison Marie" initials="AL" lastIdx="5" clrIdx="7"/>
  <p:cmAuthor id="8" name="Vainshtein, Natalia" initials="NV" lastIdx="41" clrIdx="8"/>
  <p:cmAuthor id="9" name="Ritter, Eric" initials="ER" lastIdx="6" clrIdx="9"/>
  <p:cmAuthor id="10" name="Cross, Oniel" initials="OC" lastIdx="5" clrIdx="10"/>
  <p:cmAuthor id="11" name="Kuban, Sara A." initials="SK" lastIdx="4" clrIdx="11"/>
  <p:cmAuthor id="12" name="Nisco, Derek" initials="ND" lastIdx="2" clrIdx="12"/>
  <p:cmAuthor id="13" name="Dan Croft" initials="" lastIdx="1" clrIdx="1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F"/>
    <a:srgbClr val="FFB64B"/>
    <a:srgbClr val="5FB4BE"/>
    <a:srgbClr val="B36F3C"/>
    <a:srgbClr val="007678"/>
    <a:srgbClr val="0085BB"/>
    <a:srgbClr val="949C9D"/>
    <a:srgbClr val="686868"/>
    <a:srgbClr val="59595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0994" autoAdjust="0"/>
  </p:normalViewPr>
  <p:slideViewPr>
    <p:cSldViewPr>
      <p:cViewPr varScale="1">
        <p:scale>
          <a:sx n="57" d="100"/>
          <a:sy n="57" d="100"/>
        </p:scale>
        <p:origin x="1524" y="66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567F1A-F972-48E2-810D-F153F2BC987C}" type="datetimeFigureOut">
              <a:rPr lang="en-US"/>
              <a:pPr>
                <a:defRPr/>
              </a:pPr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7D72C0-481D-49BC-94C5-DE4BB6EBA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66D9BF6-34AA-4693-8411-0D6801284808}" type="datetimeFigureOut">
              <a:rPr lang="en-US"/>
              <a:pPr>
                <a:defRPr/>
              </a:pPr>
              <a:t>9/10/2021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47" tIns="46324" rIns="92647" bIns="4632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510"/>
            <a:ext cx="5608320" cy="4183220"/>
          </a:xfrm>
          <a:prstGeom prst="rect">
            <a:avLst/>
          </a:prstGeom>
        </p:spPr>
        <p:txBody>
          <a:bodyPr vert="horz" lIns="92647" tIns="46324" rIns="92647" bIns="463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F65743-3709-4845-8C48-66182B01E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5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Acronyms/Definitions:</a:t>
            </a:r>
          </a:p>
          <a:p>
            <a:pPr marL="171450" indent="-171450">
              <a:buFontTx/>
              <a:buChar char="-"/>
            </a:pPr>
            <a:r>
              <a:rPr lang="en-US" sz="1200" kern="0" dirty="0" err="1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ConTesA</a:t>
            </a: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: Warrior Interoperability Exercise</a:t>
            </a:r>
          </a:p>
          <a:p>
            <a:pPr marL="171450" indent="-171450">
              <a:buFontTx/>
              <a:buChar char="-"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DD 214: Certificate of Release or Discharge from Active Duty</a:t>
            </a:r>
          </a:p>
          <a:p>
            <a:pPr marL="171450" indent="-171450">
              <a:buFontTx/>
              <a:buChar char="-"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DMDC: Defense Manpower Data Center</a:t>
            </a:r>
          </a:p>
          <a:p>
            <a:pPr marL="171450" indent="-171450">
              <a:buFontTx/>
              <a:buChar char="-"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Docker container: A Docker container image is a lightweight, standalone, executable package of software that includes everything needed to run an application: code, runtime, system tools, system libraries and settings.</a:t>
            </a:r>
          </a:p>
          <a:p>
            <a:pPr marL="171450" indent="-171450">
              <a:buFontTx/>
              <a:buChar char="-"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FMN: Federated Mission Networking</a:t>
            </a:r>
          </a:p>
          <a:p>
            <a:pPr marL="171450" indent="-171450">
              <a:buFontTx/>
              <a:buChar char="-"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JADC2: Joint All Domain Command and Control</a:t>
            </a:r>
          </a:p>
          <a:p>
            <a:pPr marL="171450" indent="-171450">
              <a:buFontTx/>
              <a:buChar char="-"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JNKE: Joint Non-Kinetic Effectiveness</a:t>
            </a:r>
          </a:p>
          <a:p>
            <a:pPr marL="171450" indent="-171450">
              <a:buFontTx/>
              <a:buChar char="-"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JSON: Java Script Object Notation. JSON is a lightweight format for storing and transporting data JSON is often used when data is sent from a server to a web page JSON is "self-describing" and easy to understand</a:t>
            </a:r>
          </a:p>
          <a:p>
            <a:pPr marL="171450" indent="-171450">
              <a:buFontTx/>
              <a:buChar char="-"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IEPD: Information Exchange Package Documentation</a:t>
            </a:r>
          </a:p>
          <a:p>
            <a:pPr marL="171450" indent="-171450">
              <a:buFontTx/>
              <a:buChar char="-"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MOMS: Military Operations Mission Specific restricted content (Distribution Statement C and D) release</a:t>
            </a:r>
          </a:p>
          <a:p>
            <a:pPr marL="171450" indent="-171450">
              <a:buFontTx/>
              <a:buChar char="-"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MXS: The Multi-X (Multi-Level, Multi-Compartment, Multi-Nation) Security (MXS) effort seeks to develop a security data labeling model, standard, software development kit (SDK), and unclassified cloud-hosted prototype demonstrating the utility of the MXS architecture. This will help lower the bar for third party software developers to quickly create next-generation, cloud-hosted applications with requirements for tracking data and users at multiple classifications and compartments for the SAP community.</a:t>
            </a:r>
          </a:p>
          <a:p>
            <a:pPr marL="171450" indent="-171450">
              <a:buFontTx/>
              <a:buChar char="-"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NCDF: NATO Core Data Framework</a:t>
            </a:r>
          </a:p>
          <a:p>
            <a:pPr marL="171450" indent="-171450">
              <a:buFontTx/>
              <a:buChar char="-"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NIEM: National Information Exchange Model</a:t>
            </a:r>
          </a:p>
          <a:p>
            <a:pPr marL="171450" indent="-171450">
              <a:buFontTx/>
              <a:buChar char="-"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SSGT: Schema Subset Generation Tool</a:t>
            </a:r>
          </a:p>
          <a:p>
            <a:pPr marL="171450" indent="-171450">
              <a:buFontTx/>
              <a:buChar char="-"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STANAG: Standardization Agreement</a:t>
            </a:r>
          </a:p>
          <a:p>
            <a:pPr marL="171450" indent="-171450">
              <a:buFontTx/>
              <a:buChar char="-"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USMTF: United States Message Text Format</a:t>
            </a:r>
          </a:p>
          <a:p>
            <a:pPr marL="171450" indent="-171450">
              <a:buFontTx/>
              <a:buChar char="-"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VA: Veterans Affairs</a:t>
            </a:r>
          </a:p>
          <a:p>
            <a:pPr marL="171450" indent="-171450">
              <a:buFontTx/>
              <a:buChar char="-"/>
            </a:pPr>
            <a:endParaRPr lang="en-US" sz="1200" kern="0" dirty="0">
              <a:solidFill>
                <a:schemeClr val="accent4">
                  <a:lumMod val="50000"/>
                  <a:lumOff val="50000"/>
                </a:schemeClr>
              </a:solidFill>
              <a:latin typeface="Arial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E215-D3C6-D84F-8ECF-5127C85182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9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20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87350" y="6562725"/>
            <a:ext cx="37465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3BC184-E17D-4C0D-92D1-C42500D19E3A}" type="slidenum">
              <a:rPr lang="en-C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562725"/>
            <a:ext cx="521970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08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5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3BD15190-32A8-493E-82FC-4656A88DBF1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80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2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45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739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86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275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68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46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1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84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84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074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916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8274"/>
            <a:ext cx="8089900" cy="1420403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" descr="C:\Users\jkey\AppData\Local\Temp\wz8217\NIEM_w-name_cmyk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012" y="6507428"/>
            <a:ext cx="1499788" cy="35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3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1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3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5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jkey\AppData\Local\Temp\wz8217\NIEM_w-name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844675"/>
            <a:ext cx="513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674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35920138-74A0-48DF-B89F-6B7E0D40782B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711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61476E6E-F3E8-4882-A00C-BF8520FCA51C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420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Bullet is Wingdings 2:161 (100%); before paragraph spacing of 13.44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Dash: dash point is 100% en-dash, before paragraph spacing of 5.76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 err="1"/>
              <a:t>Subbullet</a:t>
            </a:r>
            <a:r>
              <a:rPr lang="en-US" dirty="0"/>
              <a:t> is 100% bullet, before paragraph spacing of 4.8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7" r:id="rId1"/>
    <p:sldLayoutId id="2147485218" r:id="rId2"/>
    <p:sldLayoutId id="2147485219" r:id="rId3"/>
    <p:sldLayoutId id="2147485220" r:id="rId4"/>
    <p:sldLayoutId id="2147485294" r:id="rId5"/>
    <p:sldLayoutId id="2147485295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Bullet is Wingdings 2:161 (100%); before paragraph spacing of 13.44 pt</a:t>
            </a:r>
          </a:p>
          <a:p>
            <a:pPr lvl="1"/>
            <a:r>
              <a:rPr lang="en-US"/>
              <a:t>Dash: dash point is 100% en-dash, before paragraph spacing of 5.76 pt</a:t>
            </a:r>
          </a:p>
          <a:p>
            <a:pPr lvl="2"/>
            <a:r>
              <a:rPr lang="en-US"/>
              <a:t>Subbullet is 100% bullet, before paragraph spacing of 4.8 pt</a:t>
            </a:r>
          </a:p>
          <a:p>
            <a:pPr lvl="0"/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22FC12E0-BF51-4AED-8937-5538C7C73AD0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62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3" r:id="rId1"/>
    <p:sldLayoutId id="2147485274" r:id="rId2"/>
    <p:sldLayoutId id="2147485275" r:id="rId3"/>
    <p:sldLayoutId id="2147485276" r:id="rId4"/>
    <p:sldLayoutId id="214748527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44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3" r:id="rId1"/>
    <p:sldLayoutId id="2147485314" r:id="rId2"/>
    <p:sldLayoutId id="2147485315" r:id="rId3"/>
    <p:sldLayoutId id="2147485316" r:id="rId4"/>
    <p:sldLayoutId id="2147485317" r:id="rId5"/>
    <p:sldLayoutId id="2147485318" r:id="rId6"/>
    <p:sldLayoutId id="2147485319" r:id="rId7"/>
    <p:sldLayoutId id="2147485320" r:id="rId8"/>
    <p:sldLayoutId id="2147485321" r:id="rId9"/>
    <p:sldLayoutId id="2147485322" r:id="rId10"/>
    <p:sldLayoutId id="2147485323" r:id="rId11"/>
    <p:sldLayoutId id="2147485324" r:id="rId12"/>
    <p:sldLayoutId id="2147485325" r:id="rId13"/>
    <p:sldLayoutId id="214748532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98506"/>
              </p:ext>
            </p:extLst>
          </p:nvPr>
        </p:nvGraphicFramePr>
        <p:xfrm>
          <a:off x="381000" y="1371600"/>
          <a:ext cx="8380861" cy="1310640"/>
        </p:xfrm>
        <a:graphic>
          <a:graphicData uri="http://schemas.openxmlformats.org/drawingml/2006/table">
            <a:tbl>
              <a:tblPr firstRow="1" bandRow="1"/>
              <a:tblGrid>
                <a:gridCol w="83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Highlights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your NIEM domain accomplishments, activities, best practices</a:t>
                      </a: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2022 Objectives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Arial"/>
                          <a:ea typeface=""/>
                          <a:cs typeface=""/>
                        </a:rPr>
                        <a:t>Describe your NIEM domain goals and plans for next year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8686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NIEM Recommendations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how NIEM should evolve to the “next level”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380999" y="3199088"/>
            <a:ext cx="2736257" cy="3452184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indent="-171450" eaLnBrk="0" fontAlgn="auto" hangingPunct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Added 485 JNKE IEPD cyber-related data objects to the model</a:t>
            </a:r>
          </a:p>
          <a:p>
            <a:pPr marL="171450" indent="-171450" eaLnBrk="0" fontAlgn="auto" hangingPunct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Completing USMTF conversion to NIEM; will result in 1000s of elements and types for </a:t>
            </a:r>
            <a:r>
              <a:rPr lang="en-US" sz="1200" kern="0" dirty="0" err="1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MilOps</a:t>
            </a: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 data model, 325 IEPDs</a:t>
            </a:r>
          </a:p>
          <a:p>
            <a:pPr marL="171450" indent="-171450" eaLnBrk="0" fontAlgn="auto" hangingPunct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Migrated MOMS restricted content tools (SSGT, </a:t>
            </a:r>
            <a:r>
              <a:rPr lang="en-US" sz="1200" kern="0" dirty="0" err="1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ConTesA</a:t>
            </a: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) from Virtual Machine to Docker containers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Demonstrated additional NCDF capabilities at CWIX 2021</a:t>
            </a:r>
          </a:p>
          <a:p>
            <a:pPr marL="171450" indent="-171450" eaLnBrk="0" fontAlgn="auto" hangingPunct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Submitted NCDF as a NATO STANAG (5653), integrating into FMN Spiral 5</a:t>
            </a:r>
          </a:p>
          <a:p>
            <a:pPr marL="171450" indent="-171450" eaLnBrk="0" fontAlgn="auto" hangingPunct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Supporting </a:t>
            </a: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VA and DMDC IEPD development for DD-214. Additional IEPDs planned. </a:t>
            </a:r>
          </a:p>
        </p:txBody>
      </p:sp>
      <p:sp>
        <p:nvSpPr>
          <p:cNvPr id="7" name="Freeform 6"/>
          <p:cNvSpPr/>
          <p:nvPr/>
        </p:nvSpPr>
        <p:spPr>
          <a:xfrm>
            <a:off x="38746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2021 Highlights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203029" y="3199088"/>
            <a:ext cx="2729788" cy="32779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Showcase improved NCDF capabilities in CWIX 2022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Add USMTF content to data model, publish USMTF IEPDs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Continue to support VA and DMDC IEPD development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Increased adoption of NIEM:</a:t>
            </a:r>
          </a:p>
          <a:p>
            <a:pPr marL="344488" marR="0" lvl="0" indent="-17145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Counter Improvised Explosive Device (C-IED) JPO</a:t>
            </a:r>
          </a:p>
          <a:p>
            <a:pPr marL="344488" marR="0" lvl="0" indent="-17145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JADC2 enterprise stakeholders</a:t>
            </a:r>
          </a:p>
          <a:p>
            <a:pPr marL="344488" marR="0" lvl="0" indent="-17145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Army enterprise</a:t>
            </a:r>
          </a:p>
          <a:p>
            <a:pPr marL="344488" marR="0" lvl="0" indent="-17145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Universal Command &amp; Control (UC2) </a:t>
            </a:r>
          </a:p>
          <a:p>
            <a:pPr marL="344488" marR="0" lvl="0" indent="-17145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Multi-X Security (MXS)</a:t>
            </a:r>
          </a:p>
          <a:p>
            <a:pPr marL="344488" marR="0" lvl="0" indent="-17145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Defense Incident-Based Reporting System (DIBRS)</a:t>
            </a:r>
          </a:p>
        </p:txBody>
      </p:sp>
      <p:sp>
        <p:nvSpPr>
          <p:cNvPr id="10" name="Freeform 9"/>
          <p:cNvSpPr/>
          <p:nvPr/>
        </p:nvSpPr>
        <p:spPr>
          <a:xfrm>
            <a:off x="320302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2022 Objectives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018591" y="3199087"/>
            <a:ext cx="2730748" cy="3430311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indent="-171450" eaLnBrk="0" fontAlgn="auto" hangingPunct="0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Engage newly assigned DoD and Federal Agency Chief Data Officers (CDOs)</a:t>
            </a:r>
          </a:p>
          <a:p>
            <a:pPr marL="171450" indent="-171450" eaLnBrk="0" fontAlgn="auto" hangingPunct="0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Continue to collaborate with US and Coalition Executives on enterprise data efforts (e.g. JADC2, Open Data Act, UC2, etc.)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Improve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</a:rPr>
              <a:t>user-friendly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chemeClr val="accent4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</a:rPr>
              <a:t> tools for browsing NIEM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Mature NIEM JSON tools and training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Provide end-to-end IEPD Lifecycle tool capability to trace information exchange requirements from scenario planning architecture artifacts with automated mapping and extract transform load (ETL) </a:t>
            </a:r>
            <a:r>
              <a:rPr lang="en-US" sz="1200" kern="0" dirty="0">
                <a:solidFill>
                  <a:srgbClr val="686868"/>
                </a:solidFill>
                <a:latin typeface="Arial"/>
              </a:rPr>
              <a:t>services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019800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>
                <a:solidFill>
                  <a:srgbClr val="FFFFFF"/>
                </a:solidFill>
                <a:latin typeface="Arial"/>
              </a:rPr>
              <a:t>NIEM Recommendations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Straight Connector 4"/>
          <p:cNvSpPr/>
          <p:nvPr/>
        </p:nvSpPr>
        <p:spPr>
          <a:xfrm>
            <a:off x="378201" y="2996589"/>
            <a:ext cx="9192" cy="3375233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>
            <a:off x="3194007" y="2982700"/>
            <a:ext cx="0" cy="3389122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6010530" y="2982701"/>
            <a:ext cx="0" cy="3389121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567429"/>
            <a:ext cx="9144000" cy="584775"/>
          </a:xfrm>
        </p:spPr>
        <p:txBody>
          <a:bodyPr lIns="45720" rIns="45720">
            <a:spAutoFit/>
          </a:bodyPr>
          <a:lstStyle/>
          <a:p>
            <a:r>
              <a:rPr lang="en-US" dirty="0"/>
              <a:t>MilOps</a:t>
            </a:r>
            <a:r>
              <a:rPr lang="en-US" dirty="0">
                <a:solidFill>
                  <a:srgbClr val="FFB64B"/>
                </a:solidFill>
              </a:rPr>
              <a:t> </a:t>
            </a:r>
            <a:r>
              <a:rPr lang="en-US" dirty="0"/>
              <a:t>Domain Update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fld id="{DE814A3B-586F-6741-A578-6A3C03C31D1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387393" y="1076077"/>
            <a:ext cx="8374468" cy="295523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R="0" lvl="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noProof="0" dirty="0">
                <a:solidFill>
                  <a:srgbClr val="686868"/>
                </a:solidFill>
                <a:latin typeface="Arial"/>
              </a:rPr>
              <a:t>Domain Steward &amp; Stakeholders</a:t>
            </a:r>
            <a:r>
              <a:rPr lang="en-US" sz="1200" kern="0" dirty="0">
                <a:solidFill>
                  <a:srgbClr val="686868"/>
                </a:solidFill>
                <a:latin typeface="Arial"/>
              </a:rPr>
              <a:t>: </a:t>
            </a:r>
            <a:r>
              <a:rPr lang="en-US" sz="1200" kern="0" dirty="0">
                <a:solidFill>
                  <a:srgbClr val="00506F"/>
                </a:solidFill>
                <a:latin typeface="Arial"/>
              </a:rPr>
              <a:t>Mr. Adrian Francis, Ms. Beth Smalley; DoD Joint Staff J6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506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67352"/>
      </p:ext>
    </p:extLst>
  </p:cSld>
  <p:clrMapOvr>
    <a:masterClrMapping/>
  </p:clrMapOvr>
</p:sld>
</file>

<file path=ppt/theme/theme1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NIEM Course Theme">
  <a:themeElements>
    <a:clrScheme name="Course Blue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DE4B6E5ED562408C4F12FE6BD9C587" ma:contentTypeVersion="0" ma:contentTypeDescription="Create a new document." ma:contentTypeScope="" ma:versionID="ca35eadfb6483595d84bed29bdac0c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D62024-E591-49FC-897F-AFF0F6D2AD9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319849-140D-4734-A9B0-DD135089DF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4A21A8-2A7C-457E-A745-7B21CDB746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111327</TotalTime>
  <Words>547</Words>
  <Application>Microsoft Office PowerPoint</Application>
  <PresentationFormat>Letter Paper (8.5x11 in)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Tw Cen MT</vt:lpstr>
      <vt:lpstr>Wingdings</vt:lpstr>
      <vt:lpstr>NIEM Course Theme</vt:lpstr>
      <vt:lpstr>1_NIEM Course Theme</vt:lpstr>
      <vt:lpstr>2_Office Theme</vt:lpstr>
      <vt:lpstr>MilOps Domain Update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Logan, Craig (US - Arlington)</dc:creator>
  <cp:lastModifiedBy>Francis, Adrian E CIV JS HR J6 (USA)</cp:lastModifiedBy>
  <cp:revision>6570</cp:revision>
  <cp:lastPrinted>2015-11-16T19:49:24Z</cp:lastPrinted>
  <dcterms:created xsi:type="dcterms:W3CDTF">2009-03-17T18:28:54Z</dcterms:created>
  <dcterms:modified xsi:type="dcterms:W3CDTF">2021-09-10T17:49:00Z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0x01010058DE4B6E5ED562408C4F12FE6BD9C587</vt:lpwstr>
  </property>
</Properties>
</file>