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2" r:id="rId4"/>
    <p:sldMasterId id="2147483707" r:id="rId5"/>
    <p:sldMasterId id="2147483730" r:id="rId6"/>
    <p:sldMasterId id="2147483733" r:id="rId7"/>
    <p:sldMasterId id="2147483736" r:id="rId8"/>
  </p:sldMasterIdLst>
  <p:notesMasterIdLst>
    <p:notesMasterId r:id="rId12"/>
  </p:notesMasterIdLst>
  <p:handoutMasterIdLst>
    <p:handoutMasterId r:id="rId13"/>
  </p:handoutMasterIdLst>
  <p:sldIdLst>
    <p:sldId id="257" r:id="rId9"/>
    <p:sldId id="639" r:id="rId10"/>
    <p:sldId id="638" r:id="rId11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hen Sullivan" initials="SS" lastIdx="1" clrIdx="0">
    <p:extLst>
      <p:ext uri="{19B8F6BF-5375-455C-9EA6-DF929625EA0E}">
        <p15:presenceInfo xmlns:p15="http://schemas.microsoft.com/office/powerpoint/2012/main" userId="cf7d403c21bf29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6F"/>
    <a:srgbClr val="1F497D"/>
    <a:srgbClr val="949C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73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49554897-4719-C84D-8751-3F55E7198742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3C9447CE-D056-024D-8368-D8EABA24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298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2E0F2886-C27D-804E-BE8F-D80D5D98A370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0B22E215-D3C6-D84F-8ECF-5127C8518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469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22E215-D3C6-D84F-8ECF-5127C85182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1894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05670"/>
            <a:ext cx="7772400" cy="1524000"/>
          </a:xfrm>
          <a:prstGeom prst="rect">
            <a:avLst/>
          </a:prstGeom>
        </p:spPr>
        <p:txBody>
          <a:bodyPr lIns="0" tIns="0" rIns="0" bIns="0" anchor="b"/>
          <a:lstStyle>
            <a:lvl1pPr algn="ctr">
              <a:lnSpc>
                <a:spcPct val="80000"/>
              </a:lnSpc>
              <a:defRPr sz="5500" b="1" i="0" spc="-15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r>
              <a:rPr lang="en-US" dirty="0"/>
              <a:t>SUBTITLE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28338"/>
            <a:ext cx="6400800" cy="15468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100" b="0" i="0">
                <a:solidFill>
                  <a:srgbClr val="949C9D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DE814A3B-586F-6741-A578-6A3C03C31D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2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09059"/>
            <a:ext cx="4040188" cy="348374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800600" y="1535115"/>
            <a:ext cx="3771900" cy="4357687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4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6706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07CE82-7BC2-455E-8385-387BE8CB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DFAAE7-5594-49C5-86C9-39C6064D0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8B9D3-5FA6-4723-A42B-01B48A7C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AE3F-2293-4ADA-8118-82BD9EEA9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78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00" b="1">
                <a:latin typeface="Arial" pitchFamily="34" charset="0"/>
                <a:cs typeface="Arial" pitchFamily="34" charset="0"/>
              </a:defRPr>
            </a:lvl1pPr>
            <a:lvl2pPr>
              <a:defRPr sz="1500" b="1">
                <a:latin typeface="Arial" pitchFamily="34" charset="0"/>
                <a:cs typeface="Arial" pitchFamily="34" charset="0"/>
              </a:defRPr>
            </a:lvl2pPr>
            <a:lvl3pPr>
              <a:defRPr sz="1500" b="1">
                <a:latin typeface="Arial" pitchFamily="34" charset="0"/>
                <a:cs typeface="Arial" pitchFamily="34" charset="0"/>
              </a:defRPr>
            </a:lvl3pPr>
            <a:lvl4pPr>
              <a:defRPr b="1">
                <a:latin typeface="Arial" pitchFamily="34" charset="0"/>
                <a:cs typeface="Arial" pitchFamily="34" charset="0"/>
              </a:defRPr>
            </a:lvl4pPr>
            <a:lvl5pPr>
              <a:defRPr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100" b="1" i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8660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9ED3A49-8FDA-4437-87F5-0052411D38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32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1447800"/>
            <a:ext cx="6619244" cy="1981200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3657600"/>
            <a:ext cx="6619244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013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925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C 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4343400"/>
            <a:ext cx="82296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B2258D-44CA-4DA3-86F4-3453527B2DCA}" type="datetime1">
              <a:rPr lang="en-US"/>
              <a:pPr>
                <a:defRPr/>
              </a:pPr>
              <a:t>9/7/2021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607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C 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4343400"/>
            <a:ext cx="82296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B2258D-44CA-4DA3-86F4-3453527B2DCA}" type="datetime1">
              <a:rPr lang="en-US"/>
              <a:pPr>
                <a:defRPr/>
              </a:pPr>
              <a:t>9/7/2021</a:t>
            </a:fld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37588" y="6550025"/>
            <a:ext cx="525462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04188C6-A3BA-4F4B-AA9C-C5644D511DEC}" type="slidenum">
              <a:rPr lang="en-US" sz="900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45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C Content MAIN!!!!!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256" y="-2218"/>
            <a:ext cx="7322598" cy="9166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52400" y="999744"/>
            <a:ext cx="8839200" cy="5629656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200" u="none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Char char="Ø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7027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C 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152400" y="1066800"/>
            <a:ext cx="8839200" cy="51816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07448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urse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2438400" y="4081165"/>
            <a:ext cx="4191000" cy="990600"/>
          </a:xfrm>
        </p:spPr>
        <p:txBody>
          <a:bodyPr>
            <a:normAutofit/>
          </a:bodyPr>
          <a:lstStyle>
            <a:lvl1pPr>
              <a:buNone/>
              <a:defRPr sz="2400" i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37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38494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r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03" y="1143000"/>
            <a:ext cx="8229600" cy="4983163"/>
          </a:xfrm>
        </p:spPr>
        <p:txBody>
          <a:bodyPr>
            <a:noAutofit/>
          </a:bodyPr>
          <a:lstStyle>
            <a:lvl1pPr eaLnBrk="1" hangingPunct="1">
              <a:buFont typeface="Wingdings" pitchFamily="2" charset="2"/>
              <a:buChar char="§"/>
              <a:defRPr/>
            </a:lvl1pPr>
            <a:lvl2pPr eaLnBrk="1" hangingPunct="1">
              <a:defRPr/>
            </a:lvl2pPr>
            <a:lvl3pPr eaLnBrk="1" hangingPunct="1"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200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493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2971800"/>
            <a:ext cx="5715000" cy="914400"/>
          </a:xfrm>
        </p:spPr>
        <p:txBody>
          <a:bodyPr/>
          <a:lstStyle>
            <a:lvl1pPr algn="ctr"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9218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135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D15190-32A8-493E-82FC-4656A88D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54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8601" y="2895600"/>
            <a:ext cx="6146800" cy="838200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9/7/2021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9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73327"/>
            <a:ext cx="7772400" cy="9810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94100"/>
            <a:ext cx="6400800" cy="495300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tx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9/7/2021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73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457200" y="1492250"/>
            <a:ext cx="82296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423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91801"/>
            <a:ext cx="4038600" cy="4375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1801"/>
            <a:ext cx="4038600" cy="4375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5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09059"/>
            <a:ext cx="4040188" cy="348374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800600" y="1535115"/>
            <a:ext cx="3771900" cy="4357687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0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1800" b="1" cap="none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2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6FD0-C93A-1348-85E0-3F3CBC73EE20}" type="datetimeFigureOut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457200" y="1491803"/>
            <a:ext cx="8089900" cy="436289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fld id="{1AC9820A-362F-5C48-B65D-896C5B4A0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07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iem_1_insid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 descr="niem_1_cover.jpg"/>
          <p:cNvPicPr>
            <a:picLocks noChangeAspect="1"/>
          </p:cNvPicPr>
          <p:nvPr/>
        </p:nvPicPr>
        <p:blipFill rotWithShape="1">
          <a:blip r:embed="rId5"/>
          <a:srcRect l="65865" t="77549"/>
          <a:stretch/>
        </p:blipFill>
        <p:spPr>
          <a:xfrm>
            <a:off x="5864470" y="5328132"/>
            <a:ext cx="3121269" cy="1539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04042"/>
            <a:ext cx="82296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0113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228600" indent="-228600" algn="ctr">
              <a:buFont typeface="+mj-lt"/>
              <a:buAutoNum type="arabicPeriod"/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91801"/>
            <a:ext cx="8229600" cy="4634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l="88148" t="94107" r="-1" b="82"/>
          <a:stretch/>
        </p:blipFill>
        <p:spPr>
          <a:xfrm>
            <a:off x="8053755" y="6462349"/>
            <a:ext cx="1084781" cy="398882"/>
          </a:xfrm>
          <a:prstGeom prst="rect">
            <a:avLst/>
          </a:prstGeom>
        </p:spPr>
      </p:pic>
      <p:pic>
        <p:nvPicPr>
          <p:cNvPr id="11" name="Picture 10" descr="BG-blank.jpg">
            <a:extLst>
              <a:ext uri="{FF2B5EF4-FFF2-40B4-BE49-F238E27FC236}">
                <a16:creationId xmlns:a16="http://schemas.microsoft.com/office/drawing/2014/main" id="{EAAD3DBE-EE3A-445C-BF42-F79B00BB527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9F618-C886-4E8D-A421-EE53B664C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51957-966C-4FC2-BD34-BB475DB91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5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1" r:id="rId2"/>
  </p:sldLayoutIdLst>
  <p:hf hdr="0" ft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200" b="1" kern="1200" cap="all">
          <a:solidFill>
            <a:schemeClr val="bg1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Tx/>
        <a:buFont typeface="Arial"/>
        <a:buChar char="•"/>
        <a:defRPr sz="3200" kern="1200">
          <a:solidFill>
            <a:srgbClr val="7F7F7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Tx/>
        <a:buFont typeface="Arial"/>
        <a:buChar char="–"/>
        <a:defRPr sz="2800" kern="1200">
          <a:solidFill>
            <a:srgbClr val="7F7F7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Tx/>
        <a:buFont typeface="Arial"/>
        <a:buChar char="•"/>
        <a:defRPr sz="2400" kern="1200">
          <a:solidFill>
            <a:srgbClr val="7F7F7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Tx/>
        <a:buFont typeface="Arial"/>
        <a:buChar char="–"/>
        <a:defRPr sz="2000" kern="1200">
          <a:solidFill>
            <a:srgbClr val="7F7F7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Tx/>
        <a:buFont typeface="Arial"/>
        <a:buChar char="»"/>
        <a:defRPr sz="2000" kern="12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iem_1_inside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04042"/>
            <a:ext cx="82296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91801"/>
            <a:ext cx="8229600" cy="4634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5184" y="12621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2"/>
                </a:solidFill>
              </a:defRPr>
            </a:lvl1pPr>
          </a:lstStyle>
          <a:p>
            <a:fld id="{3A614FDD-CAEE-4F0C-B003-BD378963EDE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011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68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l" defTabSz="342900" rtl="0" eaLnBrk="1" latinLnBrk="0" hangingPunct="1">
        <a:lnSpc>
          <a:spcPct val="80000"/>
        </a:lnSpc>
        <a:spcBef>
          <a:spcPct val="0"/>
        </a:spcBef>
        <a:buNone/>
        <a:defRPr sz="2400" b="1" kern="1200" cap="all">
          <a:solidFill>
            <a:schemeClr val="bg1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Tx/>
        <a:buFont typeface="Arial"/>
        <a:buChar char="•"/>
        <a:defRPr sz="2400" kern="1200">
          <a:solidFill>
            <a:srgbClr val="7F7F7F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ClrTx/>
        <a:buFont typeface="Arial"/>
        <a:buChar char="–"/>
        <a:defRPr sz="2100" kern="1200">
          <a:solidFill>
            <a:srgbClr val="7F7F7F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ClrTx/>
        <a:buFont typeface="Arial"/>
        <a:buChar char="•"/>
        <a:defRPr sz="1800" kern="1200">
          <a:solidFill>
            <a:srgbClr val="7F7F7F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ClrTx/>
        <a:buFont typeface="Arial"/>
        <a:buChar char="–"/>
        <a:defRPr sz="1500" kern="1200">
          <a:solidFill>
            <a:srgbClr val="7F7F7F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ClrTx/>
        <a:buFont typeface="Arial"/>
        <a:buChar char="»"/>
        <a:defRPr sz="1500" kern="1200">
          <a:solidFill>
            <a:srgbClr val="7F7F7F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59134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593B36FB-20A6-41E4-8329-BFC412CD7100}" type="datetime1">
              <a:rPr lang="en-US"/>
              <a:pPr>
                <a:defRPr/>
              </a:pPr>
              <a:t>9/7/2021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028" name="Picture 5" descr="http://ts4.mm.bing.net/th?id=H.4551665482530847&amp;pid=1.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688" y="49566"/>
            <a:ext cx="2209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3" descr="VA color se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36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85800" y="2873375"/>
            <a:ext cx="77724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031" name="Group 42"/>
          <p:cNvGrpSpPr>
            <a:grpSpLocks/>
          </p:cNvGrpSpPr>
          <p:nvPr userDrawn="1"/>
        </p:nvGrpSpPr>
        <p:grpSpPr bwMode="auto">
          <a:xfrm>
            <a:off x="568325" y="4114800"/>
            <a:ext cx="8001000" cy="152400"/>
            <a:chOff x="336" y="2592"/>
            <a:chExt cx="5040" cy="144"/>
          </a:xfrm>
        </p:grpSpPr>
        <p:sp>
          <p:nvSpPr>
            <p:cNvPr id="1034" name="Rectangle 39"/>
            <p:cNvSpPr>
              <a:spLocks noChangeArrowheads="1"/>
            </p:cNvSpPr>
            <p:nvPr userDrawn="1"/>
          </p:nvSpPr>
          <p:spPr bwMode="auto">
            <a:xfrm>
              <a:off x="336" y="2592"/>
              <a:ext cx="1680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035" name="Rectangle 40"/>
            <p:cNvSpPr>
              <a:spLocks noChangeArrowheads="1"/>
            </p:cNvSpPr>
            <p:nvPr userDrawn="1"/>
          </p:nvSpPr>
          <p:spPr bwMode="auto">
            <a:xfrm>
              <a:off x="2016" y="2592"/>
              <a:ext cx="1680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1"/>
            <p:cNvSpPr>
              <a:spLocks noChangeArrowheads="1"/>
            </p:cNvSpPr>
            <p:nvPr userDrawn="1"/>
          </p:nvSpPr>
          <p:spPr bwMode="auto">
            <a:xfrm>
              <a:off x="3696" y="2592"/>
              <a:ext cx="1680" cy="144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14" name="Subtitle 2"/>
          <p:cNvSpPr txBox="1">
            <a:spLocks/>
          </p:cNvSpPr>
          <p:nvPr/>
        </p:nvSpPr>
        <p:spPr>
          <a:xfrm>
            <a:off x="1371600" y="44196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3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3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634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92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914400" y="-1588"/>
            <a:ext cx="732313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/>
          </a:p>
        </p:txBody>
      </p:sp>
      <p:pic>
        <p:nvPicPr>
          <p:cNvPr id="3075" name="Picture 5" descr="http://ts4.mm.bing.net/th?id=H.4551665482530847&amp;pid=1.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3" descr="VA color se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7" name="Group 3"/>
          <p:cNvGrpSpPr>
            <a:grpSpLocks/>
          </p:cNvGrpSpPr>
          <p:nvPr userDrawn="1"/>
        </p:nvGrpSpPr>
        <p:grpSpPr bwMode="auto">
          <a:xfrm>
            <a:off x="-4763" y="923925"/>
            <a:ext cx="9139238" cy="44450"/>
            <a:chOff x="-4115" y="923278"/>
            <a:chExt cx="9139237" cy="45720"/>
          </a:xfrm>
        </p:grpSpPr>
        <p:sp>
          <p:nvSpPr>
            <p:cNvPr id="3079" name="Rectangle 39"/>
            <p:cNvSpPr>
              <a:spLocks noChangeArrowheads="1"/>
            </p:cNvSpPr>
            <p:nvPr userDrawn="1"/>
          </p:nvSpPr>
          <p:spPr bwMode="auto">
            <a:xfrm>
              <a:off x="-4115" y="923278"/>
              <a:ext cx="3054351" cy="4572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080" name="Rectangle 40"/>
            <p:cNvSpPr>
              <a:spLocks noChangeArrowheads="1"/>
            </p:cNvSpPr>
            <p:nvPr userDrawn="1"/>
          </p:nvSpPr>
          <p:spPr bwMode="auto">
            <a:xfrm>
              <a:off x="3048648" y="923278"/>
              <a:ext cx="3044825" cy="45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081" name="Rectangle 41"/>
            <p:cNvSpPr>
              <a:spLocks noChangeArrowheads="1"/>
            </p:cNvSpPr>
            <p:nvPr userDrawn="1"/>
          </p:nvSpPr>
          <p:spPr bwMode="auto">
            <a:xfrm>
              <a:off x="6090297" y="923278"/>
              <a:ext cx="3044825" cy="4572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637588" y="6550025"/>
            <a:ext cx="525462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1355DE-4AAE-4834-806D-35F20CE4FBDE}" type="slidenum">
              <a:rPr lang="en-US" sz="900" smtClean="0">
                <a:solidFill>
                  <a:prstClr val="black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97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15000"/>
        <a:buFont typeface="Arial" charset="0"/>
        <a:buChar char="•"/>
        <a:defRPr sz="2000" b="1" u="sng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76263" indent="-22860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04863" indent="-2286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−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33463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Ø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Bullet is Wingdings 2:161 (100%); before paragraph spacing of 13.44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Dash: dash point is 100% en-dash, before paragraph spacing of 5.76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err="1" smtClean="0"/>
              <a:t>Subbullet</a:t>
            </a:r>
            <a:r>
              <a:rPr lang="en-US" dirty="0" smtClean="0"/>
              <a:t> is 100% bullet, before paragraph spacing of 4.8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1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3200" b="1" kern="1200" dirty="0">
          <a:solidFill>
            <a:srgbClr val="1E5883"/>
          </a:solidFill>
          <a:latin typeface="Tw Cen MT"/>
          <a:ea typeface="+mj-ea"/>
          <a:cs typeface="Tw Cen M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‒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NBAC Annual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DOMAIN UPDATES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77C5BC-A786-4F5E-BC68-94B8CB0C44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277" r="747"/>
          <a:stretch/>
        </p:blipFill>
        <p:spPr>
          <a:xfrm>
            <a:off x="151935" y="4492067"/>
            <a:ext cx="1712433" cy="172052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09644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Domain participation during annual meeting (instructions)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2015" y="1620982"/>
            <a:ext cx="821297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+mj-lt"/>
              </a:rPr>
              <a:t> On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Thursday, 16 Sep 21 during the 1:05 - 1:50 PM timeslot, each domain will be called on to provide a summary of their 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2021 highlights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and 2022 objectives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. Expect about 5 – 7 minutes for each domain. 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A template is 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attached (next slide)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for your convenience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.</a:t>
            </a:r>
          </a:p>
          <a:p>
            <a:r>
              <a:rPr lang="en-US" dirty="0" smtClean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+mj-lt"/>
              </a:rPr>
              <a:t> Please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complete the 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template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and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return 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it to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 </a:t>
            </a:r>
            <a:r>
              <a:rPr lang="en-US" u="sng" dirty="0" smtClean="0">
                <a:solidFill>
                  <a:srgbClr val="FF0000"/>
                </a:solidFill>
                <a:latin typeface="+mj-lt"/>
              </a:rPr>
              <a:t>Steve Sullivan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 </a:t>
            </a:r>
            <a:r>
              <a:rPr lang="en-US" u="sng" dirty="0">
                <a:solidFill>
                  <a:srgbClr val="FF0000"/>
                </a:solidFill>
                <a:latin typeface="+mj-lt"/>
              </a:rPr>
              <a:t>​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no later than 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9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September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.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u="sng" dirty="0" smtClean="0">
                <a:solidFill>
                  <a:srgbClr val="000000"/>
                </a:solidFill>
                <a:latin typeface="+mj-lt"/>
              </a:rPr>
              <a:t>You may include additional slides as you see fit.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If you have questions, please contact: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Kamran Atri - katri@A4SAFE.COM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Thomas Krul - thomas.krul@forces.gc.ca , thomas_krul@hotmail.com , thomas.krul@ecn.forces.gc.ca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Steve Sullivan - stephen.m.sullivan14.ctr@mail.mil</a:t>
            </a: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7401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52876"/>
              </p:ext>
            </p:extLst>
          </p:nvPr>
        </p:nvGraphicFramePr>
        <p:xfrm>
          <a:off x="381000" y="1371600"/>
          <a:ext cx="8380861" cy="1310640"/>
        </p:xfrm>
        <a:graphic>
          <a:graphicData uri="http://schemas.openxmlformats.org/drawingml/2006/table">
            <a:tbl>
              <a:tblPr firstRow="1" bandRow="1"/>
              <a:tblGrid>
                <a:gridCol w="8380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83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0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6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097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Highlights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Explore opportunities to use NIEM  </a:t>
                      </a:r>
                    </a:p>
                    <a:p>
                      <a:pPr marL="0" marR="0" lvl="0" indent="0" algn="l" defTabSz="9097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2022 Objectives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Arial"/>
                          <a:ea typeface=""/>
                          <a:cs typeface=""/>
                        </a:rPr>
                        <a:t>continue exploration and participate in `best practices’ activities </a:t>
                      </a: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86868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097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NIEM Recommendations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Widely distribute practical standards (a.k.a. de facto best practices)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3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C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Freeform 5"/>
          <p:cNvSpPr/>
          <p:nvPr/>
        </p:nvSpPr>
        <p:spPr>
          <a:xfrm>
            <a:off x="533400" y="3199089"/>
            <a:ext cx="2514600" cy="3049312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lvl="0" indent="-171450" eaLnBrk="0" hangingPunct="0">
              <a:spcBef>
                <a:spcPct val="30000"/>
              </a:spcBef>
              <a:buFont typeface="Arial" panose="020B0604020202020204" pitchFamily="34" charset="0"/>
              <a:buChar char="•"/>
              <a:defRPr/>
            </a:pPr>
            <a:r>
              <a:rPr lang="en-US" sz="1200" kern="0" dirty="0" smtClean="0">
                <a:solidFill>
                  <a:srgbClr val="686868"/>
                </a:solidFill>
                <a:cs typeface="Arial" pitchFamily="34" charset="0"/>
              </a:rPr>
              <a:t>Conducted the 03-15AUG </a:t>
            </a:r>
            <a:r>
              <a:rPr lang="en-US" sz="1200" kern="0" dirty="0">
                <a:solidFill>
                  <a:srgbClr val="686868"/>
                </a:solidFill>
                <a:cs typeface="Arial" pitchFamily="34" charset="0"/>
              </a:rPr>
              <a:t>LSE21 </a:t>
            </a:r>
            <a:r>
              <a:rPr lang="en-US" sz="1200" kern="0" dirty="0" smtClean="0">
                <a:solidFill>
                  <a:srgbClr val="686868"/>
                </a:solidFill>
                <a:cs typeface="Arial" pitchFamily="34" charset="0"/>
              </a:rPr>
              <a:t>that tested </a:t>
            </a:r>
            <a:r>
              <a:rPr lang="en-US" sz="1200" kern="0" dirty="0">
                <a:solidFill>
                  <a:srgbClr val="686868"/>
                </a:solidFill>
                <a:cs typeface="Arial" pitchFamily="34" charset="0"/>
              </a:rPr>
              <a:t>"</a:t>
            </a:r>
            <a:r>
              <a:rPr lang="en-US" sz="1200" kern="0" dirty="0" smtClean="0">
                <a:solidFill>
                  <a:srgbClr val="686868"/>
                </a:solidFill>
                <a:cs typeface="Arial" pitchFamily="34" charset="0"/>
              </a:rPr>
              <a:t>war-fighting </a:t>
            </a:r>
            <a:r>
              <a:rPr lang="en-US" sz="1200" kern="0" dirty="0">
                <a:solidFill>
                  <a:srgbClr val="686868"/>
                </a:solidFill>
                <a:cs typeface="Arial" pitchFamily="34" charset="0"/>
              </a:rPr>
              <a:t>concepts that are not fully refined," </a:t>
            </a:r>
            <a:r>
              <a:rPr lang="en-US" sz="1200" kern="0" dirty="0" smtClean="0">
                <a:solidFill>
                  <a:srgbClr val="686868"/>
                </a:solidFill>
                <a:cs typeface="Arial" pitchFamily="34" charset="0"/>
              </a:rPr>
              <a:t>across </a:t>
            </a:r>
            <a:r>
              <a:rPr lang="en-US" sz="1200" kern="0" dirty="0">
                <a:solidFill>
                  <a:srgbClr val="686868"/>
                </a:solidFill>
                <a:cs typeface="Arial" pitchFamily="34" charset="0"/>
              </a:rPr>
              <a:t>17 </a:t>
            </a:r>
            <a:r>
              <a:rPr lang="en-US" sz="1200" kern="0" dirty="0" smtClean="0">
                <a:solidFill>
                  <a:srgbClr val="686868"/>
                </a:solidFill>
                <a:cs typeface="Arial" pitchFamily="34" charset="0"/>
              </a:rPr>
              <a:t>time </a:t>
            </a:r>
            <a:r>
              <a:rPr lang="en-US" sz="1200" kern="0" dirty="0">
                <a:solidFill>
                  <a:srgbClr val="686868"/>
                </a:solidFill>
                <a:cs typeface="Arial" pitchFamily="34" charset="0"/>
              </a:rPr>
              <a:t>zones </a:t>
            </a:r>
            <a:r>
              <a:rPr lang="en-US" sz="1200" kern="0" dirty="0" smtClean="0">
                <a:solidFill>
                  <a:srgbClr val="686868"/>
                </a:solidFill>
                <a:cs typeface="Arial" pitchFamily="34" charset="0"/>
              </a:rPr>
              <a:t>with 30+ live, 50+ virtual / </a:t>
            </a:r>
            <a:r>
              <a:rPr lang="en-US" sz="1200" kern="0" dirty="0">
                <a:solidFill>
                  <a:srgbClr val="686868"/>
                </a:solidFill>
                <a:cs typeface="Arial" pitchFamily="34" charset="0"/>
              </a:rPr>
              <a:t>constructive </a:t>
            </a:r>
            <a:r>
              <a:rPr lang="en-US" sz="1200" kern="0" dirty="0" smtClean="0">
                <a:solidFill>
                  <a:srgbClr val="686868"/>
                </a:solidFill>
                <a:cs typeface="Arial" pitchFamily="34" charset="0"/>
              </a:rPr>
              <a:t>units.</a:t>
            </a:r>
            <a:endParaRPr lang="en-US" sz="1200" kern="0" dirty="0">
              <a:solidFill>
                <a:srgbClr val="686868"/>
              </a:solidFill>
              <a:cs typeface="Arial" pitchFamily="34" charset="0"/>
            </a:endParaRPr>
          </a:p>
          <a:p>
            <a:pPr marL="171450" lvl="0" indent="-171450" eaLnBrk="0" hangingPunct="0">
              <a:spcBef>
                <a:spcPct val="30000"/>
              </a:spcBef>
              <a:buFont typeface="Arial" panose="020B0604020202020204" pitchFamily="34" charset="0"/>
              <a:buChar char="•"/>
              <a:defRPr/>
            </a:pPr>
            <a:r>
              <a:rPr lang="en-US" sz="1200" kern="0" dirty="0" smtClean="0">
                <a:solidFill>
                  <a:srgbClr val="686868"/>
                </a:solidFill>
                <a:cs typeface="Arial" pitchFamily="34" charset="0"/>
              </a:rPr>
              <a:t>Jupiter (</a:t>
            </a:r>
            <a:r>
              <a:rPr lang="en-US" sz="1200" kern="0" dirty="0" err="1" smtClean="0">
                <a:solidFill>
                  <a:srgbClr val="686868"/>
                </a:solidFill>
                <a:cs typeface="Arial" pitchFamily="34" charset="0"/>
              </a:rPr>
              <a:t>Advana</a:t>
            </a:r>
            <a:r>
              <a:rPr lang="en-US" sz="1200" kern="0" dirty="0" smtClean="0">
                <a:solidFill>
                  <a:srgbClr val="686868"/>
                </a:solidFill>
                <a:cs typeface="Arial" pitchFamily="34" charset="0"/>
              </a:rPr>
              <a:t>) 2.0 dashboards demonstrated </a:t>
            </a:r>
            <a:r>
              <a:rPr lang="en-US" sz="1200" kern="0" dirty="0">
                <a:solidFill>
                  <a:srgbClr val="686868"/>
                </a:solidFill>
                <a:cs typeface="Arial" pitchFamily="34" charset="0"/>
              </a:rPr>
              <a:t>better </a:t>
            </a:r>
            <a:r>
              <a:rPr lang="en-US" sz="1200" kern="0" dirty="0" smtClean="0">
                <a:solidFill>
                  <a:srgbClr val="686868"/>
                </a:solidFill>
                <a:cs typeface="Arial" pitchFamily="34" charset="0"/>
              </a:rPr>
              <a:t>ability </a:t>
            </a:r>
            <a:r>
              <a:rPr lang="en-US" sz="1200" kern="0" dirty="0">
                <a:solidFill>
                  <a:srgbClr val="686868"/>
                </a:solidFill>
                <a:cs typeface="Arial" pitchFamily="34" charset="0"/>
              </a:rPr>
              <a:t>to </a:t>
            </a:r>
            <a:r>
              <a:rPr lang="en-US" sz="1200" kern="0" dirty="0" smtClean="0">
                <a:solidFill>
                  <a:srgbClr val="686868"/>
                </a:solidFill>
                <a:cs typeface="Arial" pitchFamily="34" charset="0"/>
              </a:rPr>
              <a:t>access, correlate</a:t>
            </a:r>
            <a:r>
              <a:rPr lang="en-US" sz="1200" kern="0" dirty="0">
                <a:solidFill>
                  <a:srgbClr val="686868"/>
                </a:solidFill>
                <a:cs typeface="Arial" pitchFamily="34" charset="0"/>
              </a:rPr>
              <a:t>, visualize and model data in various </a:t>
            </a:r>
            <a:r>
              <a:rPr lang="en-US" sz="1200" kern="0" dirty="0" smtClean="0">
                <a:solidFill>
                  <a:srgbClr val="686868"/>
                </a:solidFill>
                <a:cs typeface="Arial" pitchFamily="34" charset="0"/>
              </a:rPr>
              <a:t>forms throughout the </a:t>
            </a:r>
            <a:r>
              <a:rPr lang="en-US" sz="1200" kern="0" dirty="0" err="1" smtClean="0">
                <a:solidFill>
                  <a:srgbClr val="686868"/>
                </a:solidFill>
                <a:cs typeface="Arial" pitchFamily="34" charset="0"/>
              </a:rPr>
              <a:t>DoN</a:t>
            </a:r>
            <a:r>
              <a:rPr lang="en-US" sz="1200" kern="0" dirty="0" smtClean="0">
                <a:solidFill>
                  <a:srgbClr val="686868"/>
                </a:solidFill>
                <a:cs typeface="Arial" pitchFamily="34" charset="0"/>
              </a:rPr>
              <a:t>. </a:t>
            </a:r>
          </a:p>
          <a:p>
            <a:pPr marL="171450" lvl="0" indent="-171450" eaLnBrk="0" hangingPunct="0">
              <a:spcBef>
                <a:spcPct val="30000"/>
              </a:spcBef>
              <a:buFont typeface="Arial" panose="020B0604020202020204" pitchFamily="34" charset="0"/>
              <a:buChar char="•"/>
              <a:defRPr/>
            </a:pPr>
            <a:r>
              <a:rPr lang="en-US" sz="1200" kern="0" dirty="0" smtClean="0">
                <a:solidFill>
                  <a:srgbClr val="686868"/>
                </a:solidFill>
                <a:latin typeface="Arial"/>
                <a:cs typeface="Arial" pitchFamily="34" charset="0"/>
              </a:rPr>
              <a:t>Continued investments in network modernizations and PED improvements. </a:t>
            </a:r>
          </a:p>
          <a:p>
            <a:pPr marL="171450" lvl="0" indent="-171450" eaLnBrk="0" hangingPunct="0">
              <a:spcBef>
                <a:spcPct val="30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Publishing</a:t>
            </a:r>
            <a:r>
              <a:rPr lang="en-US" sz="1200" kern="0" dirty="0">
                <a:solidFill>
                  <a:srgbClr val="686868"/>
                </a:solidFill>
                <a:cs typeface="Arial" pitchFamily="34" charset="0"/>
              </a:rPr>
              <a:t> SNI </a:t>
            </a:r>
            <a:r>
              <a:rPr lang="en-US" sz="1200" kern="0" dirty="0" smtClean="0">
                <a:solidFill>
                  <a:srgbClr val="686868"/>
                </a:solidFill>
                <a:cs typeface="Arial" pitchFamily="34" charset="0"/>
              </a:rPr>
              <a:t>5000.36B establishing guiderails for strategic use of data 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 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686868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  <a:p>
            <a:pPr marL="0" marR="0" lvl="0" indent="0" algn="l" defTabSz="7556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686868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87469" y="2717139"/>
            <a:ext cx="2729788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2021 Highlights</a:t>
            </a:r>
          </a:p>
        </p:txBody>
      </p:sp>
      <p:sp>
        <p:nvSpPr>
          <p:cNvPr id="9" name="Freeform 8"/>
          <p:cNvSpPr/>
          <p:nvPr/>
        </p:nvSpPr>
        <p:spPr>
          <a:xfrm>
            <a:off x="3352800" y="3199088"/>
            <a:ext cx="2438400" cy="3049312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Leverage afloat opportunities to </a:t>
            </a:r>
            <a:r>
              <a:rPr lang="en-US" sz="1200" kern="0" dirty="0">
                <a:solidFill>
                  <a:srgbClr val="686868"/>
                </a:solidFill>
                <a:cs typeface="Arial" pitchFamily="34" charset="0"/>
              </a:rPr>
              <a:t>improve associated management, automations, monitoring and interoperations. </a:t>
            </a:r>
            <a:r>
              <a:rPr lang="en-US" sz="1200" kern="0" dirty="0" smtClean="0">
                <a:solidFill>
                  <a:srgbClr val="686868"/>
                </a:solidFill>
                <a:cs typeface="Arial" pitchFamily="34" charset="0"/>
              </a:rPr>
              <a:t>And derive </a:t>
            </a:r>
            <a:r>
              <a:rPr lang="en-US" sz="1200" kern="0" dirty="0">
                <a:solidFill>
                  <a:srgbClr val="686868"/>
                </a:solidFill>
                <a:cs typeface="Arial" pitchFamily="34" charset="0"/>
              </a:rPr>
              <a:t>inferences and insights to support timely and accurate decision making</a:t>
            </a:r>
            <a:r>
              <a:rPr lang="en-US" sz="1200" kern="0" dirty="0" smtClean="0">
                <a:solidFill>
                  <a:srgbClr val="686868"/>
                </a:solidFill>
                <a:cs typeface="Arial" pitchFamily="34" charset="0"/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endParaRPr lang="en-US" sz="1200" kern="0" dirty="0" smtClean="0">
              <a:solidFill>
                <a:srgbClr val="686868"/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kern="0" dirty="0" smtClean="0">
                <a:solidFill>
                  <a:srgbClr val="686868"/>
                </a:solidFill>
                <a:cs typeface="Arial" pitchFamily="34" charset="0"/>
              </a:rPr>
              <a:t>“Plug </a:t>
            </a:r>
            <a:r>
              <a:rPr lang="en-US" sz="1200" kern="0" dirty="0">
                <a:solidFill>
                  <a:srgbClr val="686868"/>
                </a:solidFill>
                <a:cs typeface="Arial" pitchFamily="34" charset="0"/>
              </a:rPr>
              <a:t>into JADC2” to develop the networks, infrastructure, data architecture, tools, and analytics” to support Distributed Maritime Operations. </a:t>
            </a:r>
            <a:endParaRPr lang="en-US" sz="1200" kern="0" dirty="0" smtClean="0">
              <a:solidFill>
                <a:srgbClr val="686868"/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sz="1200" kern="0" dirty="0" smtClean="0">
              <a:solidFill>
                <a:srgbClr val="686868"/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686868"/>
                </a:solidFill>
                <a:cs typeface="Arial" pitchFamily="34" charset="0"/>
              </a:rPr>
              <a:t>Publish SECNAVINST 5000.36B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sz="1200" kern="0" dirty="0">
              <a:solidFill>
                <a:srgbClr val="686868"/>
              </a:solidFill>
              <a:cs typeface="Arial" pitchFamily="34" charset="0"/>
            </a:endParaRPr>
          </a:p>
          <a:p>
            <a:pPr lvl="0">
              <a:defRPr/>
            </a:pPr>
            <a:r>
              <a:rPr lang="en-US" sz="1200" kern="0" dirty="0" smtClean="0">
                <a:solidFill>
                  <a:srgbClr val="686868"/>
                </a:solidFill>
                <a:cs typeface="Arial" pitchFamily="34" charset="0"/>
              </a:rPr>
              <a:t> </a:t>
            </a:r>
          </a:p>
          <a:p>
            <a:pPr lvl="0"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686868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3203029" y="2717139"/>
            <a:ext cx="2729788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2022 Objectives</a:t>
            </a:r>
          </a:p>
        </p:txBody>
      </p:sp>
      <p:sp>
        <p:nvSpPr>
          <p:cNvPr id="14" name="Freeform 13"/>
          <p:cNvSpPr/>
          <p:nvPr/>
        </p:nvSpPr>
        <p:spPr>
          <a:xfrm>
            <a:off x="6172200" y="3199088"/>
            <a:ext cx="2438400" cy="3049312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marR="0" lvl="0" indent="-171450" algn="l" defTabSz="914400" rtl="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Maximize the use of de-facto best practices (e.g. NIEM-M “lite”) to expand participation and gain insights from data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 exposure via machine-to-machine interfaces. </a:t>
            </a:r>
          </a:p>
          <a:p>
            <a:pPr marL="171450" marR="0" lvl="0" indent="-171450" algn="l" defTabSz="914400" rtl="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 smtClean="0">
                <a:solidFill>
                  <a:srgbClr val="686868"/>
                </a:solidFill>
                <a:latin typeface="Arial"/>
                <a:cs typeface="Arial" pitchFamily="34" charset="0"/>
              </a:rPr>
              <a:t>Incorporate more live, virtual and constructed interoperability experiments. </a:t>
            </a:r>
          </a:p>
          <a:p>
            <a:pPr marL="171450" marR="0" lvl="0" indent="-171450" algn="l" defTabSz="914400" rtl="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 smtClean="0">
                <a:solidFill>
                  <a:srgbClr val="686868"/>
                </a:solidFill>
                <a:latin typeface="Arial"/>
                <a:cs typeface="Arial" pitchFamily="34" charset="0"/>
              </a:rPr>
              <a:t>Leverage emerging capabilities against legacy systems to maximize benefit indicators (More best practices using whatever works works).  </a:t>
            </a:r>
            <a:endParaRPr lang="en-US" sz="1200" kern="0" baseline="0" dirty="0">
              <a:solidFill>
                <a:srgbClr val="686868"/>
              </a:solidFill>
              <a:latin typeface="Arial"/>
              <a:cs typeface="Arial" pitchFamily="34" charset="0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6019800" y="2717139"/>
            <a:ext cx="2729788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NIEM Recommendations</a:t>
            </a:r>
          </a:p>
        </p:txBody>
      </p:sp>
      <p:sp>
        <p:nvSpPr>
          <p:cNvPr id="5" name="Straight Connector 4"/>
          <p:cNvSpPr/>
          <p:nvPr/>
        </p:nvSpPr>
        <p:spPr>
          <a:xfrm>
            <a:off x="378201" y="2996589"/>
            <a:ext cx="9192" cy="3375233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8" name="Straight Connector 7"/>
          <p:cNvSpPr/>
          <p:nvPr/>
        </p:nvSpPr>
        <p:spPr>
          <a:xfrm>
            <a:off x="3194007" y="2982700"/>
            <a:ext cx="0" cy="3389122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16" name="Straight Connector 15"/>
          <p:cNvSpPr/>
          <p:nvPr/>
        </p:nvSpPr>
        <p:spPr>
          <a:xfrm>
            <a:off x="6010530" y="2982701"/>
            <a:ext cx="0" cy="3389121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0" y="567429"/>
            <a:ext cx="9144000" cy="584775"/>
          </a:xfrm>
        </p:spPr>
        <p:txBody>
          <a:bodyPr lIns="45720" rIns="45720">
            <a:spAutoFit/>
          </a:bodyPr>
          <a:lstStyle/>
          <a:p>
            <a:r>
              <a:rPr lang="en-US" dirty="0" smtClean="0">
                <a:solidFill>
                  <a:srgbClr val="FFB64B"/>
                </a:solidFill>
              </a:rPr>
              <a:t>Maritime </a:t>
            </a:r>
            <a:r>
              <a:rPr lang="en-US" dirty="0"/>
              <a:t>Domain </a:t>
            </a:r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814A3B-586F-6741-A578-6A3C03C31D10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949C9D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949C9D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387393" y="1076077"/>
            <a:ext cx="8374468" cy="295523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Domain Steward &amp; Stakeholders: </a:t>
            </a:r>
            <a:r>
              <a:rPr lang="en-US" sz="1200" kern="0" dirty="0" smtClean="0">
                <a:solidFill>
                  <a:srgbClr val="FFB64B"/>
                </a:solidFill>
                <a:latin typeface="Arial"/>
                <a:cs typeface="Arial" pitchFamily="34" charset="0"/>
              </a:rPr>
              <a:t>Navy Information Warfare, Office of Naval Intelligence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B64B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pic>
        <p:nvPicPr>
          <p:cNvPr id="17" name="Picture 16" descr="NIEM-Logo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11"/>
          <a:stretch/>
        </p:blipFill>
        <p:spPr>
          <a:xfrm>
            <a:off x="387393" y="284921"/>
            <a:ext cx="2112015" cy="35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8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IEM_white">
  <a:themeElements>
    <a:clrScheme name="Custom 1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54545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/>
            </a:gs>
            <a:gs pos="100000">
              <a:schemeClr val="bg1"/>
            </a:gs>
          </a:gsLst>
        </a:gradFill>
        <a:ln>
          <a:solidFill>
            <a:srgbClr val="5C7073"/>
          </a:solidFill>
        </a:ln>
        <a:effectLst>
          <a:innerShdw blurRad="371475" dir="13500000">
            <a:schemeClr val="bg1"/>
          </a:innerShdw>
          <a:reflection stA="30000" endPos="10000" dist="12700" dir="5400000" sy="-100000" algn="bl" rotWithShape="0"/>
        </a:effectLst>
      </a:spPr>
      <a:bodyPr tIns="91440" anchor="t" anchorCtr="0"/>
      <a:lstStyle>
        <a:defPPr algn="ctr" fontAlgn="auto">
          <a:lnSpc>
            <a:spcPct val="90000"/>
          </a:lnSpc>
          <a:spcBef>
            <a:spcPts val="0"/>
          </a:spcBef>
          <a:spcAft>
            <a:spcPts val="0"/>
          </a:spcAft>
          <a:defRPr sz="2100" b="1" spc="-50" dirty="0" smtClean="0">
            <a:solidFill>
              <a:srgbClr val="304776"/>
            </a:solidFill>
            <a:latin typeface="Arial"/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NIEM Faded">
  <a:themeElements>
    <a:clrScheme name="NEIM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DF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/>
            </a:gs>
            <a:gs pos="100000">
              <a:schemeClr val="bg1"/>
            </a:gs>
          </a:gsLst>
        </a:gradFill>
        <a:ln>
          <a:solidFill>
            <a:srgbClr val="5C7073"/>
          </a:solidFill>
        </a:ln>
        <a:effectLst>
          <a:innerShdw blurRad="371475" dir="13500000">
            <a:schemeClr val="bg1"/>
          </a:innerShdw>
          <a:reflection stA="30000" endPos="10000" dist="12700" dir="5400000" sy="-100000" algn="bl" rotWithShape="0"/>
        </a:effectLst>
      </a:spPr>
      <a:bodyPr tIns="91440" anchor="t" anchorCtr="0"/>
      <a:lstStyle>
        <a:defPPr algn="ctr" fontAlgn="auto">
          <a:lnSpc>
            <a:spcPct val="90000"/>
          </a:lnSpc>
          <a:spcBef>
            <a:spcPts val="0"/>
          </a:spcBef>
          <a:spcAft>
            <a:spcPts val="0"/>
          </a:spcAft>
          <a:defRPr sz="2100" b="1" spc="-50" dirty="0" smtClean="0">
            <a:solidFill>
              <a:srgbClr val="304776"/>
            </a:solidFill>
            <a:latin typeface="Arial"/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IEM Faded" id="{24B59F16-D033-4FC7-9CA0-8286D22A9638}" vid="{203A4685-C252-452E-8E6D-6BB02D450002}"/>
    </a:ext>
  </a:extLst>
</a:theme>
</file>

<file path=ppt/theme/theme3.xml><?xml version="1.0" encoding="utf-8"?>
<a:theme xmlns:a="http://schemas.openxmlformats.org/drawingml/2006/main" name="JEC Slide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JEC 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NIEM Course Theme">
  <a:themeElements>
    <a:clrScheme name="Custom 15">
      <a:dk1>
        <a:srgbClr val="000000"/>
      </a:dk1>
      <a:lt1>
        <a:srgbClr val="FFFFFF"/>
      </a:lt1>
      <a:dk2>
        <a:srgbClr val="4066B2"/>
      </a:dk2>
      <a:lt2>
        <a:srgbClr val="000066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0085BB"/>
      </a:hlink>
      <a:folHlink>
        <a:srgbClr val="4066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b="1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DE4B6E5ED562408C4F12FE6BD9C587" ma:contentTypeVersion="0" ma:contentTypeDescription="Create a new document." ma:contentTypeScope="" ma:versionID="ca35eadfb6483595d84bed29bdac0c0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2602AB-BB94-47EF-A409-B5AC6B3ABA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65AA97C-FCA9-4A2C-925E-1779BCC5F712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58FB231-2896-43F7-892D-2CE5184CDE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ppt2893.tmp</Template>
  <TotalTime>4173</TotalTime>
  <Words>379</Words>
  <Application>Microsoft Office PowerPoint</Application>
  <PresentationFormat>On-screen Show (4:3)</PresentationFormat>
  <Paragraphs>37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Calibri</vt:lpstr>
      <vt:lpstr>Times New Roman</vt:lpstr>
      <vt:lpstr>Tw Cen MT</vt:lpstr>
      <vt:lpstr>Wingdings</vt:lpstr>
      <vt:lpstr>NIEM_white</vt:lpstr>
      <vt:lpstr>1_NIEM Faded</vt:lpstr>
      <vt:lpstr>JEC Slide 1</vt:lpstr>
      <vt:lpstr>1_JEC Content</vt:lpstr>
      <vt:lpstr>NIEM Course Theme</vt:lpstr>
      <vt:lpstr>NBAC Annual Meeting</vt:lpstr>
      <vt:lpstr>Domain participation during annual meeting (instructions)</vt:lpstr>
      <vt:lpstr>Maritime Domain Update</vt:lpstr>
    </vt:vector>
  </TitlesOfParts>
  <Company>LMD Agency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Escobar</dc:creator>
  <cp:lastModifiedBy>Petrey, Harry L CIV USN DCNO N2N6 (USA)</cp:lastModifiedBy>
  <cp:revision>80</cp:revision>
  <cp:lastPrinted>2021-07-09T12:57:27Z</cp:lastPrinted>
  <dcterms:created xsi:type="dcterms:W3CDTF">2021-01-14T19:20:12Z</dcterms:created>
  <dcterms:modified xsi:type="dcterms:W3CDTF">2021-09-07T19:16:46Z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0x01010058DE4B6E5ED562408C4F12FE6BD9C587</vt:lpwstr>
  </property>
</Properties>
</file>