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84" r:id="rId5"/>
    <p:sldId id="399" r:id="rId6"/>
    <p:sldId id="257" r:id="rId7"/>
    <p:sldId id="409" r:id="rId8"/>
    <p:sldId id="401" r:id="rId9"/>
    <p:sldId id="410" r:id="rId10"/>
    <p:sldId id="398" r:id="rId11"/>
    <p:sldId id="403" r:id="rId12"/>
    <p:sldId id="397" r:id="rId13"/>
    <p:sldId id="300" r:id="rId14"/>
    <p:sldId id="404" r:id="rId15"/>
    <p:sldId id="405" r:id="rId16"/>
    <p:sldId id="314" r:id="rId17"/>
    <p:sldId id="377" r:id="rId18"/>
    <p:sldId id="406" r:id="rId19"/>
    <p:sldId id="4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005170"/>
    <a:srgbClr val="1F497D"/>
    <a:srgbClr val="000000"/>
    <a:srgbClr val="7F7F7F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0722-9C30-45A3-9EF7-789248673805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3903-7B77-4D3E-8015-0B2AF5147C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/NIEM-Releases/projects/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mailto:christina.medlin@gtri.gatech.edu" TargetMode="External"/><Relationship Id="rId4" Type="http://schemas.openxmlformats.org/officeDocument/2006/relationships/hyperlink" Target="https://github.com/NIEM/NIEM-Releases/projects/4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Harmonization and QA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NIEM Harmonization Workgroup meeting regularly to discuss harmonization and QA issues affecting Core, multiple domains, and domains without active representation.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 issue tracker at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https://github.com/NIEM/NIEM-Releases/projects/3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/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Assigned issues at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https://github.com/NIEM/NIEM-Releases/projects/4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Participation welcome!  Email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christina.medlin@gtri.gatech.edu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DA21B6-DD30-824E-9484-61254458B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32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Defense</a:t>
            </a:r>
            <a:r>
              <a:rPr lang="en-US" baseline="0" dirty="0"/>
              <a:t> </a:t>
            </a:r>
            <a:r>
              <a:rPr lang="en-US" sz="1200" spc="-50" dirty="0"/>
              <a:t>Counterintelligence and Security Agency (DCSA) DoD Contract Security Classification </a:t>
            </a:r>
            <a:r>
              <a:rPr lang="en-US" baseline="0" dirty="0"/>
              <a:t>  - </a:t>
            </a:r>
            <a:r>
              <a:rPr lang="en-US" sz="1200" spc="-50" dirty="0"/>
              <a:t>NIEM conformant DD 254 document Automated via</a:t>
            </a:r>
            <a:r>
              <a:rPr lang="en-US" sz="1200" spc="-50" baseline="0" dirty="0"/>
              <a:t> NIEM saving time and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Defense</a:t>
            </a:r>
            <a:r>
              <a:rPr lang="en-US" baseline="0" dirty="0"/>
              <a:t> </a:t>
            </a:r>
            <a:r>
              <a:rPr lang="en-US" sz="1200" spc="-50" dirty="0"/>
              <a:t>Counterintelligence and Security Agency (DCSA) DoD Contract Security Classification </a:t>
            </a:r>
            <a:r>
              <a:rPr lang="en-US" baseline="0" dirty="0"/>
              <a:t>  - </a:t>
            </a:r>
            <a:r>
              <a:rPr lang="en-US" sz="1200" spc="-50" dirty="0"/>
              <a:t>NIEM conformant DD 254 document Automated via</a:t>
            </a:r>
            <a:r>
              <a:rPr lang="en-US" sz="1200" spc="-50" baseline="0" dirty="0"/>
              <a:t> NIEM saving time and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5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9/14/2020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867" y="1155700"/>
            <a:ext cx="11119104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4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14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9/14/2020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7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2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2133600" y="2126878"/>
            <a:ext cx="100584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807" y="2653553"/>
            <a:ext cx="7827264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807" y="4134881"/>
            <a:ext cx="7827264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1016254" y="3414184"/>
            <a:ext cx="1828801" cy="486833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515479" y="3414184"/>
            <a:ext cx="1828800" cy="486833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9/14/2020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5"/>
          <a:srcRect l="65865" t="77549"/>
          <a:stretch/>
        </p:blipFill>
        <p:spPr>
          <a:xfrm>
            <a:off x="7819294" y="5328133"/>
            <a:ext cx="4161692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113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1801"/>
            <a:ext cx="109728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/>
          <a:srcRect l="88148" t="94107" r="-1" b="82"/>
          <a:stretch/>
        </p:blipFill>
        <p:spPr>
          <a:xfrm>
            <a:off x="10738341" y="6462349"/>
            <a:ext cx="1446375" cy="3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.github.io/niem-releas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IEM/NIEM-JSON-Spec/releases/tag/v4.0beta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72688-4120-40F2-A383-C2D9A803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96" y="3280954"/>
            <a:ext cx="10589623" cy="838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6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>NBAC </a:t>
            </a:r>
            <a:r>
              <a:rPr lang="en-US" sz="6000" cap="none" spc="300" dirty="0">
                <a:solidFill>
                  <a:srgbClr val="1F497D"/>
                </a:solidFill>
                <a:latin typeface="Bahnschrift" panose="020B0502040204020203" pitchFamily="34" charset="0"/>
              </a:rPr>
              <a:t>Annual Meeting </a:t>
            </a:r>
            <a:r>
              <a:rPr lang="en-US" sz="6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>2020</a:t>
            </a:r>
            <a:br>
              <a:rPr lang="en-US" sz="6000" spc="300" dirty="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2800" spc="300" dirty="0">
                <a:solidFill>
                  <a:srgbClr val="7F7F7F"/>
                </a:solidFill>
                <a:latin typeface="Bahnschrift" panose="020B0502040204020203" pitchFamily="34" charset="0"/>
              </a:rPr>
              <a:t>NIEM 2021 Priority Planning</a:t>
            </a:r>
            <a:r>
              <a:rPr lang="en-US" sz="3600" spc="300" dirty="0">
                <a:solidFill>
                  <a:schemeClr val="tx1"/>
                </a:solidFill>
                <a:latin typeface="Bahnschrift" panose="020B0502040204020203" pitchFamily="34" charset="0"/>
              </a:rPr>
              <a:t/>
            </a:r>
            <a:br>
              <a:rPr lang="en-US" sz="3600" spc="3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/>
            </a:r>
            <a:b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/>
            </a:r>
            <a:b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/>
            </a:r>
            <a:b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  <a:t/>
            </a:r>
            <a:br>
              <a:rPr lang="en-US" sz="1000" spc="300" dirty="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1000" spc="300">
                <a:solidFill>
                  <a:srgbClr val="1F497D"/>
                </a:solidFill>
                <a:latin typeface="Bahnschrift" panose="020B0502040204020203" pitchFamily="34" charset="0"/>
              </a:rPr>
              <a:t/>
            </a:r>
            <a:br>
              <a:rPr lang="en-US" sz="1000" spc="300">
                <a:solidFill>
                  <a:srgbClr val="1F497D"/>
                </a:solidFill>
                <a:latin typeface="Bahnschrift" panose="020B0502040204020203" pitchFamily="34" charset="0"/>
              </a:rPr>
            </a:br>
            <a:r>
              <a:rPr lang="en-US" sz="2800" spc="300">
                <a:solidFill>
                  <a:srgbClr val="7F7F7F"/>
                </a:solidFill>
                <a:latin typeface="Bahnschrift" panose="020B0502040204020203" pitchFamily="34" charset="0"/>
              </a:rPr>
              <a:t>18 S</a:t>
            </a:r>
            <a:r>
              <a:rPr lang="en-US" sz="2800" cap="none" spc="300">
                <a:solidFill>
                  <a:srgbClr val="7F7F7F"/>
                </a:solidFill>
                <a:latin typeface="Bahnschrift" panose="020B0502040204020203" pitchFamily="34" charset="0"/>
              </a:rPr>
              <a:t>eptember 2020</a:t>
            </a:r>
            <a:endParaRPr lang="en-US" sz="2800" dirty="0">
              <a:solidFill>
                <a:srgbClr val="7F7F7F"/>
              </a:solidFill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ABE7B85-E5DC-4D7B-8280-C0DE6DB4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8" y="649206"/>
            <a:ext cx="7849080" cy="1841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C66396-F04D-4EBA-9B5F-B3ADE112CF92}"/>
              </a:ext>
            </a:extLst>
          </p:cNvPr>
          <p:cNvSpPr txBox="1"/>
          <p:nvPr/>
        </p:nvSpPr>
        <p:spPr>
          <a:xfrm>
            <a:off x="3967993" y="4806891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rgbClr val="1F497D"/>
                </a:solidFill>
                <a:latin typeface="Bahnschrift" panose="020B0502040204020203" pitchFamily="34" charset="0"/>
                <a:ea typeface="+mj-ea"/>
                <a:cs typeface="+mj-cs"/>
              </a:rPr>
              <a:t>Katherine Escobar</a:t>
            </a:r>
          </a:p>
        </p:txBody>
      </p:sp>
    </p:spTree>
    <p:extLst>
      <p:ext uri="{BB962C8B-B14F-4D97-AF65-F5344CB8AC3E}">
        <p14:creationId xmlns:p14="http://schemas.microsoft.com/office/powerpoint/2010/main" val="408332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38400" y="219652"/>
            <a:ext cx="8229600" cy="811358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3600" dirty="0"/>
              <a:t>Remainder of CY2020 Work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554480" y="1249680"/>
            <a:ext cx="911352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800" b="1" spc="-50" dirty="0"/>
              <a:t>Major Goals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Complete NIEM 5.0 major model update and initiate NIEM 5.1 minor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Conduct a robust strategic communications engagement 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Emphasize integration with emerging technologies – Meta Model (AI, Cloud, Cyber, UML, JSON)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Mature international alignment (Canada, FVEY, NATO)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Two domains in the offing: Statistics, Health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Lay foundation for a strong 2020/2021 state, local, tribal engagement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>
              <a:defRPr/>
            </a:pPr>
            <a:fld id="{A2DCC83A-1856-416B-9842-66FE29E71306}" type="slidenum">
              <a:rPr lang="en-US">
                <a:solidFill>
                  <a:srgbClr val="1F497D"/>
                </a:solidFill>
                <a:latin typeface="Arial"/>
              </a:rPr>
              <a:pPr defTabSz="457200">
                <a:defRPr/>
              </a:pPr>
              <a:t>10</a:t>
            </a:fld>
            <a:endParaRPr lang="en-US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1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173104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FY2020 DOD NIEM Successes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A6ACF-7ABD-432A-B28D-A32034813DF1}"/>
              </a:ext>
            </a:extLst>
          </p:cNvPr>
          <p:cNvSpPr txBox="1"/>
          <p:nvPr/>
        </p:nvSpPr>
        <p:spPr>
          <a:xfrm>
            <a:off x="3863856" y="6289774"/>
            <a:ext cx="55104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20A0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NATO Core Data Framework (NCDF) = NIEM</a:t>
            </a:r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1736959" y="596141"/>
            <a:ext cx="8718082" cy="5390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b="1" spc="-50" dirty="0"/>
              <a:t>NIEM 4.2 Minor Release (Nov 2019)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b="1" spc="-50" dirty="0"/>
              <a:t>NIEM 5.0 Major Release (SEP 20) and initiate 5.1 minor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spc="-50" dirty="0">
                <a:cs typeface="Arial" panose="020B0604020202020204" pitchFamily="34" charset="0"/>
              </a:rPr>
              <a:t>MIL-STD-6040 US Message Text Format (USMTF) NIEM conversion to NIEM (60% complete)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spc="-50" dirty="0"/>
              <a:t>Link 16 XML </a:t>
            </a:r>
            <a:r>
              <a:rPr lang="en-US" sz="2000" spc="-50" dirty="0"/>
              <a:t>instantiation guidance – need wording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spc="-50" dirty="0"/>
              <a:t>Defense Counterintelligence and Security Agency (DCSA) DoD Contract Security Classification Specification content into </a:t>
            </a:r>
            <a:r>
              <a:rPr lang="en-US" sz="2000" spc="-50" dirty="0" err="1"/>
              <a:t>MilOps</a:t>
            </a:r>
            <a:r>
              <a:rPr lang="en-US" sz="2000" spc="-50" dirty="0"/>
              <a:t> 4.2 (</a:t>
            </a:r>
            <a:r>
              <a:rPr lang="en-US" sz="2000" spc="-50" dirty="0" err="1"/>
              <a:t>Dist</a:t>
            </a:r>
            <a:r>
              <a:rPr lang="en-US" sz="2000" spc="-50" dirty="0"/>
              <a:t> C/D)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spc="-50" dirty="0"/>
              <a:t>NATO Core Data Framework (NCDF) </a:t>
            </a:r>
            <a:r>
              <a:rPr lang="en-US" sz="2000" b="1" spc="-50" dirty="0" err="1"/>
              <a:t>Datalake</a:t>
            </a:r>
            <a:r>
              <a:rPr lang="en-US" sz="2000" b="1" spc="-50" dirty="0"/>
              <a:t> (NIEM in NATO)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spc="-50" dirty="0"/>
              <a:t>Federated Mission Network (FMN) Spiral 4 </a:t>
            </a:r>
            <a:r>
              <a:rPr lang="en-US" sz="2000" spc="-50" dirty="0"/>
              <a:t>Specification Package (Apr)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spc="-50" dirty="0"/>
              <a:t>Adopted as FVEY Combined Communication-Electronics Board </a:t>
            </a:r>
            <a:r>
              <a:rPr lang="en-US" sz="2000" spc="-50" dirty="0"/>
              <a:t>objective - 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spc="-50" dirty="0"/>
              <a:t>NATO Alliance Future Surveillance and Control (AFSC) program adoption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Conduct a robust strategic communications engagement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spc="-5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000" b="1" spc="-50" dirty="0"/>
          </a:p>
        </p:txBody>
      </p:sp>
    </p:spTree>
    <p:extLst>
      <p:ext uri="{BB962C8B-B14F-4D97-AF65-F5344CB8AC3E}">
        <p14:creationId xmlns:p14="http://schemas.microsoft.com/office/powerpoint/2010/main" val="166573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173104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FY2020 DOD NIEM Successes Cont.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1736959" y="596141"/>
            <a:ext cx="8718082" cy="5390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IEPD Registry/Repository completed requirements analysis and development start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IEPD Development Tools completed requirements analysis and development start 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Implementation of baseline Meta-model transitioning NIEM to language agnostic vs. XML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Defense Acquisition University development of Program Management  course (Oct. 1 Launch)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Emphasize integration with emerging technologies – Meta Model (AI, Cloud, Cyber,  JSON)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Mature international alignment (Canada, FVEY, NATO)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Two domains in the offing: Statistics, Health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000" spc="-50" dirty="0"/>
              <a:t>Lay foundation for a strong 2020/2021 state, local, tribal engagement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spc="-5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000" spc="-5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000" b="1" spc="-50" dirty="0"/>
          </a:p>
        </p:txBody>
      </p:sp>
    </p:spTree>
    <p:extLst>
      <p:ext uri="{BB962C8B-B14F-4D97-AF65-F5344CB8AC3E}">
        <p14:creationId xmlns:p14="http://schemas.microsoft.com/office/powerpoint/2010/main" val="24198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70117" y="372499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CY2021 Work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2299" y="1344708"/>
            <a:ext cx="4008119" cy="4168584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20A0E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spc="-50" dirty="0"/>
              <a:t>Four work categories</a:t>
            </a:r>
          </a:p>
          <a:p>
            <a:pPr marL="857250" lvl="1" indent="-457200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NIEM Management Office Products</a:t>
            </a:r>
          </a:p>
          <a:p>
            <a:pPr marL="857250" lvl="1" indent="-457200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NIEM Workshops  </a:t>
            </a:r>
          </a:p>
          <a:p>
            <a:pPr marL="857250" lvl="1" indent="-457200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Strategic Communication Outreach</a:t>
            </a:r>
          </a:p>
          <a:p>
            <a:pPr marL="857250" lvl="1" indent="-457200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NIEM Community Deliverables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600" spc="-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2DD0000-7457-4D85-96C3-661037A5B82A}"/>
              </a:ext>
            </a:extLst>
          </p:cNvPr>
          <p:cNvSpPr txBox="1">
            <a:spLocks/>
          </p:cNvSpPr>
          <p:nvPr/>
        </p:nvSpPr>
        <p:spPr>
          <a:xfrm>
            <a:off x="6074641" y="1344708"/>
            <a:ext cx="4125077" cy="41685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20A0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spc="-50" dirty="0"/>
              <a:t>Inputs from: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ESC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NTAC (monthly)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NBAC (monthly)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800" spc="-50" dirty="0"/>
              <a:t>Two virtual ESC sessions (Mar and  Jun 2020)</a:t>
            </a:r>
          </a:p>
        </p:txBody>
      </p:sp>
    </p:spTree>
    <p:extLst>
      <p:ext uri="{BB962C8B-B14F-4D97-AF65-F5344CB8AC3E}">
        <p14:creationId xmlns:p14="http://schemas.microsoft.com/office/powerpoint/2010/main" val="354615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55060"/>
              </p:ext>
            </p:extLst>
          </p:nvPr>
        </p:nvGraphicFramePr>
        <p:xfrm>
          <a:off x="2285155" y="633507"/>
          <a:ext cx="7621690" cy="62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845">
                  <a:extLst>
                    <a:ext uri="{9D8B030D-6E8A-4147-A177-3AD203B41FA5}">
                      <a16:colId xmlns:a16="http://schemas.microsoft.com/office/drawing/2014/main" val="1790083138"/>
                    </a:ext>
                  </a:extLst>
                </a:gridCol>
                <a:gridCol w="3810845">
                  <a:extLst>
                    <a:ext uri="{9D8B030D-6E8A-4147-A177-3AD203B41FA5}">
                      <a16:colId xmlns:a16="http://schemas.microsoft.com/office/drawing/2014/main" val="1099012529"/>
                    </a:ext>
                  </a:extLst>
                </a:gridCol>
              </a:tblGrid>
              <a:tr h="35886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Management Office Products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0B050"/>
                          </a:solidFill>
                        </a:rPr>
                        <a:t>Define Registry/ Repository Rqts (Jun)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0B050"/>
                          </a:solidFill>
                        </a:rPr>
                        <a:t>Define “baseline” tool strategy (Jun)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rgbClr val="020A0E"/>
                          </a:solidFill>
                        </a:rPr>
                        <a:t>Identify transition leadership HEALTH COI (Aug)</a:t>
                      </a:r>
                      <a:endParaRPr lang="en-US" sz="1400" b="0" u="none" dirty="0">
                        <a:solidFill>
                          <a:srgbClr val="020A0E"/>
                        </a:solidFill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0B050"/>
                          </a:solidFill>
                        </a:rPr>
                        <a:t>ESC</a:t>
                      </a:r>
                      <a:r>
                        <a:rPr lang="en-US" sz="1400" b="0" u="none" baseline="0" dirty="0">
                          <a:solidFill>
                            <a:srgbClr val="00B050"/>
                          </a:solidFill>
                        </a:rPr>
                        <a:t> ready “baseline” </a:t>
                      </a:r>
                      <a:r>
                        <a:rPr lang="en-US" sz="1400" b="0" u="none" dirty="0">
                          <a:solidFill>
                            <a:srgbClr val="00B050"/>
                          </a:solidFill>
                        </a:rPr>
                        <a:t>Tool strategy (Sept)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0B050"/>
                          </a:solidFill>
                        </a:rPr>
                        <a:t>ESC ready Meta-Model Strategy (Sept)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20A0E"/>
                          </a:solidFill>
                        </a:rPr>
                        <a:t>IEPD Registry (Oct)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20A0E"/>
                          </a:solidFill>
                        </a:rPr>
                        <a:t>Best of NIEM Awards (Oct)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20A0E"/>
                          </a:solidFill>
                        </a:rPr>
                        <a:t>Integrated UML</a:t>
                      </a:r>
                      <a:r>
                        <a:rPr lang="en-US" sz="1400" b="0" u="none" baseline="0" dirty="0">
                          <a:solidFill>
                            <a:srgbClr val="020A0E"/>
                          </a:solidFill>
                        </a:rPr>
                        <a:t> Strategy (Nov)</a:t>
                      </a:r>
                      <a:endParaRPr lang="en-US" sz="1400" b="0" u="none" dirty="0">
                        <a:solidFill>
                          <a:srgbClr val="020A0E"/>
                        </a:solidFill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20A0E"/>
                          </a:solidFill>
                        </a:rPr>
                        <a:t>NIEM Model Maturity way ahead</a:t>
                      </a:r>
                      <a:r>
                        <a:rPr lang="en-US" sz="1400" b="0" u="none" baseline="0" dirty="0">
                          <a:solidFill>
                            <a:srgbClr val="020A0E"/>
                          </a:solidFill>
                        </a:rPr>
                        <a:t> (Nov)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020A0E"/>
                          </a:solidFill>
                        </a:rPr>
                        <a:t>CY2020 Work Plan (Dec)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u="none" dirty="0">
                        <a:solidFill>
                          <a:srgbClr val="020A0E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Workshops</a:t>
                      </a:r>
                    </a:p>
                    <a:p>
                      <a:pPr marL="285750" lvl="0" indent="-285750" algn="l" defTabSz="457200" rtl="0" eaLnBrk="1" latinLnBrk="0" hangingPunct="1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NBAC (monthly)</a:t>
                      </a:r>
                    </a:p>
                    <a:p>
                      <a:pPr marL="285750" lvl="0" indent="-285750" algn="l" defTabSz="457200" rtl="0" eaLnBrk="1" latinLnBrk="0" hangingPunct="1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NTAC (monthly)</a:t>
                      </a:r>
                      <a:endParaRPr lang="en-US" sz="1400" b="0" dirty="0">
                        <a:solidFill>
                          <a:srgbClr val="00B050"/>
                        </a:solidFill>
                      </a:endParaRP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ESC virtual (Mar, Jun)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NMO/NBAC/NTAC virtual Mtg (Aug-Sep)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Cyber Stakeholder Meeting (Aug)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HEALTH</a:t>
                      </a:r>
                      <a:r>
                        <a:rPr lang="en-US" sz="1400" b="0" baseline="0" dirty="0">
                          <a:solidFill>
                            <a:srgbClr val="FF0000"/>
                          </a:solidFill>
                        </a:rPr>
                        <a:t> COI Symposium (Aug)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ESC virtual (Sep)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Statistics Stakeholder Meeting (Sept)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NMO/NBAC/NTAC F2F (Oct)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New NBAC co-chair (Oct)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Greybeards (Nov)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ESC F2F (Dec)</a:t>
                      </a:r>
                    </a:p>
                    <a:p>
                      <a:pPr marL="0" lv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rgbClr val="020A0E"/>
                        </a:solidFill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102625254"/>
                  </a:ext>
                </a:extLst>
              </a:tr>
              <a:tr h="2336631"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Strat Comm Outreach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Emerging Technology Tiger Team re-focus (Jun)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NATO Data Management (Jul)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NASCIO Webinar (Jul)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NASCIO Event (Oct)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NATO C3 Outreach (Oct)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20A0E"/>
                          </a:solidFill>
                        </a:rPr>
                        <a:t>NIEM Data Summit (Nov)</a:t>
                      </a:r>
                    </a:p>
                    <a:p>
                      <a:pPr algn="l"/>
                      <a:endParaRPr lang="en-US" sz="1400" b="1" u="sng" dirty="0">
                        <a:solidFill>
                          <a:srgbClr val="020A0E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Community Deliverables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NIEM.gov updates (monthly)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AI and NCDF Data Lake (Jun)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Stand up State, Local, Tribal Tiger Team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domain stand up (Jul)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NIEM 5.0 Release (Oct) 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“on track”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NCDF Data Lake FMN Spiral 5 (Dec)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JSON Spec (Dec)</a:t>
                      </a:r>
                    </a:p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01458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fld id="{73E9932C-B8B7-49A8-ADD0-73E06333D6C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DD2F-FC1C-415F-851A-E847B0C7712D}"/>
              </a:ext>
            </a:extLst>
          </p:cNvPr>
          <p:cNvSpPr txBox="1"/>
          <p:nvPr/>
        </p:nvSpPr>
        <p:spPr>
          <a:xfrm>
            <a:off x="3335739" y="6538912"/>
            <a:ext cx="5763116" cy="369332"/>
          </a:xfrm>
          <a:prstGeom prst="rect">
            <a:avLst/>
          </a:prstGeom>
          <a:solidFill>
            <a:srgbClr val="E6B9B8"/>
          </a:solidFill>
          <a:ln>
            <a:solidFill>
              <a:srgbClr val="020A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DOD Leadership and Resource Sponsor Input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6539B-A5B1-4AD1-8F84-40DA22BF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98363"/>
            <a:ext cx="8229600" cy="811358"/>
          </a:xfrm>
        </p:spPr>
        <p:txBody>
          <a:bodyPr/>
          <a:lstStyle/>
          <a:p>
            <a:r>
              <a:rPr lang="en-US" spc="-100" dirty="0"/>
              <a:t>Remainder of CY2020 Work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38400" y="219652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/>
              <a:t>FY2021 focus area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554480" y="979011"/>
            <a:ext cx="911352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800" b="1" spc="-50" dirty="0"/>
              <a:t>Tentative Major Goals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Advance Met-model implementation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Plan execute 5.1 minor release  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Implement International localizations to use NIEM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Improve and launch additional NIEM training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Emphasize integration with emerging technologies (priority of AI, Cloud, Cyber)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Establish persistent NIEM and NCDF Data Lake instantiation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Onboard Statistics Domain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Explore new domains: METOC, Humanitarian Aid. Dept. of Reclamation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Encourage New Adopters: Education, NOAA Fisheries, Treasury (DAIMS), Veterans Affairs </a:t>
            </a: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spc="-50" dirty="0"/>
              <a:t>Strong state, local, tribal engagement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>
              <a:defRPr/>
            </a:pPr>
            <a:fld id="{A2DCC83A-1856-416B-9842-66FE29E71306}" type="slidenum">
              <a:rPr lang="en-US">
                <a:solidFill>
                  <a:srgbClr val="1F497D"/>
                </a:solidFill>
                <a:latin typeface="Arial"/>
              </a:rPr>
              <a:pPr defTabSz="457200">
                <a:defRPr/>
              </a:pPr>
              <a:t>15</a:t>
            </a:fld>
            <a:endParaRPr lang="en-US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C193-F7E3-4775-9FA2-8F40314249B7}"/>
              </a:ext>
            </a:extLst>
          </p:cNvPr>
          <p:cNvSpPr txBox="1"/>
          <p:nvPr/>
        </p:nvSpPr>
        <p:spPr>
          <a:xfrm>
            <a:off x="3444249" y="5878989"/>
            <a:ext cx="5763116" cy="369332"/>
          </a:xfrm>
          <a:prstGeom prst="rect">
            <a:avLst/>
          </a:prstGeom>
          <a:solidFill>
            <a:srgbClr val="E6B9B8"/>
          </a:solidFill>
          <a:ln>
            <a:solidFill>
              <a:srgbClr val="020A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DOD Leadership and Resource Sponsor Input Desired</a:t>
            </a:r>
          </a:p>
        </p:txBody>
      </p:sp>
    </p:spTree>
    <p:extLst>
      <p:ext uri="{BB962C8B-B14F-4D97-AF65-F5344CB8AC3E}">
        <p14:creationId xmlns:p14="http://schemas.microsoft.com/office/powerpoint/2010/main" val="34325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40315"/>
            <a:ext cx="8229600" cy="811358"/>
          </a:xfrm>
        </p:spPr>
        <p:txBody>
          <a:bodyPr anchor="t">
            <a:noAutofit/>
          </a:bodyPr>
          <a:lstStyle/>
          <a:p>
            <a:pPr algn="ctr"/>
            <a:r>
              <a:rPr lang="en-US" spc="-100" dirty="0"/>
              <a:t>Tentative FY2021 Work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155" y="563306"/>
          <a:ext cx="7621690" cy="5247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845">
                  <a:extLst>
                    <a:ext uri="{9D8B030D-6E8A-4147-A177-3AD203B41FA5}">
                      <a16:colId xmlns:a16="http://schemas.microsoft.com/office/drawing/2014/main" val="1790083138"/>
                    </a:ext>
                  </a:extLst>
                </a:gridCol>
                <a:gridCol w="3810845">
                  <a:extLst>
                    <a:ext uri="{9D8B030D-6E8A-4147-A177-3AD203B41FA5}">
                      <a16:colId xmlns:a16="http://schemas.microsoft.com/office/drawing/2014/main" val="1099012529"/>
                    </a:ext>
                  </a:extLst>
                </a:gridCol>
              </a:tblGrid>
              <a:tr h="2850455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Management Office Products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baseline="0" dirty="0">
                          <a:solidFill>
                            <a:srgbClr val="020A0E"/>
                          </a:solidFill>
                        </a:rPr>
                        <a:t>“Baseline” </a:t>
                      </a: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Tool strategy Implementation (continues Q1-Q2)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Meta-Model Strategy implementation (continues Q1-Q2)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IEPD Registry implementation (continues Q1-Q2)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Best of NIEM Awards (Sept)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CY2022 Work Plan (Sept)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020A0E"/>
                          </a:solidFill>
                        </a:rPr>
                        <a:t>DAU</a:t>
                      </a:r>
                      <a:r>
                        <a:rPr lang="en-US" sz="1600" b="0" u="none" baseline="0" dirty="0">
                          <a:solidFill>
                            <a:srgbClr val="020A0E"/>
                          </a:solidFill>
                        </a:rPr>
                        <a:t> PM Course Launch (Oct)</a:t>
                      </a:r>
                      <a:endParaRPr lang="en-US" sz="1600" b="0" u="none" dirty="0">
                        <a:solidFill>
                          <a:srgbClr val="020A0E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Workshops</a:t>
                      </a:r>
                    </a:p>
                    <a:p>
                      <a:pPr marL="285750" lvl="0" indent="-285750" algn="l" defTabSz="4572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NBAC (monthly)</a:t>
                      </a:r>
                    </a:p>
                    <a:p>
                      <a:pPr marL="285750" lvl="0" indent="-285750" algn="l" defTabSz="457200" rtl="0" eaLnBrk="1" latinLnBrk="0" hangingPunct="1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NTAC (monthly)</a:t>
                      </a:r>
                      <a:endParaRPr lang="en-US" sz="1600" b="0" dirty="0">
                        <a:solidFill>
                          <a:srgbClr val="020A0E"/>
                        </a:solidFill>
                      </a:endParaRP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ESC virtual (Mar, Sept)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NMO/NBAC/NTAC Annual (Sept)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New NBAC co-chair (Oct)</a:t>
                      </a:r>
                    </a:p>
                    <a:p>
                      <a:pPr marL="285750" lvl="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ESC F2F (Jun, Dec)</a:t>
                      </a:r>
                    </a:p>
                    <a:p>
                      <a:pPr marL="0" lv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rgbClr val="020A0E"/>
                        </a:solidFill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102625254"/>
                  </a:ext>
                </a:extLst>
              </a:tr>
              <a:tr h="2336631"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Strat Comm Outreach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Outreach to potential domains:  MDA, USTRANSCOM, Govt. Canada, METOC, Humanitarian Aid, Dept. of Reclamation (continues Q1 –Q2)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20A0E"/>
                          </a:solidFill>
                        </a:rPr>
                        <a:t>Outreach to New Adopters: Education, JPO-IED (Q1-Q2)</a:t>
                      </a:r>
                    </a:p>
                  </a:txBody>
                  <a:tcPr marL="137160" marR="137160" marT="137160" marB="1371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020A0E"/>
                          </a:solidFill>
                        </a:rPr>
                        <a:t>NIEM Community Deliverables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NIEM.gov updates (monthly)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New domain stand up (Jul)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NIEM 5.1 Minor Release (Oct)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rgbClr val="020A0E"/>
                          </a:solidFill>
                          <a:latin typeface="+mn-lt"/>
                          <a:ea typeface="+mn-ea"/>
                          <a:cs typeface="+mn-cs"/>
                        </a:rPr>
                        <a:t>New domain stand up (Dec)</a:t>
                      </a:r>
                    </a:p>
                  </a:txBody>
                  <a:tcPr marL="137160" marR="137160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01458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fld id="{73E9932C-B8B7-49A8-ADD0-73E06333D6C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DD2F-FC1C-415F-851A-E847B0C7712D}"/>
              </a:ext>
            </a:extLst>
          </p:cNvPr>
          <p:cNvSpPr txBox="1"/>
          <p:nvPr/>
        </p:nvSpPr>
        <p:spPr>
          <a:xfrm>
            <a:off x="2182108" y="5632957"/>
            <a:ext cx="7827784" cy="369332"/>
          </a:xfrm>
          <a:prstGeom prst="rect">
            <a:avLst/>
          </a:prstGeom>
          <a:solidFill>
            <a:srgbClr val="E6B9B8"/>
          </a:solidFill>
          <a:ln>
            <a:solidFill>
              <a:srgbClr val="020A0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DOD Leadership and Resource Sponsor Input Desired to potential domains</a:t>
            </a:r>
          </a:p>
        </p:txBody>
      </p:sp>
    </p:spTree>
    <p:extLst>
      <p:ext uri="{BB962C8B-B14F-4D97-AF65-F5344CB8AC3E}">
        <p14:creationId xmlns:p14="http://schemas.microsoft.com/office/powerpoint/2010/main" val="404244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5347-071A-43E2-B207-49A05BE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97-5C65-4487-A4E2-DA541EEC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46143"/>
            <a:ext cx="5384800" cy="4732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Promote Adoption and Growth</a:t>
            </a:r>
          </a:p>
          <a:p>
            <a:pPr lvl="1"/>
            <a:r>
              <a:rPr lang="en-US" dirty="0"/>
              <a:t>Registry/Repository – Re-use</a:t>
            </a:r>
          </a:p>
          <a:p>
            <a:pPr lvl="1"/>
            <a:r>
              <a:rPr lang="en-US" dirty="0"/>
              <a:t>Tools aligned with NIEM Lifecycle</a:t>
            </a:r>
          </a:p>
          <a:p>
            <a:pPr lvl="2"/>
            <a:r>
              <a:rPr lang="en-US" dirty="0"/>
              <a:t>Improve current, but look to the future</a:t>
            </a:r>
          </a:p>
          <a:p>
            <a:pPr lvl="1"/>
            <a:r>
              <a:rPr lang="en-US" dirty="0"/>
              <a:t>Review/ Improve Processes</a:t>
            </a:r>
          </a:p>
          <a:p>
            <a:pPr lvl="2"/>
            <a:r>
              <a:rPr lang="en-US" dirty="0"/>
              <a:t>Consolidate, Streamline &amp; Publish</a:t>
            </a:r>
          </a:p>
          <a:p>
            <a:r>
              <a:rPr lang="en-US" dirty="0"/>
              <a:t>Encourage Greater State, Local &amp; Tribal Participation</a:t>
            </a:r>
          </a:p>
          <a:p>
            <a:r>
              <a:rPr lang="en-US" dirty="0"/>
              <a:t>Keep Focus on Emerging Technologies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0B6D-6472-452E-8EC8-5266BA7D7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1185270"/>
            <a:ext cx="5384800" cy="437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Move Toward Model Maturity</a:t>
            </a:r>
          </a:p>
          <a:p>
            <a:r>
              <a:rPr lang="en-US" dirty="0"/>
              <a:t>Improve Business Model Processes/Practices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Outreach</a:t>
            </a:r>
          </a:p>
          <a:p>
            <a:pPr lvl="1"/>
            <a:r>
              <a:rPr lang="en-US" dirty="0"/>
              <a:t>Standard Practices</a:t>
            </a:r>
          </a:p>
          <a:p>
            <a:r>
              <a:rPr lang="en-US" dirty="0"/>
              <a:t>Embrace Internationalization</a:t>
            </a:r>
          </a:p>
          <a:p>
            <a:r>
              <a:rPr lang="en-US" dirty="0"/>
              <a:t>Continue to Aggressively Pursue “Virtual” and Live Engagement Opportunities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3EB7-5045-407A-BC54-8069EF8FD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678" y="170742"/>
            <a:ext cx="8229600" cy="811358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NBAC “Virtual” Annual Meeting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031346" y="669748"/>
            <a:ext cx="8441977" cy="51803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/>
              <a:t>Purpose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Provide NBAC and NIEM leadership with a snapshot of 2020 selected topics to help define the issues and Work Plan for 2021. </a:t>
            </a:r>
            <a:endParaRPr lang="en-US" sz="2400" b="1" spc="-5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/>
              <a:t>Key Topics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NIEM Adoption, Growth and Implementation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Tiger Team status, progress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Work Plan – NTAC/NBAC Collaboration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Priorities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D7744-C599-4F18-AC98-FA464E2017A1}"/>
              </a:ext>
            </a:extLst>
          </p:cNvPr>
          <p:cNvSpPr/>
          <p:nvPr/>
        </p:nvSpPr>
        <p:spPr bwMode="auto">
          <a:xfrm>
            <a:off x="2550968" y="5689023"/>
            <a:ext cx="6977496" cy="545522"/>
          </a:xfrm>
          <a:prstGeom prst="rect">
            <a:avLst/>
          </a:prstGeom>
          <a:solidFill>
            <a:srgbClr val="FFFF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Building Blocks to 2021 Work Plan</a:t>
            </a:r>
          </a:p>
        </p:txBody>
      </p:sp>
    </p:spTree>
    <p:extLst>
      <p:ext uri="{BB962C8B-B14F-4D97-AF65-F5344CB8AC3E}">
        <p14:creationId xmlns:p14="http://schemas.microsoft.com/office/powerpoint/2010/main" val="11892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2FBE-E525-4791-B4BA-EF14E194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3" y="965110"/>
            <a:ext cx="8229600" cy="309584"/>
          </a:xfrm>
        </p:spPr>
        <p:txBody>
          <a:bodyPr>
            <a:normAutofit fontScale="90000"/>
          </a:bodyPr>
          <a:lstStyle/>
          <a:p>
            <a:r>
              <a:rPr lang="en-US" sz="2100" dirty="0">
                <a:solidFill>
                  <a:srgbClr val="005170"/>
                </a:solidFill>
              </a:rPr>
              <a:t>NBAC Annual Meeting SESSION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C839E-9165-409E-9908-B034C8A7C80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79213" y="1346257"/>
          <a:ext cx="8143503" cy="422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70">
                  <a:extLst>
                    <a:ext uri="{9D8B030D-6E8A-4147-A177-3AD203B41FA5}">
                      <a16:colId xmlns:a16="http://schemas.microsoft.com/office/drawing/2014/main" val="2628345143"/>
                    </a:ext>
                  </a:extLst>
                </a:gridCol>
                <a:gridCol w="1506767">
                  <a:extLst>
                    <a:ext uri="{9D8B030D-6E8A-4147-A177-3AD203B41FA5}">
                      <a16:colId xmlns:a16="http://schemas.microsoft.com/office/drawing/2014/main" val="3384481042"/>
                    </a:ext>
                  </a:extLst>
                </a:gridCol>
                <a:gridCol w="2558597">
                  <a:extLst>
                    <a:ext uri="{9D8B030D-6E8A-4147-A177-3AD203B41FA5}">
                      <a16:colId xmlns:a16="http://schemas.microsoft.com/office/drawing/2014/main" val="2175603728"/>
                    </a:ext>
                  </a:extLst>
                </a:gridCol>
                <a:gridCol w="2421751">
                  <a:extLst>
                    <a:ext uri="{9D8B030D-6E8A-4147-A177-3AD203B41FA5}">
                      <a16:colId xmlns:a16="http://schemas.microsoft.com/office/drawing/2014/main" val="3678022027"/>
                    </a:ext>
                  </a:extLst>
                </a:gridCol>
                <a:gridCol w="1286418">
                  <a:extLst>
                    <a:ext uri="{9D8B030D-6E8A-4147-A177-3AD203B41FA5}">
                      <a16:colId xmlns:a16="http://schemas.microsoft.com/office/drawing/2014/main" val="2784659447"/>
                    </a:ext>
                  </a:extLst>
                </a:gridCol>
              </a:tblGrid>
              <a:tr h="232576">
                <a:tc gridSpan="2">
                  <a:txBody>
                    <a:bodyPr/>
                    <a:lstStyle/>
                    <a:p>
                      <a:pPr marL="27432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Date &amp; Time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Session Topic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Planned Speakers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 dirty="0">
                          <a:solidFill>
                            <a:srgbClr val="005170"/>
                          </a:solidFill>
                          <a:effectLst/>
                          <a:latin typeface="Calibri" panose="020F0502020204030204" pitchFamily="34" charset="0"/>
                        </a:rPr>
                        <a:t>Facilitators</a:t>
                      </a:r>
                    </a:p>
                  </a:txBody>
                  <a:tcPr marL="3572" marR="3572" marT="3572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476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Advancing NIEM Adoption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Kshemendra Paul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NIEM Executive Steering Council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311750955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Monday, 14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State, Local, Tribal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Eric Sweden</a:t>
                      </a:r>
                      <a:r>
                        <a:rPr lang="en-US" sz="900" b="1" spc="100" dirty="0">
                          <a:solidFill>
                            <a:srgbClr val="00517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900" b="1" spc="100" dirty="0">
                          <a:solidFill>
                            <a:srgbClr val="00517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National Association of State Chief Information Officers (NASCIO)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Cait Ryan, Tom Carlson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 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05501701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Supporting Domain Growth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it-I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Gattoni</a:t>
                      </a: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DHS CISA CTO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496829365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Tuesday, 15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–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Emerging Technologies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Syed Mohammed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Director, US Department of Homeland Security, Modeling and Simulation Technology Center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Jalal Mapar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Lain McNeill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778580324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Improving NIEM Implementation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Kirk, Patrick </a:t>
                      </a:r>
                      <a:r>
                        <a:rPr lang="en-US" sz="900" b="1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Lagioia</a:t>
                      </a:r>
                      <a:r>
                        <a:rPr lang="en-US" sz="9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91440" algn="l" fontAlgn="ctr"/>
                      <a:r>
                        <a:rPr lang="en-US" sz="800" b="0" kern="1200" spc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Treasury Board of Canada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1987182492"/>
                  </a:ext>
                </a:extLst>
              </a:tr>
              <a:tr h="430278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Wednesday, 16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Tiger Team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Poewan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809715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Release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Christina Medlin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Roberts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22713409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Thursday, 17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1 - 3 p.m.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NBAC/NTAC Collaboration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Session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,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Webb Roberts</a:t>
                      </a:r>
                    </a:p>
                    <a:p>
                      <a:pPr marL="91440" algn="l" fontAlgn="ctr"/>
                      <a:r>
                        <a:rPr lang="sv-S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Krul,</a:t>
                      </a:r>
                      <a:endParaRPr lang="sv-S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91440" algn="l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 Renner</a:t>
                      </a:r>
                    </a:p>
                  </a:txBody>
                  <a:tcPr marL="3572" marR="3572" marT="3572" marB="0"/>
                </a:tc>
                <a:extLst>
                  <a:ext uri="{0D108BD9-81ED-4DB2-BD59-A6C34878D82A}">
                    <a16:rowId xmlns:a16="http://schemas.microsoft.com/office/drawing/2014/main" val="24864285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– Noon EDT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NIEM 2021 Priority Planning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Stuart Whitehead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NIEM Executive Director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Katherine Escobar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816328832"/>
                  </a:ext>
                </a:extLst>
              </a:tr>
              <a:tr h="415052"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Friday, 18 Sept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12 -12:15 p.m.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8288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Meeting 2020 Wrap-up</a:t>
                      </a: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Atri</a:t>
                      </a:r>
                    </a:p>
                    <a:p>
                      <a:pPr marL="9144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Krul</a:t>
                      </a:r>
                    </a:p>
                    <a:p>
                      <a:pPr marL="9144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Sullivan</a:t>
                      </a:r>
                    </a:p>
                  </a:txBody>
                  <a:tcPr marL="3572" marR="3572" marT="3572" marB="0" anchor="ctr"/>
                </a:tc>
                <a:extLst>
                  <a:ext uri="{0D108BD9-81ED-4DB2-BD59-A6C34878D82A}">
                    <a16:rowId xmlns:a16="http://schemas.microsoft.com/office/drawing/2014/main" val="369060964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6ABEB3-BDBF-48F4-B46D-F33B837BE8A4}"/>
              </a:ext>
            </a:extLst>
          </p:cNvPr>
          <p:cNvSpPr/>
          <p:nvPr/>
        </p:nvSpPr>
        <p:spPr bwMode="auto">
          <a:xfrm>
            <a:off x="1979212" y="4781725"/>
            <a:ext cx="8143503" cy="38824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26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- NIEM Domains and Adoptions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76" y="156928"/>
            <a:ext cx="1833459" cy="190260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9B3FDB-B3AC-44AB-BA6C-ECDEB740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0158"/>
              </p:ext>
            </p:extLst>
          </p:nvPr>
        </p:nvGraphicFramePr>
        <p:xfrm>
          <a:off x="1879135" y="793954"/>
          <a:ext cx="799696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87">
                  <a:extLst>
                    <a:ext uri="{9D8B030D-6E8A-4147-A177-3AD203B41FA5}">
                      <a16:colId xmlns:a16="http://schemas.microsoft.com/office/drawing/2014/main" val="666874195"/>
                    </a:ext>
                  </a:extLst>
                </a:gridCol>
                <a:gridCol w="5879675">
                  <a:extLst>
                    <a:ext uri="{9D8B030D-6E8A-4147-A177-3AD203B41FA5}">
                      <a16:colId xmlns:a16="http://schemas.microsoft.com/office/drawing/2014/main" val="4215218150"/>
                    </a:ext>
                  </a:extLst>
                </a:gridCol>
              </a:tblGrid>
              <a:tr h="2510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</a:rPr>
                        <a:t>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  <a:cs typeface="+mn-cs"/>
                        </a:rPr>
                        <a:t>STEWARD/Organization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1130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VACANT, </a:t>
                      </a:r>
                      <a:r>
                        <a:rPr lang="en-US" sz="1200" dirty="0" err="1"/>
                        <a:t>Garon</a:t>
                      </a:r>
                      <a:r>
                        <a:rPr lang="en-US" sz="1200" dirty="0"/>
                        <a:t> Reeves/ USDA 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87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Biometrics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 Boyd, Satish </a:t>
                      </a:r>
                      <a:r>
                        <a:rPr lang="en-US" sz="1200" dirty="0" err="1"/>
                        <a:t>Sripada</a:t>
                      </a:r>
                      <a:r>
                        <a:rPr lang="en-US" sz="1200" dirty="0"/>
                        <a:t>, Jennifer Stathakis, William Graves, Diane Stephens/ DHS OBM, DHS OBIM, FBI, DoD PM BIO, 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43086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CBRN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Brendon Plapp/ DHS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1217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CYBER – NEW FY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Brian </a:t>
                      </a:r>
                      <a:r>
                        <a:rPr lang="en-US" sz="1200" dirty="0" err="1"/>
                        <a:t>Gattoni</a:t>
                      </a:r>
                      <a:r>
                        <a:rPr lang="en-US" sz="1200" dirty="0"/>
                        <a:t>, Preston </a:t>
                      </a:r>
                      <a:r>
                        <a:rPr lang="en-US" sz="1200" dirty="0" err="1"/>
                        <a:t>Werntz</a:t>
                      </a:r>
                      <a:r>
                        <a:rPr lang="en-US" sz="1200" dirty="0"/>
                        <a:t>, Juan Gonzales/ DHS CISA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3383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Emergency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Dan Cotter, Kamran </a:t>
                      </a:r>
                      <a:r>
                        <a:rPr lang="en-US" sz="1200" dirty="0" err="1"/>
                        <a:t>Atri</a:t>
                      </a:r>
                      <a:r>
                        <a:rPr lang="en-US" sz="1200" dirty="0"/>
                        <a:t>/ DHS, A4SAFE-DHS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4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Human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 Carlson, Dorothy Wan/  HHS AFC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97299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Curtis Ross, Jennifer Kish/ DHS USCIS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828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Infrastructure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Preston Wertz, Juan Gonzales/ DHD CISA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5464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 Dorr/ ODNI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006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International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Thomas Mills, Shailesh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Sardesai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DHS CBP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12074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Justice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Kate </a:t>
                      </a:r>
                      <a:r>
                        <a:rPr lang="en-US" sz="1200" dirty="0" err="1"/>
                        <a:t>Stilhol</a:t>
                      </a:r>
                      <a:r>
                        <a:rPr lang="en-US" sz="1200" dirty="0"/>
                        <a:t>/ </a:t>
                      </a:r>
                      <a:r>
                        <a:rPr lang="en-US" sz="1200" dirty="0" err="1"/>
                        <a:t>Nlets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40229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Maritime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Sandra Brown, Kelly McCool/ OPNAV N9ID, N2N6IB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4976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Jeffery R. Jones, Ralph O’Connell/ JS J6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2213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Steve Yonkers/ DHS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0679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Surface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Dan Morgan/ DOT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88656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F5A865B-E695-4873-933B-01EC912C3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14561"/>
              </p:ext>
            </p:extLst>
          </p:nvPr>
        </p:nvGraphicFramePr>
        <p:xfrm>
          <a:off x="1879135" y="5528528"/>
          <a:ext cx="8128000" cy="68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92">
                  <a:extLst>
                    <a:ext uri="{9D8B030D-6E8A-4147-A177-3AD203B41FA5}">
                      <a16:colId xmlns:a16="http://schemas.microsoft.com/office/drawing/2014/main" val="2402514515"/>
                    </a:ext>
                  </a:extLst>
                </a:gridCol>
                <a:gridCol w="5988808">
                  <a:extLst>
                    <a:ext uri="{9D8B030D-6E8A-4147-A177-3AD203B41FA5}">
                      <a16:colId xmlns:a16="http://schemas.microsoft.com/office/drawing/2014/main" val="1642054541"/>
                    </a:ext>
                  </a:extLst>
                </a:gridCol>
              </a:tblGrid>
              <a:tr h="2850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  <a:cs typeface="+mn-cs"/>
                        </a:rPr>
                        <a:t>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  <a:cs typeface="+mn-cs"/>
                        </a:rPr>
                        <a:t>STEWARD/Organization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14376"/>
                  </a:ext>
                </a:extLst>
              </a:tr>
              <a:tr h="3480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TBD, Chris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Carrino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Census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9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39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- NIEM Domains and Adoptions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89" y="156929"/>
            <a:ext cx="1227746" cy="12740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9B3FDB-B3AC-44AB-BA6C-ECDEB740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48393"/>
              </p:ext>
            </p:extLst>
          </p:nvPr>
        </p:nvGraphicFramePr>
        <p:xfrm>
          <a:off x="2114590" y="899160"/>
          <a:ext cx="7776551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61">
                  <a:extLst>
                    <a:ext uri="{9D8B030D-6E8A-4147-A177-3AD203B41FA5}">
                      <a16:colId xmlns:a16="http://schemas.microsoft.com/office/drawing/2014/main" val="666874195"/>
                    </a:ext>
                  </a:extLst>
                </a:gridCol>
                <a:gridCol w="5626790">
                  <a:extLst>
                    <a:ext uri="{9D8B030D-6E8A-4147-A177-3AD203B41FA5}">
                      <a16:colId xmlns:a16="http://schemas.microsoft.com/office/drawing/2014/main" val="4215218150"/>
                    </a:ext>
                  </a:extLst>
                </a:gridCol>
              </a:tblGrid>
              <a:tr h="2510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</a:rPr>
                        <a:t>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 smtClean="0">
                          <a:solidFill>
                            <a:srgbClr val="00506F"/>
                          </a:solidFill>
                          <a:latin typeface="Tw Cen MT"/>
                          <a:ea typeface="+mj-ea"/>
                          <a:cs typeface="+mn-cs"/>
                        </a:rPr>
                        <a:t>Organization/POC</a:t>
                      </a:r>
                      <a:endParaRPr lang="en-US" sz="1600" b="0" kern="1200" cap="all" spc="-80" dirty="0">
                        <a:solidFill>
                          <a:srgbClr val="00506F"/>
                        </a:solidFill>
                        <a:latin typeface="Tw Cen MT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1130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Health and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Human Services/ TBD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87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METOC/NOAA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National Oceanic an Atmospheric Administration /Kevin </a:t>
                      </a:r>
                      <a:r>
                        <a:rPr lang="en-US" sz="1200" dirty="0"/>
                        <a:t>Jackson</a:t>
                      </a:r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43086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 </a:t>
                      </a:r>
                      <a:r>
                        <a:rPr lang="en-US" sz="1200" smtClean="0"/>
                        <a:t>Transportation</a:t>
                      </a:r>
                      <a:r>
                        <a:rPr lang="en-US" sz="1200" baseline="0" smtClean="0"/>
                        <a:t> Command </a:t>
                      </a:r>
                      <a:r>
                        <a:rPr lang="en-US" sz="1200" baseline="0" dirty="0" smtClean="0"/>
                        <a:t>/ </a:t>
                      </a:r>
                      <a:r>
                        <a:rPr lang="en-US" sz="1200" dirty="0" smtClean="0"/>
                        <a:t>James </a:t>
                      </a:r>
                      <a:r>
                        <a:rPr lang="en-US" sz="1200" dirty="0" err="1" smtClean="0"/>
                        <a:t>Decarli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1217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Humanitarians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 Agency for International Development/ Brandon </a:t>
                      </a:r>
                      <a:r>
                        <a:rPr lang="en-US" sz="1200" dirty="0" err="1" smtClean="0"/>
                        <a:t>Pustejovsky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4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Bureau of Reclamation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 Department of the Interior/Andrew </a:t>
                      </a:r>
                      <a:r>
                        <a:rPr lang="en-US" sz="1200" dirty="0" err="1" smtClean="0"/>
                        <a:t>Marquat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97299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General Administrative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Treasury, </a:t>
                      </a:r>
                      <a:r>
                        <a:rPr lang="en-US" sz="1200" dirty="0" smtClean="0"/>
                        <a:t>Office of Management and Budget, General Services Administration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828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Military</a:t>
                      </a:r>
                      <a:r>
                        <a:rPr lang="en-US" sz="1200" baseline="0" dirty="0" smtClean="0"/>
                        <a:t> Service Member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Veteran Affair/ Kshemendra Pau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5464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0064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5EBED6E-7A22-4C6E-AE73-26C58190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3916"/>
              </p:ext>
            </p:extLst>
          </p:nvPr>
        </p:nvGraphicFramePr>
        <p:xfrm>
          <a:off x="2114590" y="3635491"/>
          <a:ext cx="777655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385">
                  <a:extLst>
                    <a:ext uri="{9D8B030D-6E8A-4147-A177-3AD203B41FA5}">
                      <a16:colId xmlns:a16="http://schemas.microsoft.com/office/drawing/2014/main" val="666874195"/>
                    </a:ext>
                  </a:extLst>
                </a:gridCol>
                <a:gridCol w="5700166">
                  <a:extLst>
                    <a:ext uri="{9D8B030D-6E8A-4147-A177-3AD203B41FA5}">
                      <a16:colId xmlns:a16="http://schemas.microsoft.com/office/drawing/2014/main" val="4215218150"/>
                    </a:ext>
                  </a:extLst>
                </a:gridCol>
              </a:tblGrid>
              <a:tr h="2510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</a:rPr>
                        <a:t>ADOPTIONS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cap="all" spc="-80" dirty="0">
                          <a:solidFill>
                            <a:srgbClr val="00506F"/>
                          </a:solidFill>
                          <a:latin typeface="Tw Cen MT"/>
                          <a:ea typeface="+mj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11303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Department of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IEPDs, exchanges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87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FEMA 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Explore establishing common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43086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FEMA Food Insurance &amp; Mitigation ADM (FIMA)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Learning more about NIEM, exchanging training materials &amp; exploring initial use case and value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1217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NOAA Fisheries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Learning more about NIEM, exchanging training materials &amp; exploring initial use case and value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4478"/>
                  </a:ext>
                </a:extLst>
              </a:tr>
              <a:tr h="251042">
                <a:tc>
                  <a:txBody>
                    <a:bodyPr/>
                    <a:lstStyle/>
                    <a:p>
                      <a:r>
                        <a:rPr lang="en-US" sz="1200" dirty="0"/>
                        <a:t>Treasury Department (DAIMS)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Learning more about NIEM, exchanging training materials &amp; exploring initial use case and value proposition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3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72688-4120-40F2-A383-C2D9A803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619"/>
            <a:ext cx="10972800" cy="10112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4900" spc="300" dirty="0">
                <a:solidFill>
                  <a:srgbClr val="005170"/>
                </a:solidFill>
                <a:latin typeface="Bahnschrift" panose="020B0502040204020203" pitchFamily="34" charset="0"/>
              </a:rPr>
              <a:t>Prelude - NTAC OUTBRIEF to NBAC</a:t>
            </a:r>
            <a:endParaRPr lang="en-US" sz="2200" dirty="0">
              <a:solidFill>
                <a:srgbClr val="48484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83FF5-448F-4041-9BD5-9A387460DFB3}"/>
              </a:ext>
            </a:extLst>
          </p:cNvPr>
          <p:cNvSpPr/>
          <p:nvPr/>
        </p:nvSpPr>
        <p:spPr>
          <a:xfrm>
            <a:off x="609600" y="1190156"/>
            <a:ext cx="1112084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  <a:t>Thursday, 27 August</a:t>
            </a:r>
            <a:b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</a:br>
            <a: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  <a:t>Session: 1 -3 p.m.-EDT </a:t>
            </a:r>
            <a:endParaRPr lang="en-US" sz="3600" b="1" spc="100" dirty="0">
              <a:solidFill>
                <a:srgbClr val="484848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b="1" spc="100" dirty="0">
                <a:solidFill>
                  <a:srgbClr val="484848"/>
                </a:solidFill>
              </a:rPr>
              <a:t>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NIEM 5.0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NIEM Message Specification 1.0 Rules and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NIEM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Other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4848"/>
                </a:solidFill>
              </a:rPr>
              <a:t>NTAC-NBAC</a:t>
            </a:r>
            <a:r>
              <a:rPr lang="en-US" sz="2400" baseline="0" dirty="0">
                <a:solidFill>
                  <a:srgbClr val="484848"/>
                </a:solidFill>
              </a:rPr>
              <a:t> Interactions</a:t>
            </a:r>
          </a:p>
          <a:p>
            <a:endParaRPr lang="en-US" sz="2000" dirty="0"/>
          </a:p>
          <a:p>
            <a:pPr marL="2290763" indent="-2290763">
              <a:spcAft>
                <a:spcPts val="1200"/>
              </a:spcAft>
            </a:pPr>
            <a:r>
              <a:rPr lang="en-US" sz="2800" b="1" spc="100" dirty="0">
                <a:solidFill>
                  <a:srgbClr val="484848"/>
                </a:solidFill>
              </a:rPr>
              <a:t>Facilitators: NTAC &amp; NBAC Co-Chairs</a:t>
            </a:r>
            <a:endParaRPr lang="en-US" sz="2400" b="1" spc="100" dirty="0">
              <a:solidFill>
                <a:srgbClr val="48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6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91" y="243594"/>
            <a:ext cx="9144000" cy="811358"/>
          </a:xfrm>
        </p:spPr>
        <p:txBody>
          <a:bodyPr anchor="t">
            <a:noAutofit/>
          </a:bodyPr>
          <a:lstStyle/>
          <a:p>
            <a:pPr algn="ctr"/>
            <a:r>
              <a:rPr lang="en-US" sz="3600" spc="-100" dirty="0"/>
              <a:t>NIEM 5.0 Major release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31584" y="962452"/>
            <a:ext cx="3962855" cy="2916069"/>
          </a:xfr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u="sng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Notes</a:t>
            </a:r>
            <a:br>
              <a:rPr lang="en-US" sz="1800" u="sng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</a:br>
            <a:endParaRPr lang="en-US" sz="1800" u="sng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NIEM 5.0 is a major release and will include updates to Core, specifications, and tools</a:t>
            </a:r>
            <a:b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Check release status at </a:t>
            </a:r>
            <a:b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hlinkClick r:id="rId3"/>
              </a:rPr>
              <a:t>https://niem.github.io/niem-releases/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Adding new schema-level attribute </a:t>
            </a:r>
            <a:r>
              <a:rPr lang="en-US" sz="1400" dirty="0" err="1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xml:lang</a:t>
            </a: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 for future internationalization support</a:t>
            </a:r>
            <a:b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Will update GENC from 3.10 to 3.11</a:t>
            </a:r>
            <a:b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Draft JSON spec version 4 beta 1 available for review at </a:t>
            </a:r>
            <a:r>
              <a:rPr lang="en-US" sz="1400" dirty="0">
                <a:hlinkClick r:id="rId4"/>
              </a:rPr>
              <a:t>https://github.com/NIEM/NIEM-JSON-Spec/releases/tag/v4.0beta1</a:t>
            </a:r>
            <a:endParaRPr lang="en-US" sz="10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fld id="{73BB5984-96CB-43A0-A25E-57E0892D8716}" type="slidenum">
              <a:rPr lang="en-US">
                <a:solidFill>
                  <a:srgbClr val="1F497D"/>
                </a:solidFill>
                <a:latin typeface="Arial"/>
              </a:rPr>
              <a:pPr>
                <a:defRPr/>
              </a:pPr>
              <a:t>8</a:t>
            </a:fld>
            <a:endParaRPr lang="en-US" dirty="0">
              <a:solidFill>
                <a:srgbClr val="1F497D"/>
              </a:solid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41814" y="1100390"/>
          <a:ext cx="3477542" cy="2310390"/>
        </p:xfrm>
        <a:graphic>
          <a:graphicData uri="http://schemas.openxmlformats.org/drawingml/2006/table">
            <a:tbl>
              <a:tblPr firstRow="1" bandRow="1"/>
              <a:tblGrid>
                <a:gridCol w="1298448">
                  <a:extLst>
                    <a:ext uri="{9D8B030D-6E8A-4147-A177-3AD203B41FA5}">
                      <a16:colId xmlns:a16="http://schemas.microsoft.com/office/drawing/2014/main" val="1395268268"/>
                    </a:ext>
                  </a:extLst>
                </a:gridCol>
                <a:gridCol w="2179094">
                  <a:extLst>
                    <a:ext uri="{9D8B030D-6E8A-4147-A177-3AD203B41FA5}">
                      <a16:colId xmlns:a16="http://schemas.microsoft.com/office/drawing/2014/main" val="2130161730"/>
                    </a:ext>
                  </a:extLst>
                </a:gridCol>
              </a:tblGrid>
              <a:tr h="385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NIEM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20892"/>
                  </a:ext>
                </a:extLst>
              </a:tr>
              <a:tr h="385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Alpha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March 2020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37095"/>
                  </a:ext>
                </a:extLst>
              </a:tr>
              <a:tr h="385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Beta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June 2020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33962"/>
                  </a:ext>
                </a:extLst>
              </a:tr>
              <a:tr h="385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RC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/>
                        <a:t>August 2020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69773"/>
                  </a:ext>
                </a:extLst>
              </a:tr>
              <a:tr h="385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Release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aseline="0"/>
                        <a:t>Fall </a:t>
                      </a:r>
                      <a:r>
                        <a:rPr lang="en-US"/>
                        <a:t>2020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59270"/>
                  </a:ext>
                </a:extLst>
              </a:tr>
              <a:tr h="385065">
                <a:tc>
                  <a:txBody>
                    <a:bodyPr/>
                    <a:lstStyle/>
                    <a:p>
                      <a:r>
                        <a:rPr lang="en-US" dirty="0"/>
                        <a:t>MOMS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Q1 2021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B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66043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97BA1F3-1038-4917-9357-5B96E05E0017}"/>
              </a:ext>
            </a:extLst>
          </p:cNvPr>
          <p:cNvSpPr/>
          <p:nvPr/>
        </p:nvSpPr>
        <p:spPr bwMode="auto">
          <a:xfrm>
            <a:off x="6086857" y="1485630"/>
            <a:ext cx="346871" cy="343177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  <a:defRPr/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97A37C7-4956-4E28-A36E-A9B73DB8638E}"/>
              </a:ext>
            </a:extLst>
          </p:cNvPr>
          <p:cNvSpPr/>
          <p:nvPr/>
        </p:nvSpPr>
        <p:spPr bwMode="auto">
          <a:xfrm>
            <a:off x="6086857" y="1870992"/>
            <a:ext cx="346871" cy="343177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FFCC66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  <a:defRPr/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942EF8A-5899-43CB-A47C-05A460428DA5}"/>
              </a:ext>
            </a:extLst>
          </p:cNvPr>
          <p:cNvSpPr/>
          <p:nvPr/>
        </p:nvSpPr>
        <p:spPr bwMode="auto">
          <a:xfrm>
            <a:off x="6086857" y="2259607"/>
            <a:ext cx="346871" cy="343177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FFCC66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2CD83BC-33E2-42CA-8FCB-E88921954EAE}"/>
              </a:ext>
            </a:extLst>
          </p:cNvPr>
          <p:cNvSpPr/>
          <p:nvPr/>
        </p:nvSpPr>
        <p:spPr bwMode="auto">
          <a:xfrm>
            <a:off x="6086857" y="2648222"/>
            <a:ext cx="346871" cy="343177"/>
          </a:xfrm>
          <a:prstGeom prst="flowChartConnector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  <a:defRPr/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1583" y="3879435"/>
            <a:ext cx="851054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700" u="sng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Content Changes from four domains:</a:t>
            </a:r>
          </a:p>
          <a:p>
            <a:pPr>
              <a:defRPr/>
            </a:pPr>
            <a:endParaRPr lang="en-US" sz="13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Incorporate Controlled Unclassified Information (CUI) information exchanges (</a:t>
            </a:r>
            <a:r>
              <a:rPr lang="en-US" sz="1600" dirty="0" err="1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DoDI</a:t>
            </a: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 5200.48 supersedes FOUO policy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CDC public health emergency operations center (PH-EOC) content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Generic Statistical Information Model (GSIM) 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NIEM JSON Conformance Specification</a:t>
            </a:r>
          </a:p>
          <a:p>
            <a:pPr marL="342900" lvl="1" indent="-342900" fontAlgn="base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en-US" sz="1600" dirty="0">
                <a:solidFill>
                  <a:srgbClr val="686868"/>
                </a:solidFill>
                <a:latin typeface="Arial" pitchFamily="34" charset="0"/>
                <a:cs typeface="Arial" pitchFamily="34" charset="0"/>
              </a:rPr>
              <a:t>Resolved 57 harmonization and technical issues</a:t>
            </a:r>
          </a:p>
          <a:p>
            <a:pPr>
              <a:defRPr/>
            </a:pPr>
            <a:endParaRPr lang="en-US" sz="1300" dirty="0">
              <a:solidFill>
                <a:srgbClr val="68686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2CD83BC-33E2-42CA-8FCB-E88921954EAE}"/>
              </a:ext>
            </a:extLst>
          </p:cNvPr>
          <p:cNvSpPr/>
          <p:nvPr/>
        </p:nvSpPr>
        <p:spPr bwMode="auto">
          <a:xfrm>
            <a:off x="6086856" y="3036837"/>
            <a:ext cx="346871" cy="343177"/>
          </a:xfrm>
          <a:prstGeom prst="flowChartConnector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90000"/>
              </a:lnSpc>
              <a:defRPr/>
            </a:pPr>
            <a:endParaRPr lang="en-US" sz="2100" b="1" spc="-50" dirty="0">
              <a:solidFill>
                <a:srgbClr val="30477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38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72688-4120-40F2-A383-C2D9A803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619"/>
            <a:ext cx="10972800" cy="1011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4900" spc="300" dirty="0">
                <a:solidFill>
                  <a:srgbClr val="005170"/>
                </a:solidFill>
                <a:latin typeface="Bahnschrift" panose="020B0502040204020203" pitchFamily="34" charset="0"/>
              </a:rPr>
              <a:t>NBAC Annual meeting 20</a:t>
            </a:r>
            <a:r>
              <a:rPr lang="en-US" sz="4900" spc="300" dirty="0">
                <a:solidFill>
                  <a:srgbClr val="000050"/>
                </a:solidFill>
                <a:latin typeface="Bahnschrift" panose="020B0502040204020203" pitchFamily="34" charset="0"/>
              </a:rPr>
              <a:t>20</a:t>
            </a:r>
            <a:endParaRPr lang="en-US" sz="2200" dirty="0">
              <a:solidFill>
                <a:srgbClr val="48484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83FF5-448F-4041-9BD5-9A387460DFB3}"/>
              </a:ext>
            </a:extLst>
          </p:cNvPr>
          <p:cNvSpPr/>
          <p:nvPr/>
        </p:nvSpPr>
        <p:spPr>
          <a:xfrm>
            <a:off x="535577" y="1288869"/>
            <a:ext cx="11120846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  <a:t>Friday, 18 September</a:t>
            </a:r>
            <a:b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</a:br>
            <a:r>
              <a:rPr lang="en-US" sz="2000" b="1" dirty="0">
                <a:solidFill>
                  <a:srgbClr val="484848"/>
                </a:solidFill>
                <a:latin typeface="Bahnschrift" panose="020B0502040204020203" pitchFamily="34" charset="0"/>
              </a:rPr>
              <a:t>Session Nine: 10 a.m.-Noon EDT </a:t>
            </a:r>
            <a:endParaRPr lang="en-US" sz="3600" b="1" spc="100" dirty="0">
              <a:solidFill>
                <a:srgbClr val="484848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b="1" spc="100" dirty="0">
                <a:solidFill>
                  <a:srgbClr val="484848"/>
                </a:solidFill>
              </a:rPr>
              <a:t>NIEM 2021 Priority Planning</a:t>
            </a:r>
            <a:endParaRPr lang="en-US" sz="4000" b="1" spc="100" dirty="0">
              <a:solidFill>
                <a:srgbClr val="005170"/>
              </a:solidFill>
            </a:endParaRPr>
          </a:p>
          <a:p>
            <a:pPr marL="1828800" indent="-1828800">
              <a:tabLst>
                <a:tab pos="1941513" algn="l"/>
              </a:tabLst>
            </a:pPr>
            <a:r>
              <a:rPr lang="en-US" sz="3200" b="1" dirty="0">
                <a:solidFill>
                  <a:srgbClr val="005170"/>
                </a:solidFill>
              </a:rPr>
              <a:t>Speaker: Stuart Whitehead, SES</a:t>
            </a:r>
            <a:endParaRPr lang="en-US" sz="2400" b="1" dirty="0">
              <a:solidFill>
                <a:srgbClr val="005170"/>
              </a:solidFill>
            </a:endParaRPr>
          </a:p>
          <a:p>
            <a:pPr marL="1828800" indent="-1828800">
              <a:spcAft>
                <a:spcPts val="2400"/>
              </a:spcAft>
              <a:tabLst>
                <a:tab pos="1941513" algn="l"/>
              </a:tabLst>
            </a:pPr>
            <a:r>
              <a:rPr lang="en-US" sz="2000" b="1" dirty="0">
                <a:solidFill>
                  <a:srgbClr val="005170"/>
                </a:solidFill>
              </a:rPr>
              <a:t>	Deputy Director Cyber &amp; C4 Integration, Joint Chiefs of Staff J6</a:t>
            </a:r>
            <a:br>
              <a:rPr lang="en-US" sz="2000" b="1" dirty="0">
                <a:solidFill>
                  <a:srgbClr val="005170"/>
                </a:solidFill>
              </a:rPr>
            </a:br>
            <a:r>
              <a:rPr lang="en-US" sz="2000" b="1" dirty="0">
                <a:solidFill>
                  <a:srgbClr val="005170"/>
                </a:solidFill>
              </a:rPr>
              <a:t>NIEM Executive Director</a:t>
            </a:r>
          </a:p>
          <a:p>
            <a:pPr marL="2290763" indent="-2290763">
              <a:spcAft>
                <a:spcPts val="1200"/>
              </a:spcAft>
            </a:pPr>
            <a:r>
              <a:rPr lang="en-US" sz="2800" b="1" spc="100" dirty="0">
                <a:solidFill>
                  <a:srgbClr val="484848"/>
                </a:solidFill>
              </a:rPr>
              <a:t>Facilitators: Katherine Escobar, </a:t>
            </a:r>
            <a:r>
              <a:rPr lang="en-US" sz="2800" b="1" dirty="0">
                <a:solidFill>
                  <a:srgbClr val="484848"/>
                </a:solidFill>
              </a:rPr>
              <a:t>Deputy Division Chief </a:t>
            </a:r>
            <a:r>
              <a:rPr lang="en-US" sz="2400" b="1" dirty="0">
                <a:solidFill>
                  <a:srgbClr val="484848"/>
                </a:solidFill>
              </a:rPr>
              <a:t>	</a:t>
            </a:r>
            <a:br>
              <a:rPr lang="en-US" sz="2400" b="1" dirty="0">
                <a:solidFill>
                  <a:srgbClr val="484848"/>
                </a:solidFill>
              </a:rPr>
            </a:br>
            <a:r>
              <a:rPr lang="en-US" sz="2400" b="1" dirty="0">
                <a:solidFill>
                  <a:srgbClr val="484848"/>
                </a:solidFill>
              </a:rPr>
              <a:t>Data &amp; Services Division &amp; NIEM Managing Director</a:t>
            </a:r>
            <a:r>
              <a:rPr lang="en-US" sz="2000" b="1" spc="100" dirty="0">
                <a:solidFill>
                  <a:srgbClr val="484848"/>
                </a:solidFill>
              </a:rPr>
              <a:t/>
            </a:r>
            <a:br>
              <a:rPr lang="en-US" sz="2000" b="1" spc="100" dirty="0">
                <a:solidFill>
                  <a:srgbClr val="484848"/>
                </a:solidFill>
              </a:rPr>
            </a:br>
            <a:r>
              <a:rPr lang="en-US" sz="2800" b="1" spc="100" dirty="0">
                <a:solidFill>
                  <a:srgbClr val="484848"/>
                </a:solidFill>
              </a:rPr>
              <a:t>Steve Sullivan, </a:t>
            </a:r>
            <a:r>
              <a:rPr lang="en-US" sz="2400" b="1" spc="100" dirty="0">
                <a:solidFill>
                  <a:srgbClr val="484848"/>
                </a:solidFill>
              </a:rPr>
              <a:t>NBAC Secretariat</a:t>
            </a:r>
          </a:p>
        </p:txBody>
      </p:sp>
    </p:spTree>
    <p:extLst>
      <p:ext uri="{BB962C8B-B14F-4D97-AF65-F5344CB8AC3E}">
        <p14:creationId xmlns:p14="http://schemas.microsoft.com/office/powerpoint/2010/main" val="3975612022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E1635-B0F6-4256-A310-B3DF6695F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638DAA-9787-4049-968A-DE83A9486A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70AD05-45A1-4A36-B1DD-A3DAAD030E8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1969</Words>
  <Application>Microsoft Office PowerPoint</Application>
  <PresentationFormat>Widescreen</PresentationFormat>
  <Paragraphs>350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Tw Cen MT</vt:lpstr>
      <vt:lpstr>Wingdings</vt:lpstr>
      <vt:lpstr>Wingdings 2</vt:lpstr>
      <vt:lpstr>NIEM_white</vt:lpstr>
      <vt:lpstr>NBAC Annual Meeting 2020 NIEM 2021 Priority Planning      18 September 2020</vt:lpstr>
      <vt:lpstr>Executive Focus</vt:lpstr>
      <vt:lpstr>NBAC “Virtual” Annual Meeting</vt:lpstr>
      <vt:lpstr>NBAC Annual Meeting SESSION schedule</vt:lpstr>
      <vt:lpstr>current - NIEM Domains and Adoptions</vt:lpstr>
      <vt:lpstr>potential - NIEM Domains and Adoptions</vt:lpstr>
      <vt:lpstr>Prelude - NTAC OUTBRIEF to NBAC</vt:lpstr>
      <vt:lpstr>NIEM 5.0 Major release</vt:lpstr>
      <vt:lpstr>NBAC Annual meeting 2020</vt:lpstr>
      <vt:lpstr>Remainder of CY2020 Work plan</vt:lpstr>
      <vt:lpstr>FY2020 DOD NIEM Successes</vt:lpstr>
      <vt:lpstr>FY2020 DOD NIEM Successes Cont.</vt:lpstr>
      <vt:lpstr>CY2021 Work plan</vt:lpstr>
      <vt:lpstr>Remainder of CY2020 Work Plan</vt:lpstr>
      <vt:lpstr>FY2021 focus area</vt:lpstr>
      <vt:lpstr>Tentative FY2021 Work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Meeting Overview (14-18 September)</dc:title>
  <dc:creator>Stephen Sullivan</dc:creator>
  <cp:lastModifiedBy>escobak</cp:lastModifiedBy>
  <cp:revision>250</cp:revision>
  <dcterms:created xsi:type="dcterms:W3CDTF">2020-08-18T16:33:02Z</dcterms:created>
  <dcterms:modified xsi:type="dcterms:W3CDTF">2020-09-14T14:12:51Z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