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sldIdLst>
    <p:sldId id="384" r:id="rId5"/>
    <p:sldId id="408" r:id="rId6"/>
    <p:sldId id="411" r:id="rId7"/>
    <p:sldId id="413" r:id="rId8"/>
    <p:sldId id="409" r:id="rId9"/>
    <p:sldId id="410" r:id="rId10"/>
    <p:sldId id="38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170"/>
    <a:srgbClr val="484848"/>
    <a:srgbClr val="1F497D"/>
    <a:srgbClr val="000000"/>
    <a:srgbClr val="7F7F7F"/>
    <a:srgbClr val="000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83488" autoAdjust="0"/>
  </p:normalViewPr>
  <p:slideViewPr>
    <p:cSldViewPr snapToGrid="0">
      <p:cViewPr varScale="1">
        <p:scale>
          <a:sx n="96" d="100"/>
          <a:sy n="96" d="100"/>
        </p:scale>
        <p:origin x="115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760722-9C30-45A3-9EF7-789248673805}" type="datetimeFigureOut">
              <a:rPr lang="en-US" smtClean="0"/>
              <a:t>9/14/2020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7F3903-7B77-4D3E-8015-0B2AF5147CD4}" type="slidenum">
              <a:rPr lang="en-US" smtClean="0"/>
              <a:t>‹#›</a:t>
            </a:fld>
            <a:endParaRPr lang="en-US" dirty="0"/>
          </a:p>
        </p:txBody>
      </p:sp>
    </p:spTree>
    <p:extLst>
      <p:ext uri="{BB962C8B-B14F-4D97-AF65-F5344CB8AC3E}">
        <p14:creationId xmlns:p14="http://schemas.microsoft.com/office/powerpoint/2010/main" val="4254258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Classic Data Silo Symptoms </a:t>
            </a:r>
          </a:p>
          <a:p>
            <a:r>
              <a:rPr lang="en-US" sz="1200" kern="1200" dirty="0" smtClean="0">
                <a:solidFill>
                  <a:schemeClr val="tx1"/>
                </a:solidFill>
                <a:effectLst/>
                <a:latin typeface="+mn-lt"/>
                <a:ea typeface="+mn-ea"/>
                <a:cs typeface="+mn-cs"/>
              </a:rPr>
              <a:t>Symptom 1: Organizations use analysts to support manual, repetitive data manipulation and reporting tasks on a daily, weekly, and monthly basis. </a:t>
            </a:r>
          </a:p>
          <a:p>
            <a:pPr lvl="0"/>
            <a:r>
              <a:rPr lang="en-US" sz="1200" kern="1200" dirty="0" smtClean="0">
                <a:solidFill>
                  <a:schemeClr val="tx1"/>
                </a:solidFill>
                <a:effectLst/>
                <a:latin typeface="+mn-lt"/>
                <a:ea typeface="+mn-ea"/>
                <a:cs typeface="+mn-cs"/>
              </a:rPr>
              <a:t>Business Impact – Analysts become bottlenecked doing tasks that can be easily automated. They spend all of their time prepping data and “working on” the data instead of “working with” the data to deliver reports, trends, and insights.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Symptom 2: Creating “ad hoc” reports takes hours or days instead of minutes. </a:t>
            </a:r>
          </a:p>
          <a:p>
            <a:pPr lvl="0"/>
            <a:r>
              <a:rPr lang="en-US" sz="1200" kern="1200" dirty="0" smtClean="0">
                <a:solidFill>
                  <a:schemeClr val="tx1"/>
                </a:solidFill>
                <a:effectLst/>
                <a:latin typeface="+mn-lt"/>
                <a:ea typeface="+mn-ea"/>
                <a:cs typeface="+mn-cs"/>
              </a:rPr>
              <a:t>Business Impact – Each time you want to answer a new question or modify your existing reports, someone has to program that new report or change. Real time analysis is impossible.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Symptom 3: There are several versions of the “truth” according to which system you select. </a:t>
            </a:r>
          </a:p>
          <a:p>
            <a:pPr lvl="0"/>
            <a:r>
              <a:rPr lang="en-US" sz="1200" kern="1200" dirty="0" smtClean="0">
                <a:solidFill>
                  <a:schemeClr val="tx1"/>
                </a:solidFill>
                <a:effectLst/>
                <a:latin typeface="+mn-lt"/>
                <a:ea typeface="+mn-ea"/>
                <a:cs typeface="+mn-cs"/>
              </a:rPr>
              <a:t>Business Impact – Data access is limited those who know all the nuances and have enough “tribal knowledge” to know what data sources to use and which ones to avoid. This produces further bottlenecks when attempting to deliver reports, trends, and insights.</a:t>
            </a:r>
          </a:p>
          <a:p>
            <a:endParaRPr lang="en-US" dirty="0"/>
          </a:p>
        </p:txBody>
      </p:sp>
      <p:sp>
        <p:nvSpPr>
          <p:cNvPr id="4" name="Slide Number Placeholder 3"/>
          <p:cNvSpPr>
            <a:spLocks noGrp="1"/>
          </p:cNvSpPr>
          <p:nvPr>
            <p:ph type="sldNum" sz="quarter" idx="10"/>
          </p:nvPr>
        </p:nvSpPr>
        <p:spPr/>
        <p:txBody>
          <a:bodyPr/>
          <a:lstStyle/>
          <a:p>
            <a:fld id="{827F3903-7B77-4D3E-8015-0B2AF5147CD4}" type="slidenum">
              <a:rPr lang="en-US" smtClean="0"/>
              <a:t>3</a:t>
            </a:fld>
            <a:endParaRPr lang="en-US" dirty="0"/>
          </a:p>
        </p:txBody>
      </p:sp>
    </p:spTree>
    <p:extLst>
      <p:ext uri="{BB962C8B-B14F-4D97-AF65-F5344CB8AC3E}">
        <p14:creationId xmlns:p14="http://schemas.microsoft.com/office/powerpoint/2010/main" val="2027228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Moore's Law</a:t>
            </a:r>
            <a:r>
              <a:rPr lang="en-US" sz="1200" b="0" i="0" kern="1200" dirty="0" smtClean="0">
                <a:solidFill>
                  <a:schemeClr val="tx1"/>
                </a:solidFill>
                <a:effectLst/>
                <a:latin typeface="+mn-lt"/>
                <a:ea typeface="+mn-ea"/>
                <a:cs typeface="+mn-cs"/>
              </a:rPr>
              <a:t> states that we can expect the speed and capability of our computers to double every couple of years, and we will pay less for them.</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But there is hope. A new generation of tools and technologies is on the horizon. They hold the potential to transform the speed and ease at which companies can extract value from their data and form impactful insights—all while maintaining evolving security and compliance standards.</a:t>
            </a:r>
            <a:endParaRPr lang="en-US" dirty="0"/>
          </a:p>
        </p:txBody>
      </p:sp>
      <p:sp>
        <p:nvSpPr>
          <p:cNvPr id="4" name="Slide Number Placeholder 3"/>
          <p:cNvSpPr>
            <a:spLocks noGrp="1"/>
          </p:cNvSpPr>
          <p:nvPr>
            <p:ph type="sldNum" sz="quarter" idx="10"/>
          </p:nvPr>
        </p:nvSpPr>
        <p:spPr/>
        <p:txBody>
          <a:bodyPr/>
          <a:lstStyle/>
          <a:p>
            <a:fld id="{827F3903-7B77-4D3E-8015-0B2AF5147CD4}" type="slidenum">
              <a:rPr lang="en-US" smtClean="0"/>
              <a:t>5</a:t>
            </a:fld>
            <a:endParaRPr lang="en-US" dirty="0"/>
          </a:p>
        </p:txBody>
      </p:sp>
    </p:spTree>
    <p:extLst>
      <p:ext uri="{BB962C8B-B14F-4D97-AF65-F5344CB8AC3E}">
        <p14:creationId xmlns:p14="http://schemas.microsoft.com/office/powerpoint/2010/main" val="2459191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Meet the future’s information needs</a:t>
            </a:r>
          </a:p>
          <a:p>
            <a:r>
              <a:rPr lang="en-US" dirty="0" smtClean="0"/>
              <a:t>Scalable Eliminate Data Silos via Automation </a:t>
            </a:r>
          </a:p>
          <a:p>
            <a:r>
              <a:rPr lang="en-US" dirty="0" smtClean="0"/>
              <a:t>Replacing manual, repetitive tasks with automation</a:t>
            </a:r>
            <a:endParaRPr lang="en-US" dirty="0"/>
          </a:p>
        </p:txBody>
      </p:sp>
      <p:sp>
        <p:nvSpPr>
          <p:cNvPr id="4" name="Slide Number Placeholder 3"/>
          <p:cNvSpPr>
            <a:spLocks noGrp="1"/>
          </p:cNvSpPr>
          <p:nvPr>
            <p:ph type="sldNum" sz="quarter" idx="10"/>
          </p:nvPr>
        </p:nvSpPr>
        <p:spPr/>
        <p:txBody>
          <a:bodyPr/>
          <a:lstStyle/>
          <a:p>
            <a:fld id="{827F3903-7B77-4D3E-8015-0B2AF5147CD4}" type="slidenum">
              <a:rPr lang="en-US" smtClean="0"/>
              <a:t>6</a:t>
            </a:fld>
            <a:endParaRPr lang="en-US" dirty="0"/>
          </a:p>
        </p:txBody>
      </p:sp>
    </p:spTree>
    <p:extLst>
      <p:ext uri="{BB962C8B-B14F-4D97-AF65-F5344CB8AC3E}">
        <p14:creationId xmlns:p14="http://schemas.microsoft.com/office/powerpoint/2010/main" val="655473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98134" y="2895600"/>
            <a:ext cx="8195733" cy="838200"/>
          </a:xfrm>
        </p:spPr>
        <p:txBody>
          <a:bodyPr>
            <a:noAutofit/>
          </a:bodyPr>
          <a:lstStyle>
            <a:lvl1pPr algn="ctr">
              <a:defRPr sz="48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21A9E2-F867-4FBB-AE62-22528DB51AD0}" type="datetime1">
              <a:rPr lang="en-US" smtClean="0"/>
              <a:t>9/14/2020</a:t>
            </a:fld>
            <a:endParaRPr lang="en-US" dirty="0"/>
          </a:p>
        </p:txBody>
      </p:sp>
    </p:spTree>
    <p:extLst>
      <p:ext uri="{BB962C8B-B14F-4D97-AF65-F5344CB8AC3E}">
        <p14:creationId xmlns:p14="http://schemas.microsoft.com/office/powerpoint/2010/main" val="1959372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asic Text">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41867" y="1155700"/>
            <a:ext cx="11119104" cy="5138928"/>
          </a:xfrm>
        </p:spPr>
        <p:txBody>
          <a:bodyPr/>
          <a:lstStyle/>
          <a:p>
            <a:pPr lvl="0"/>
            <a:r>
              <a:rPr lang="en-US"/>
              <a:t>Click to edit Master text styles</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08130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473326"/>
            <a:ext cx="10363200" cy="981075"/>
          </a:xfrm>
        </p:spPr>
        <p:txBody>
          <a:bodyPr/>
          <a:lstStyle>
            <a:lvl1pPr>
              <a:defRPr b="1"/>
            </a:lvl1pPr>
          </a:lstStyle>
          <a:p>
            <a:r>
              <a:rPr lang="en-US"/>
              <a:t>Click to edit Master title style</a:t>
            </a:r>
            <a:endParaRPr lang="en-US" dirty="0"/>
          </a:p>
        </p:txBody>
      </p:sp>
      <p:sp>
        <p:nvSpPr>
          <p:cNvPr id="3" name="Subtitle 2"/>
          <p:cNvSpPr>
            <a:spLocks noGrp="1"/>
          </p:cNvSpPr>
          <p:nvPr>
            <p:ph type="subTitle" idx="1"/>
          </p:nvPr>
        </p:nvSpPr>
        <p:spPr>
          <a:xfrm>
            <a:off x="1828800" y="3594100"/>
            <a:ext cx="8534400" cy="495300"/>
          </a:xfrm>
        </p:spPr>
        <p:txBody>
          <a:bodyPr>
            <a:normAutofit/>
          </a:bodyPr>
          <a:lstStyle>
            <a:lvl1pPr marL="0" indent="0" algn="ctr">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06FEF1-EEDA-41AF-9328-8C7E964DC253}" type="datetime1">
              <a:rPr lang="en-US" smtClean="0"/>
              <a:t>9/14/2020</a:t>
            </a:fld>
            <a:endParaRPr lang="en-US" dirty="0"/>
          </a:p>
        </p:txBody>
      </p:sp>
    </p:spTree>
    <p:extLst>
      <p:ext uri="{BB962C8B-B14F-4D97-AF65-F5344CB8AC3E}">
        <p14:creationId xmlns:p14="http://schemas.microsoft.com/office/powerpoint/2010/main" val="4104037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F7F7F"/>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fld id="{A1DED32D-F286-478A-89E5-C9CB54D83C02}" type="datetime1">
              <a:rPr lang="en-US" smtClean="0"/>
              <a:t>9/14/2020</a:t>
            </a:fld>
            <a:endParaRPr lang="en-US" dirty="0"/>
          </a:p>
        </p:txBody>
      </p:sp>
      <p:sp>
        <p:nvSpPr>
          <p:cNvPr id="8"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000">
                <a:solidFill>
                  <a:schemeClr val="tx2"/>
                </a:solidFill>
              </a:defRPr>
            </a:lvl1pPr>
          </a:lstStyle>
          <a:p>
            <a:endParaRPr lang="en-US" dirty="0"/>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3758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491801"/>
            <a:ext cx="5384800" cy="437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91801"/>
            <a:ext cx="5384800" cy="437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023E641-2326-4725-81F2-B46948D9EB39}" type="datetime1">
              <a:rPr lang="en-US" smtClean="0"/>
              <a:t>9/14/2020</a:t>
            </a:fld>
            <a:endParaRPr lang="en-US" dirty="0"/>
          </a:p>
        </p:txBody>
      </p:sp>
      <p:sp>
        <p:nvSpPr>
          <p:cNvPr id="7"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000">
                <a:solidFill>
                  <a:schemeClr val="tx2"/>
                </a:solidFill>
              </a:defRPr>
            </a:lvl1pPr>
          </a:lstStyle>
          <a:p>
            <a:endParaRPr lang="en-US" dirty="0"/>
          </a:p>
        </p:txBody>
      </p:sp>
    </p:spTree>
    <p:extLst>
      <p:ext uri="{BB962C8B-B14F-4D97-AF65-F5344CB8AC3E}">
        <p14:creationId xmlns:p14="http://schemas.microsoft.com/office/powerpoint/2010/main" val="3747033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409058"/>
            <a:ext cx="5386917" cy="34837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3D885D10-E850-485B-9AFC-215221AC93A4}" type="datetime1">
              <a:rPr lang="en-US" smtClean="0"/>
              <a:t>9/14/2020</a:t>
            </a:fld>
            <a:endParaRPr lang="en-US" dirty="0"/>
          </a:p>
        </p:txBody>
      </p:sp>
      <p:sp>
        <p:nvSpPr>
          <p:cNvPr id="12" name="Chart Placeholder 11"/>
          <p:cNvSpPr>
            <a:spLocks noGrp="1"/>
          </p:cNvSpPr>
          <p:nvPr>
            <p:ph type="chart" sz="quarter" idx="11"/>
          </p:nvPr>
        </p:nvSpPr>
        <p:spPr>
          <a:xfrm>
            <a:off x="6400800" y="1535114"/>
            <a:ext cx="5029200" cy="4357687"/>
          </a:xfrm>
        </p:spPr>
        <p:txBody>
          <a:bodyPr/>
          <a:lstStyle/>
          <a:p>
            <a:r>
              <a:rPr lang="en-US" dirty="0"/>
              <a:t>Click icon to add chart</a:t>
            </a:r>
          </a:p>
        </p:txBody>
      </p:sp>
      <p:sp>
        <p:nvSpPr>
          <p:cNvPr id="8"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000">
                <a:solidFill>
                  <a:schemeClr val="tx2"/>
                </a:solidFill>
              </a:defRPr>
            </a:lvl1pPr>
          </a:lstStyle>
          <a:p>
            <a:endParaRPr lang="en-US" dirty="0"/>
          </a:p>
        </p:txBody>
      </p:sp>
    </p:spTree>
    <p:extLst>
      <p:ext uri="{BB962C8B-B14F-4D97-AF65-F5344CB8AC3E}">
        <p14:creationId xmlns:p14="http://schemas.microsoft.com/office/powerpoint/2010/main" val="509017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normAutofit/>
          </a:bodyPr>
          <a:lstStyle>
            <a:lvl1pPr algn="l">
              <a:defRPr sz="2400" b="1" cap="none">
                <a:effectLst/>
              </a:defRPr>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C8A7B0-AC12-49A8-8CC2-BE29E63D118A}" type="datetime1">
              <a:rPr lang="en-US" smtClean="0"/>
              <a:t>9/14/2020</a:t>
            </a:fld>
            <a:endParaRPr lang="en-US" dirty="0"/>
          </a:p>
        </p:txBody>
      </p:sp>
      <p:sp>
        <p:nvSpPr>
          <p:cNvPr id="6"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000">
                <a:solidFill>
                  <a:schemeClr val="tx2"/>
                </a:solidFill>
              </a:defRPr>
            </a:lvl1pPr>
          </a:lstStyle>
          <a:p>
            <a:endParaRPr lang="en-US" dirty="0"/>
          </a:p>
        </p:txBody>
      </p:sp>
    </p:spTree>
    <p:extLst>
      <p:ext uri="{BB962C8B-B14F-4D97-AF65-F5344CB8AC3E}">
        <p14:creationId xmlns:p14="http://schemas.microsoft.com/office/powerpoint/2010/main" val="2410519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p>
            <a:fld id="{22768AEB-731E-45FB-B1DA-5FA2A195E439}" type="datetime1">
              <a:rPr lang="en-US" smtClean="0"/>
              <a:t>9/14/2020</a:t>
            </a:fld>
            <a:endParaRPr lang="en-US" dirty="0"/>
          </a:p>
        </p:txBody>
      </p:sp>
      <p:sp>
        <p:nvSpPr>
          <p:cNvPr id="9" name="Table Placeholder 8"/>
          <p:cNvSpPr>
            <a:spLocks noGrp="1"/>
          </p:cNvSpPr>
          <p:nvPr>
            <p:ph type="tbl" sz="quarter" idx="12"/>
          </p:nvPr>
        </p:nvSpPr>
        <p:spPr>
          <a:xfrm>
            <a:off x="609600" y="1491802"/>
            <a:ext cx="10786533" cy="4362899"/>
          </a:xfrm>
        </p:spPr>
        <p:txBody>
          <a:bodyPr/>
          <a:lstStyle/>
          <a:p>
            <a:endParaRPr lang="en-US" dirty="0"/>
          </a:p>
        </p:txBody>
      </p:sp>
      <p:sp>
        <p:nvSpPr>
          <p:cNvPr id="8"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000">
                <a:solidFill>
                  <a:schemeClr val="tx2"/>
                </a:solidFill>
              </a:defRPr>
            </a:lvl1pPr>
          </a:lstStyle>
          <a:p>
            <a:endParaRPr lang="en-US" dirty="0"/>
          </a:p>
        </p:txBody>
      </p:sp>
    </p:spTree>
    <p:extLst>
      <p:ext uri="{BB962C8B-B14F-4D97-AF65-F5344CB8AC3E}">
        <p14:creationId xmlns:p14="http://schemas.microsoft.com/office/powerpoint/2010/main" val="922835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409058"/>
            <a:ext cx="5386917" cy="34837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7526C89-3968-4A1A-8DC2-CC78FB52203E}" type="datetime1">
              <a:rPr lang="en-US" smtClean="0"/>
              <a:t>9/14/2020</a:t>
            </a:fld>
            <a:endParaRPr lang="en-US" dirty="0"/>
          </a:p>
        </p:txBody>
      </p:sp>
      <p:sp>
        <p:nvSpPr>
          <p:cNvPr id="12" name="Chart Placeholder 11"/>
          <p:cNvSpPr>
            <a:spLocks noGrp="1"/>
          </p:cNvSpPr>
          <p:nvPr>
            <p:ph type="chart" sz="quarter" idx="11"/>
          </p:nvPr>
        </p:nvSpPr>
        <p:spPr>
          <a:xfrm>
            <a:off x="6400800" y="1535114"/>
            <a:ext cx="5029200" cy="4357687"/>
          </a:xfrm>
        </p:spPr>
        <p:txBody>
          <a:bodyPr/>
          <a:lstStyle/>
          <a:p>
            <a:endParaRPr lang="en-US" dirty="0"/>
          </a:p>
        </p:txBody>
      </p:sp>
      <p:sp>
        <p:nvSpPr>
          <p:cNvPr id="8"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000">
                <a:solidFill>
                  <a:schemeClr val="tx2"/>
                </a:solidFill>
              </a:defRPr>
            </a:lvl1pPr>
          </a:lstStyle>
          <a:p>
            <a:endParaRPr lang="en-US" dirty="0"/>
          </a:p>
        </p:txBody>
      </p:sp>
    </p:spTree>
    <p:extLst>
      <p:ext uri="{BB962C8B-B14F-4D97-AF65-F5344CB8AC3E}">
        <p14:creationId xmlns:p14="http://schemas.microsoft.com/office/powerpoint/2010/main" val="571083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grpSp>
        <p:nvGrpSpPr>
          <p:cNvPr id="7" name="Group 11"/>
          <p:cNvGrpSpPr/>
          <p:nvPr/>
        </p:nvGrpSpPr>
        <p:grpSpPr>
          <a:xfrm flipH="1">
            <a:off x="2133600" y="2126878"/>
            <a:ext cx="10058401" cy="2604247"/>
            <a:chOff x="-1" y="3379694"/>
            <a:chExt cx="7543801" cy="2604247"/>
          </a:xfrm>
        </p:grpSpPr>
        <p:sp>
          <p:nvSpPr>
            <p:cNvPr id="10" name="Snip Single Corner Rectangle 9"/>
            <p:cNvSpPr/>
            <p:nvPr/>
          </p:nvSpPr>
          <p:spPr>
            <a:xfrm flipV="1">
              <a:off x="-1" y="3393141"/>
              <a:ext cx="7543800" cy="2590800"/>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p>
          </p:txBody>
        </p:sp>
        <p:cxnSp>
          <p:nvCxnSpPr>
            <p:cNvPr id="11" name="Straight Connector 10"/>
            <p:cNvCxnSpPr/>
            <p:nvPr/>
          </p:nvCxnSpPr>
          <p:spPr>
            <a:xfrm>
              <a:off x="0" y="3379694"/>
              <a:ext cx="7543800" cy="23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2314807" y="2653553"/>
            <a:ext cx="7827264" cy="1472184"/>
          </a:xfrm>
        </p:spPr>
        <p:txBody>
          <a:bodyPr vert="horz" lIns="91440" tIns="45720" rIns="91440" bIns="45720" rtlCol="0" anchor="b" anchorCtr="0">
            <a:normAutofit/>
          </a:bodyPr>
          <a:lstStyle>
            <a:lvl1pPr algn="l" defTabSz="914400" rtl="0" eaLnBrk="1" latinLnBrk="0" hangingPunct="1">
              <a:spcBef>
                <a:spcPct val="0"/>
              </a:spcBef>
              <a:buNone/>
              <a:defRPr sz="4600" kern="1200">
                <a:solidFill>
                  <a:schemeClr val="tx1">
                    <a:lumMod val="90000"/>
                    <a:lumOff val="10000"/>
                  </a:schemeClr>
                </a:solidFill>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2314807" y="4134881"/>
            <a:ext cx="7827264" cy="576072"/>
          </a:xfrm>
        </p:spPr>
        <p:txBody>
          <a:bodyPr vert="horz" lIns="91440" tIns="45720" rIns="91440" bIns="45720" rtlCol="0">
            <a:normAutofit/>
          </a:bodyPr>
          <a:lstStyle>
            <a:lvl1pPr marL="0" indent="0" algn="l" defTabSz="914400" rtl="0" eaLnBrk="1" latinLnBrk="0" hangingPunct="1">
              <a:spcBef>
                <a:spcPts val="0"/>
              </a:spcBef>
              <a:buClr>
                <a:schemeClr val="accent1"/>
              </a:buClr>
              <a:buSzPct val="90000"/>
              <a:buFont typeface="Wingdings 2" pitchFamily="18" charset="2"/>
              <a:buNone/>
              <a:defRPr sz="1400" kern="1200">
                <a:solidFill>
                  <a:schemeClr val="tx1">
                    <a:lumMod val="90000"/>
                    <a:lumOff val="10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a:xfrm rot="16200000">
            <a:off x="11016254" y="3414184"/>
            <a:ext cx="1828801" cy="486833"/>
          </a:xfrm>
        </p:spPr>
        <p:txBody>
          <a:bodyPr vert="horz" lIns="91440" tIns="0" rIns="91440" bIns="0" rtlCol="0" anchor="t" anchorCtr="0"/>
          <a:lstStyle>
            <a:lvl1pPr marL="0" algn="l" defTabSz="914400" rtl="0" eaLnBrk="1" latinLnBrk="0" hangingPunct="1">
              <a:defRPr sz="1100" b="1" kern="1200">
                <a:solidFill>
                  <a:schemeClr val="bg1">
                    <a:lumMod val="75000"/>
                  </a:schemeClr>
                </a:solidFill>
                <a:latin typeface="+mn-lt"/>
                <a:ea typeface="+mn-ea"/>
                <a:cs typeface="+mn-cs"/>
              </a:defRPr>
            </a:lvl1pPr>
          </a:lstStyle>
          <a:p>
            <a:endParaRPr lang="en-US" dirty="0"/>
          </a:p>
        </p:txBody>
      </p:sp>
      <p:sp>
        <p:nvSpPr>
          <p:cNvPr id="4" name="Date Placeholder 3"/>
          <p:cNvSpPr>
            <a:spLocks noGrp="1"/>
          </p:cNvSpPr>
          <p:nvPr>
            <p:ph type="dt" sz="half" idx="10"/>
          </p:nvPr>
        </p:nvSpPr>
        <p:spPr>
          <a:xfrm rot="16200000">
            <a:off x="10515479" y="3414184"/>
            <a:ext cx="1828800" cy="486833"/>
          </a:xfrm>
        </p:spPr>
        <p:txBody>
          <a:bodyPr vert="horz" lIns="91440" tIns="0" rIns="91440" bIns="0" rtlCol="0" anchor="b" anchorCtr="0"/>
          <a:lstStyle>
            <a:lvl1pPr marL="0" algn="l" defTabSz="914400" rtl="0" eaLnBrk="1" latinLnBrk="0" hangingPunct="1">
              <a:defRPr sz="1400" b="1" kern="1200">
                <a:solidFill>
                  <a:schemeClr val="bg1">
                    <a:lumMod val="50000"/>
                  </a:schemeClr>
                </a:solidFill>
                <a:latin typeface="+mn-lt"/>
                <a:ea typeface="+mn-ea"/>
                <a:cs typeface="+mn-cs"/>
              </a:defRPr>
            </a:lvl1pPr>
          </a:lstStyle>
          <a:p>
            <a:fld id="{64DCAFD5-E28C-4FAE-B896-709C25B69976}" type="datetime1">
              <a:rPr lang="en-US" smtClean="0"/>
              <a:t>9/14/2020</a:t>
            </a:fld>
            <a:endParaRPr lang="en-US" dirty="0"/>
          </a:p>
        </p:txBody>
      </p:sp>
    </p:spTree>
    <p:extLst>
      <p:ext uri="{BB962C8B-B14F-4D97-AF65-F5344CB8AC3E}">
        <p14:creationId xmlns:p14="http://schemas.microsoft.com/office/powerpoint/2010/main" val="3517928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descr="niem_1_inside.jpg"/>
          <p:cNvPicPr>
            <a:picLocks noChangeAspect="1"/>
          </p:cNvPicPr>
          <p:nvPr userDrawn="1"/>
        </p:nvPicPr>
        <p:blipFill>
          <a:blip r:embed="rId12"/>
          <a:stretch>
            <a:fillRect/>
          </a:stretch>
        </p:blipFill>
        <p:spPr>
          <a:xfrm>
            <a:off x="0" y="0"/>
            <a:ext cx="12192000" cy="6858000"/>
          </a:xfrm>
          <a:prstGeom prst="rect">
            <a:avLst/>
          </a:prstGeom>
        </p:spPr>
      </p:pic>
      <p:pic>
        <p:nvPicPr>
          <p:cNvPr id="10" name="Picture 9" descr="niem_1_cover.jpg"/>
          <p:cNvPicPr>
            <a:picLocks noChangeAspect="1"/>
          </p:cNvPicPr>
          <p:nvPr userDrawn="1"/>
        </p:nvPicPr>
        <p:blipFill rotWithShape="1">
          <a:blip r:embed="rId13"/>
          <a:srcRect l="65865" t="77549"/>
          <a:stretch/>
        </p:blipFill>
        <p:spPr>
          <a:xfrm>
            <a:off x="7819294" y="5328133"/>
            <a:ext cx="4161692" cy="1539679"/>
          </a:xfrm>
          <a:prstGeom prst="rect">
            <a:avLst/>
          </a:prstGeom>
        </p:spPr>
      </p:pic>
      <p:sp>
        <p:nvSpPr>
          <p:cNvPr id="2" name="Title Placeholder 1"/>
          <p:cNvSpPr>
            <a:spLocks noGrp="1"/>
          </p:cNvSpPr>
          <p:nvPr>
            <p:ph type="title"/>
          </p:nvPr>
        </p:nvSpPr>
        <p:spPr>
          <a:xfrm>
            <a:off x="609600" y="504042"/>
            <a:ext cx="10972800" cy="811358"/>
          </a:xfrm>
          <a:prstGeom prst="rect">
            <a:avLst/>
          </a:prstGeom>
        </p:spPr>
        <p:txBody>
          <a:bodyPr vert="horz" lIns="91440" tIns="45720" rIns="91440" bIns="45720" rtlCol="0" anchor="t">
            <a:normAutofit/>
          </a:bodyPr>
          <a:lstStyle/>
          <a:p>
            <a:r>
              <a:rPr lang="en-US" dirty="0"/>
              <a:t>Click to edit Master title style</a:t>
            </a:r>
          </a:p>
        </p:txBody>
      </p:sp>
      <p:sp>
        <p:nvSpPr>
          <p:cNvPr id="4" name="Date Placeholder 3"/>
          <p:cNvSpPr>
            <a:spLocks noGrp="1"/>
          </p:cNvSpPr>
          <p:nvPr>
            <p:ph type="dt" sz="half" idx="2"/>
          </p:nvPr>
        </p:nvSpPr>
        <p:spPr>
          <a:xfrm>
            <a:off x="8926912" y="126216"/>
            <a:ext cx="2844800" cy="365125"/>
          </a:xfrm>
          <a:prstGeom prst="rect">
            <a:avLst/>
          </a:prstGeom>
        </p:spPr>
        <p:txBody>
          <a:bodyPr vert="horz" lIns="91440" tIns="45720" rIns="91440" bIns="45720" rtlCol="0" anchor="ctr"/>
          <a:lstStyle>
            <a:lvl1pPr algn="r">
              <a:defRPr sz="1000">
                <a:solidFill>
                  <a:schemeClr val="tx2"/>
                </a:solidFill>
              </a:defRPr>
            </a:lvl1pPr>
          </a:lstStyle>
          <a:p>
            <a:fld id="{CCB297DF-97F3-44D5-A7F5-334AEE6B78F7}" type="datetime1">
              <a:rPr lang="en-US" smtClean="0"/>
              <a:t>9/14/2020</a:t>
            </a:fld>
            <a:endParaRPr lang="en-US" dirty="0"/>
          </a:p>
        </p:txBody>
      </p:sp>
      <p:sp>
        <p:nvSpPr>
          <p:cNvPr id="5" name="Footer Placeholder 4"/>
          <p:cNvSpPr>
            <a:spLocks noGrp="1"/>
          </p:cNvSpPr>
          <p:nvPr>
            <p:ph type="ftr" sz="quarter" idx="3"/>
          </p:nvPr>
        </p:nvSpPr>
        <p:spPr>
          <a:xfrm>
            <a:off x="4165600" y="6301135"/>
            <a:ext cx="3860800" cy="365125"/>
          </a:xfrm>
          <a:prstGeom prst="rect">
            <a:avLst/>
          </a:prstGeom>
        </p:spPr>
        <p:txBody>
          <a:bodyPr vert="horz" lIns="91440" tIns="45720" rIns="91440" bIns="45720" rtlCol="0" anchor="ctr"/>
          <a:lstStyle>
            <a:lvl1pPr algn="ctr">
              <a:defRPr sz="1000">
                <a:solidFill>
                  <a:schemeClr val="tx2"/>
                </a:solidFill>
              </a:defRPr>
            </a:lvl1pPr>
          </a:lstStyle>
          <a:p>
            <a:endParaRPr lang="en-US" dirty="0"/>
          </a:p>
        </p:txBody>
      </p:sp>
      <p:sp>
        <p:nvSpPr>
          <p:cNvPr id="3" name="Text Placeholder 2"/>
          <p:cNvSpPr>
            <a:spLocks noGrp="1"/>
          </p:cNvSpPr>
          <p:nvPr>
            <p:ph type="body" idx="1"/>
          </p:nvPr>
        </p:nvSpPr>
        <p:spPr>
          <a:xfrm>
            <a:off x="609600" y="1491801"/>
            <a:ext cx="10972800" cy="463436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rotWithShape="1">
          <a:blip r:embed="rId14"/>
          <a:srcRect l="88148" t="94107" r="-1" b="82"/>
          <a:stretch/>
        </p:blipFill>
        <p:spPr>
          <a:xfrm>
            <a:off x="10738341" y="6462349"/>
            <a:ext cx="1446375" cy="398882"/>
          </a:xfrm>
          <a:prstGeom prst="rect">
            <a:avLst/>
          </a:prstGeom>
        </p:spPr>
      </p:pic>
    </p:spTree>
    <p:extLst>
      <p:ext uri="{BB962C8B-B14F-4D97-AF65-F5344CB8AC3E}">
        <p14:creationId xmlns:p14="http://schemas.microsoft.com/office/powerpoint/2010/main" val="13656603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dt="0"/>
  <p:txStyles>
    <p:titleStyle>
      <a:lvl1pPr algn="l" defTabSz="457200" rtl="0" eaLnBrk="1" latinLnBrk="0" hangingPunct="1">
        <a:lnSpc>
          <a:spcPct val="80000"/>
        </a:lnSpc>
        <a:spcBef>
          <a:spcPct val="0"/>
        </a:spcBef>
        <a:buNone/>
        <a:defRPr sz="3200" b="1" kern="1200" cap="all">
          <a:solidFill>
            <a:schemeClr val="bg1">
              <a:lumMod val="50000"/>
            </a:schemeClr>
          </a:solidFill>
          <a:effectLst/>
          <a:latin typeface="+mj-lt"/>
          <a:ea typeface="+mj-ea"/>
          <a:cs typeface="+mj-cs"/>
        </a:defRPr>
      </a:lvl1pPr>
    </p:titleStyle>
    <p:bodyStyle>
      <a:lvl1pPr marL="342900" indent="-342900" algn="l" defTabSz="457200" rtl="0" eaLnBrk="1" latinLnBrk="0" hangingPunct="1">
        <a:spcBef>
          <a:spcPct val="20000"/>
        </a:spcBef>
        <a:buClrTx/>
        <a:buFont typeface="Arial"/>
        <a:buChar char="•"/>
        <a:defRPr sz="3200" kern="1200">
          <a:solidFill>
            <a:srgbClr val="7F7F7F"/>
          </a:solidFill>
          <a:latin typeface="+mn-lt"/>
          <a:ea typeface="+mn-ea"/>
          <a:cs typeface="+mn-cs"/>
        </a:defRPr>
      </a:lvl1pPr>
      <a:lvl2pPr marL="742950" indent="-285750" algn="l" defTabSz="457200" rtl="0" eaLnBrk="1" latinLnBrk="0" hangingPunct="1">
        <a:spcBef>
          <a:spcPct val="20000"/>
        </a:spcBef>
        <a:buClrTx/>
        <a:buFont typeface="Arial"/>
        <a:buChar char="–"/>
        <a:defRPr sz="2800" kern="1200">
          <a:solidFill>
            <a:srgbClr val="7F7F7F"/>
          </a:solidFill>
          <a:latin typeface="+mn-lt"/>
          <a:ea typeface="+mn-ea"/>
          <a:cs typeface="+mn-cs"/>
        </a:defRPr>
      </a:lvl2pPr>
      <a:lvl3pPr marL="1143000" indent="-228600" algn="l" defTabSz="457200" rtl="0" eaLnBrk="1" latinLnBrk="0" hangingPunct="1">
        <a:spcBef>
          <a:spcPct val="20000"/>
        </a:spcBef>
        <a:buClrTx/>
        <a:buFont typeface="Arial"/>
        <a:buChar char="•"/>
        <a:defRPr sz="2400" kern="1200">
          <a:solidFill>
            <a:srgbClr val="7F7F7F"/>
          </a:solidFill>
          <a:latin typeface="+mn-lt"/>
          <a:ea typeface="+mn-ea"/>
          <a:cs typeface="+mn-cs"/>
        </a:defRPr>
      </a:lvl3pPr>
      <a:lvl4pPr marL="1600200" indent="-228600" algn="l" defTabSz="457200" rtl="0" eaLnBrk="1" latinLnBrk="0" hangingPunct="1">
        <a:spcBef>
          <a:spcPct val="20000"/>
        </a:spcBef>
        <a:buClrTx/>
        <a:buFont typeface="Arial"/>
        <a:buChar char="–"/>
        <a:defRPr sz="2000" kern="1200">
          <a:solidFill>
            <a:srgbClr val="7F7F7F"/>
          </a:solidFill>
          <a:latin typeface="+mn-lt"/>
          <a:ea typeface="+mn-ea"/>
          <a:cs typeface="+mn-cs"/>
        </a:defRPr>
      </a:lvl4pPr>
      <a:lvl5pPr marL="2057400" indent="-228600" algn="l" defTabSz="457200" rtl="0" eaLnBrk="1" latinLnBrk="0" hangingPunct="1">
        <a:spcBef>
          <a:spcPct val="20000"/>
        </a:spcBef>
        <a:buClrTx/>
        <a:buFont typeface="Arial"/>
        <a:buChar char="»"/>
        <a:defRPr sz="2000" kern="1200">
          <a:solidFill>
            <a:srgbClr val="7F7F7F"/>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972688-4120-40F2-A383-C2D9A803B4F2}"/>
              </a:ext>
            </a:extLst>
          </p:cNvPr>
          <p:cNvSpPr>
            <a:spLocks noGrp="1"/>
          </p:cNvSpPr>
          <p:nvPr>
            <p:ph type="title"/>
          </p:nvPr>
        </p:nvSpPr>
        <p:spPr>
          <a:xfrm>
            <a:off x="572641" y="2917272"/>
            <a:ext cx="10589623" cy="838200"/>
          </a:xfrm>
        </p:spPr>
        <p:txBody>
          <a:bodyPr/>
          <a:lstStyle/>
          <a:p>
            <a:pPr>
              <a:lnSpc>
                <a:spcPct val="100000"/>
              </a:lnSpc>
              <a:spcAft>
                <a:spcPts val="1800"/>
              </a:spcAft>
            </a:pPr>
            <a:r>
              <a:rPr lang="en-US" sz="6000" spc="300" dirty="0">
                <a:solidFill>
                  <a:srgbClr val="1F497D"/>
                </a:solidFill>
                <a:latin typeface="Bahnschrift" panose="020B0502040204020203" pitchFamily="34" charset="0"/>
              </a:rPr>
              <a:t>NBAC </a:t>
            </a:r>
            <a:r>
              <a:rPr lang="en-US" sz="6000" cap="none" spc="300" dirty="0">
                <a:solidFill>
                  <a:srgbClr val="1F497D"/>
                </a:solidFill>
                <a:latin typeface="Bahnschrift" panose="020B0502040204020203" pitchFamily="34" charset="0"/>
              </a:rPr>
              <a:t>Annual Meeting </a:t>
            </a:r>
            <a:r>
              <a:rPr lang="en-US" sz="6000" spc="300" dirty="0">
                <a:solidFill>
                  <a:srgbClr val="1F497D"/>
                </a:solidFill>
                <a:latin typeface="Bahnschrift" panose="020B0502040204020203" pitchFamily="34" charset="0"/>
              </a:rPr>
              <a:t>2020</a:t>
            </a:r>
            <a:r>
              <a:rPr lang="en-US" sz="3600" spc="300" dirty="0">
                <a:solidFill>
                  <a:schemeClr val="tx1"/>
                </a:solidFill>
                <a:latin typeface="Bahnschrift" panose="020B0502040204020203" pitchFamily="34" charset="0"/>
              </a:rPr>
              <a:t/>
            </a:r>
            <a:br>
              <a:rPr lang="en-US" sz="3600" spc="300" dirty="0">
                <a:solidFill>
                  <a:schemeClr val="tx1"/>
                </a:solidFill>
                <a:latin typeface="Bahnschrift" panose="020B0502040204020203" pitchFamily="34" charset="0"/>
              </a:rPr>
            </a:br>
            <a:r>
              <a:rPr lang="en-US" sz="3600" spc="300" dirty="0">
                <a:solidFill>
                  <a:schemeClr val="tx1"/>
                </a:solidFill>
                <a:latin typeface="Bahnschrift" panose="020B0502040204020203" pitchFamily="34" charset="0"/>
              </a:rPr>
              <a:t>NIEM’s Path to the Future</a:t>
            </a:r>
            <a:br>
              <a:rPr lang="en-US" sz="3600" spc="300" dirty="0">
                <a:solidFill>
                  <a:schemeClr val="tx1"/>
                </a:solidFill>
                <a:latin typeface="Bahnschrift" panose="020B0502040204020203" pitchFamily="34" charset="0"/>
              </a:rPr>
            </a:br>
            <a:r>
              <a:rPr lang="en-US" sz="3600" spc="300" dirty="0">
                <a:solidFill>
                  <a:schemeClr val="tx1"/>
                </a:solidFill>
                <a:latin typeface="Bahnschrift" panose="020B0502040204020203" pitchFamily="34" charset="0"/>
              </a:rPr>
              <a:t/>
            </a:r>
            <a:br>
              <a:rPr lang="en-US" sz="3600" spc="300" dirty="0">
                <a:solidFill>
                  <a:schemeClr val="tx1"/>
                </a:solidFill>
                <a:latin typeface="Bahnschrift" panose="020B0502040204020203" pitchFamily="34" charset="0"/>
              </a:rPr>
            </a:br>
            <a:r>
              <a:rPr lang="en-US" sz="3600" spc="300" dirty="0">
                <a:solidFill>
                  <a:schemeClr val="tx1"/>
                </a:solidFill>
                <a:latin typeface="Bahnschrift" panose="020B0502040204020203" pitchFamily="34" charset="0"/>
              </a:rPr>
              <a:t/>
            </a:r>
            <a:br>
              <a:rPr lang="en-US" sz="3600" spc="300" dirty="0">
                <a:solidFill>
                  <a:schemeClr val="tx1"/>
                </a:solidFill>
                <a:latin typeface="Bahnschrift" panose="020B0502040204020203" pitchFamily="34" charset="0"/>
              </a:rPr>
            </a:br>
            <a:r>
              <a:rPr lang="en-US" sz="1000" spc="300" dirty="0">
                <a:solidFill>
                  <a:srgbClr val="1F497D"/>
                </a:solidFill>
                <a:latin typeface="Bahnschrift" panose="020B0502040204020203" pitchFamily="34" charset="0"/>
              </a:rPr>
              <a:t/>
            </a:r>
            <a:br>
              <a:rPr lang="en-US" sz="1000" spc="300" dirty="0">
                <a:solidFill>
                  <a:srgbClr val="1F497D"/>
                </a:solidFill>
                <a:latin typeface="Bahnschrift" panose="020B0502040204020203" pitchFamily="34" charset="0"/>
              </a:rPr>
            </a:br>
            <a:r>
              <a:rPr lang="en-US" sz="3600" spc="300" dirty="0">
                <a:solidFill>
                  <a:srgbClr val="7F7F7F"/>
                </a:solidFill>
                <a:latin typeface="Bahnschrift" panose="020B0502040204020203" pitchFamily="34" charset="0"/>
              </a:rPr>
              <a:t>18 S</a:t>
            </a:r>
            <a:r>
              <a:rPr lang="en-US" sz="3600" cap="none" spc="300" dirty="0">
                <a:solidFill>
                  <a:srgbClr val="7F7F7F"/>
                </a:solidFill>
                <a:latin typeface="Bahnschrift" panose="020B0502040204020203" pitchFamily="34" charset="0"/>
              </a:rPr>
              <a:t>eptember</a:t>
            </a:r>
            <a:endParaRPr lang="en-US" sz="3600" dirty="0">
              <a:solidFill>
                <a:srgbClr val="7F7F7F"/>
              </a:solidFill>
            </a:endParaRPr>
          </a:p>
        </p:txBody>
      </p:sp>
      <p:pic>
        <p:nvPicPr>
          <p:cNvPr id="9" name="Picture 8" descr="A close up of a logo&#10;&#10;Description automatically generated">
            <a:extLst>
              <a:ext uri="{FF2B5EF4-FFF2-40B4-BE49-F238E27FC236}">
                <a16:creationId xmlns:a16="http://schemas.microsoft.com/office/drawing/2014/main" id="{7ABE7B85-E5DC-4D7B-8280-C0DE6DB485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0568" y="649206"/>
            <a:ext cx="7849080" cy="1841445"/>
          </a:xfrm>
          <a:prstGeom prst="rect">
            <a:avLst/>
          </a:prstGeom>
        </p:spPr>
      </p:pic>
      <p:sp>
        <p:nvSpPr>
          <p:cNvPr id="2" name="TextBox 1">
            <a:extLst>
              <a:ext uri="{FF2B5EF4-FFF2-40B4-BE49-F238E27FC236}">
                <a16:creationId xmlns:a16="http://schemas.microsoft.com/office/drawing/2014/main" id="{D4343B92-9659-48A7-96B8-DAF344635CCE}"/>
              </a:ext>
            </a:extLst>
          </p:cNvPr>
          <p:cNvSpPr txBox="1"/>
          <p:nvPr/>
        </p:nvSpPr>
        <p:spPr>
          <a:xfrm>
            <a:off x="3683200" y="4977244"/>
            <a:ext cx="4368504" cy="646331"/>
          </a:xfrm>
          <a:prstGeom prst="rect">
            <a:avLst/>
          </a:prstGeom>
          <a:noFill/>
        </p:spPr>
        <p:txBody>
          <a:bodyPr wrap="none" rtlCol="0">
            <a:spAutoFit/>
          </a:bodyPr>
          <a:lstStyle/>
          <a:p>
            <a:r>
              <a:rPr lang="en-US" sz="3600" b="1" spc="300" dirty="0">
                <a:solidFill>
                  <a:srgbClr val="1F497D"/>
                </a:solidFill>
                <a:latin typeface="Bahnschrift" panose="020B0502040204020203" pitchFamily="34" charset="0"/>
                <a:ea typeface="+mj-ea"/>
                <a:cs typeface="+mj-cs"/>
              </a:rPr>
              <a:t>Stuart Whitehead</a:t>
            </a:r>
          </a:p>
        </p:txBody>
      </p:sp>
    </p:spTree>
    <p:extLst>
      <p:ext uri="{BB962C8B-B14F-4D97-AF65-F5344CB8AC3E}">
        <p14:creationId xmlns:p14="http://schemas.microsoft.com/office/powerpoint/2010/main" val="4083322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1A87D-83E1-4115-8AA1-D1D9EDCE7140}"/>
              </a:ext>
            </a:extLst>
          </p:cNvPr>
          <p:cNvSpPr>
            <a:spLocks noGrp="1"/>
          </p:cNvSpPr>
          <p:nvPr>
            <p:ph type="title"/>
          </p:nvPr>
        </p:nvSpPr>
        <p:spPr>
          <a:xfrm>
            <a:off x="609600" y="509237"/>
            <a:ext cx="10972800" cy="811358"/>
          </a:xfrm>
        </p:spPr>
        <p:txBody>
          <a:bodyPr>
            <a:normAutofit/>
          </a:bodyPr>
          <a:lstStyle/>
          <a:p>
            <a:r>
              <a:rPr lang="en-US" sz="4800" dirty="0"/>
              <a:t>NIEM, Pathway to the future</a:t>
            </a:r>
          </a:p>
        </p:txBody>
      </p:sp>
      <p:sp>
        <p:nvSpPr>
          <p:cNvPr id="5" name="Footer Placeholder 4">
            <a:extLst>
              <a:ext uri="{FF2B5EF4-FFF2-40B4-BE49-F238E27FC236}">
                <a16:creationId xmlns:a16="http://schemas.microsoft.com/office/drawing/2014/main" id="{FE1B0E72-A003-47F5-9A49-86AB6CDFA665}"/>
              </a:ext>
            </a:extLst>
          </p:cNvPr>
          <p:cNvSpPr>
            <a:spLocks noGrp="1"/>
          </p:cNvSpPr>
          <p:nvPr>
            <p:ph type="ftr" sz="quarter" idx="3"/>
          </p:nvPr>
        </p:nvSpPr>
        <p:spPr/>
        <p:txBody>
          <a:bodyPr/>
          <a:lstStyle/>
          <a:p>
            <a:endParaRPr lang="en-US" dirty="0"/>
          </a:p>
        </p:txBody>
      </p:sp>
      <p:pic>
        <p:nvPicPr>
          <p:cNvPr id="7" name="Picture 6" descr="A large clock mounted to the side of a building&#10;&#10;Description automatically generated">
            <a:extLst>
              <a:ext uri="{FF2B5EF4-FFF2-40B4-BE49-F238E27FC236}">
                <a16:creationId xmlns:a16="http://schemas.microsoft.com/office/drawing/2014/main" id="{0AC36BF8-C4DC-41E1-A93A-9A92D4846C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2926" y="1804350"/>
            <a:ext cx="5723758" cy="3820608"/>
          </a:xfrm>
          <a:prstGeom prst="rect">
            <a:avLst/>
          </a:prstGeom>
        </p:spPr>
      </p:pic>
      <p:sp>
        <p:nvSpPr>
          <p:cNvPr id="9" name="Content Placeholder 8">
            <a:extLst>
              <a:ext uri="{FF2B5EF4-FFF2-40B4-BE49-F238E27FC236}">
                <a16:creationId xmlns:a16="http://schemas.microsoft.com/office/drawing/2014/main" id="{44EBBBD3-6186-44DB-9724-29297296A461}"/>
              </a:ext>
            </a:extLst>
          </p:cNvPr>
          <p:cNvSpPr>
            <a:spLocks noGrp="1"/>
          </p:cNvSpPr>
          <p:nvPr>
            <p:ph sz="half" idx="1"/>
          </p:nvPr>
        </p:nvSpPr>
        <p:spPr>
          <a:xfrm>
            <a:off x="495299" y="1804350"/>
            <a:ext cx="5973042" cy="3100981"/>
          </a:xfrm>
        </p:spPr>
        <p:txBody>
          <a:bodyPr/>
          <a:lstStyle/>
          <a:p>
            <a:pPr marL="0" indent="0">
              <a:buNone/>
            </a:pPr>
            <a:r>
              <a:rPr lang="en-US" sz="4800" b="1" dirty="0"/>
              <a:t>NIEM:</a:t>
            </a:r>
          </a:p>
          <a:p>
            <a:r>
              <a:rPr lang="en-US" sz="4000" dirty="0"/>
              <a:t>Where we’ve been</a:t>
            </a:r>
          </a:p>
          <a:p>
            <a:r>
              <a:rPr lang="en-US" sz="4000" dirty="0"/>
              <a:t>Where we are </a:t>
            </a:r>
            <a:endParaRPr lang="en-US" dirty="0"/>
          </a:p>
          <a:p>
            <a:r>
              <a:rPr lang="en-US" sz="4000" dirty="0"/>
              <a:t>Where we want to be ?</a:t>
            </a:r>
          </a:p>
        </p:txBody>
      </p:sp>
    </p:spTree>
    <p:extLst>
      <p:ext uri="{BB962C8B-B14F-4D97-AF65-F5344CB8AC3E}">
        <p14:creationId xmlns:p14="http://schemas.microsoft.com/office/powerpoint/2010/main" val="3371471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Where we’ve been – Where we are</a:t>
            </a:r>
            <a:endParaRPr lang="en-US" dirty="0"/>
          </a:p>
        </p:txBody>
      </p:sp>
      <p:sp>
        <p:nvSpPr>
          <p:cNvPr id="3" name="Footer Placeholder 2"/>
          <p:cNvSpPr>
            <a:spLocks noGrp="1"/>
          </p:cNvSpPr>
          <p:nvPr>
            <p:ph type="ftr" sz="quarter" idx="3"/>
          </p:nvPr>
        </p:nvSpPr>
        <p:spPr/>
        <p:txBody>
          <a:bodyPr/>
          <a:lstStyle/>
          <a:p>
            <a:endParaRPr lang="en-US" dirty="0"/>
          </a:p>
        </p:txBody>
      </p:sp>
      <p:sp>
        <p:nvSpPr>
          <p:cNvPr id="4" name="Content Placeholder 3"/>
          <p:cNvSpPr>
            <a:spLocks noGrp="1"/>
          </p:cNvSpPr>
          <p:nvPr>
            <p:ph sz="quarter" idx="11"/>
          </p:nvPr>
        </p:nvSpPr>
        <p:spPr>
          <a:xfrm>
            <a:off x="371064" y="1492250"/>
            <a:ext cx="10972800" cy="4445000"/>
          </a:xfrm>
        </p:spPr>
        <p:txBody>
          <a:bodyPr>
            <a:normAutofit fontScale="85000" lnSpcReduction="20000"/>
          </a:bodyPr>
          <a:lstStyle/>
          <a:p>
            <a:r>
              <a:rPr lang="en-US" dirty="0"/>
              <a:t>Classic Data Silo Symptoms </a:t>
            </a:r>
          </a:p>
          <a:p>
            <a:pPr lvl="1"/>
            <a:r>
              <a:rPr lang="en-US" dirty="0" smtClean="0"/>
              <a:t>Manual</a:t>
            </a:r>
            <a:r>
              <a:rPr lang="en-US" dirty="0"/>
              <a:t>, repetitive data manipulation and reporting tasks </a:t>
            </a:r>
            <a:endParaRPr lang="en-US" dirty="0" smtClean="0"/>
          </a:p>
          <a:p>
            <a:pPr lvl="1"/>
            <a:r>
              <a:rPr lang="en-US" dirty="0" smtClean="0"/>
              <a:t>Creating </a:t>
            </a:r>
            <a:r>
              <a:rPr lang="en-US" dirty="0"/>
              <a:t>“ad hoc” reports takes hours or days instead of minutes. </a:t>
            </a:r>
          </a:p>
          <a:p>
            <a:pPr lvl="1"/>
            <a:r>
              <a:rPr lang="en-US" dirty="0" smtClean="0"/>
              <a:t>There </a:t>
            </a:r>
            <a:r>
              <a:rPr lang="en-US" dirty="0"/>
              <a:t>are several versions of the “truth” according to which system you select. </a:t>
            </a:r>
          </a:p>
          <a:p>
            <a:pPr lvl="1"/>
            <a:endParaRPr lang="en-US" dirty="0" smtClean="0"/>
          </a:p>
          <a:p>
            <a:r>
              <a:rPr lang="en-US" dirty="0" smtClean="0"/>
              <a:t>Top </a:t>
            </a:r>
            <a:r>
              <a:rPr lang="en-US" dirty="0"/>
              <a:t>barriers to interoperability </a:t>
            </a:r>
          </a:p>
          <a:p>
            <a:pPr lvl="1"/>
            <a:r>
              <a:rPr lang="en-US" dirty="0"/>
              <a:t>Difficulties in accessing relevant </a:t>
            </a:r>
            <a:r>
              <a:rPr lang="en-US" dirty="0" smtClean="0"/>
              <a:t>data : ICAM </a:t>
            </a:r>
            <a:endParaRPr lang="en-US" dirty="0"/>
          </a:p>
          <a:p>
            <a:pPr lvl="1"/>
            <a:r>
              <a:rPr lang="en-US" dirty="0"/>
              <a:t>Lack of necessary skills/expertise </a:t>
            </a:r>
            <a:r>
              <a:rPr lang="en-US" dirty="0" smtClean="0"/>
              <a:t>: Data scientists</a:t>
            </a:r>
            <a:endParaRPr lang="en-US" dirty="0"/>
          </a:p>
          <a:p>
            <a:pPr lvl="1"/>
            <a:r>
              <a:rPr lang="en-US" dirty="0"/>
              <a:t>Technology/system issues </a:t>
            </a:r>
            <a:r>
              <a:rPr lang="en-US" dirty="0" smtClean="0"/>
              <a:t>: Legacy IT/hard wired systems</a:t>
            </a:r>
            <a:endParaRPr lang="en-US" dirty="0"/>
          </a:p>
          <a:p>
            <a:pPr lvl="1"/>
            <a:r>
              <a:rPr lang="en-US" dirty="0"/>
              <a:t>Data quality issues </a:t>
            </a:r>
            <a:r>
              <a:rPr lang="en-US" dirty="0" smtClean="0"/>
              <a:t>: Unintended/reuse</a:t>
            </a:r>
            <a:endParaRPr lang="en-US" dirty="0"/>
          </a:p>
          <a:p>
            <a:pPr lvl="1"/>
            <a:r>
              <a:rPr lang="en-US" dirty="0"/>
              <a:t>Organizational </a:t>
            </a:r>
            <a:r>
              <a:rPr lang="en-US" dirty="0" smtClean="0"/>
              <a:t>silos </a:t>
            </a:r>
            <a:r>
              <a:rPr lang="en-US" dirty="0" smtClean="0"/>
              <a:t>vs. Enterprise approach</a:t>
            </a:r>
            <a:endParaRPr lang="en-US" dirty="0"/>
          </a:p>
          <a:p>
            <a:endParaRPr lang="en-US"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149245" y="3177362"/>
            <a:ext cx="2936738" cy="2936738"/>
          </a:xfrm>
          <a:prstGeom prst="rect">
            <a:avLst/>
          </a:prstGeom>
        </p:spPr>
      </p:pic>
    </p:spTree>
    <p:extLst>
      <p:ext uri="{BB962C8B-B14F-4D97-AF65-F5344CB8AC3E}">
        <p14:creationId xmlns:p14="http://schemas.microsoft.com/office/powerpoint/2010/main" val="89027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Demands to support the organization</a:t>
            </a:r>
            <a:endParaRPr lang="en-US" dirty="0"/>
          </a:p>
        </p:txBody>
      </p:sp>
      <p:sp>
        <p:nvSpPr>
          <p:cNvPr id="3" name="Footer Placeholder 2"/>
          <p:cNvSpPr>
            <a:spLocks noGrp="1"/>
          </p:cNvSpPr>
          <p:nvPr>
            <p:ph type="ftr" sz="quarter" idx="3"/>
          </p:nvPr>
        </p:nvSpPr>
        <p:spPr/>
        <p:txBody>
          <a:bodyPr/>
          <a:lstStyle/>
          <a:p>
            <a:endParaRPr lang="en-US" dirty="0"/>
          </a:p>
        </p:txBody>
      </p:sp>
      <p:sp>
        <p:nvSpPr>
          <p:cNvPr id="4" name="Content Placeholder 3"/>
          <p:cNvSpPr>
            <a:spLocks noGrp="1"/>
          </p:cNvSpPr>
          <p:nvPr>
            <p:ph sz="quarter" idx="11"/>
          </p:nvPr>
        </p:nvSpPr>
        <p:spPr/>
        <p:txBody>
          <a:bodyPr>
            <a:normAutofit lnSpcReduction="10000"/>
          </a:bodyPr>
          <a:lstStyle/>
          <a:p>
            <a:pPr lvl="0"/>
            <a:r>
              <a:rPr lang="en-US" dirty="0" smtClean="0"/>
              <a:t>Scenario </a:t>
            </a:r>
            <a:r>
              <a:rPr lang="en-US" dirty="0"/>
              <a:t>planning and forecasting </a:t>
            </a:r>
          </a:p>
          <a:p>
            <a:pPr lvl="0"/>
            <a:r>
              <a:rPr lang="en-US" dirty="0" smtClean="0"/>
              <a:t>Budget and financial management </a:t>
            </a:r>
            <a:endParaRPr lang="en-US" dirty="0"/>
          </a:p>
          <a:p>
            <a:pPr lvl="0"/>
            <a:r>
              <a:rPr lang="en-US" dirty="0" smtClean="0"/>
              <a:t>Program efficiencies  </a:t>
            </a:r>
            <a:endParaRPr lang="en-US" dirty="0"/>
          </a:p>
          <a:p>
            <a:pPr lvl="0"/>
            <a:r>
              <a:rPr lang="en-US" dirty="0" smtClean="0"/>
              <a:t>Financial </a:t>
            </a:r>
            <a:r>
              <a:rPr lang="en-US" dirty="0"/>
              <a:t>risk management </a:t>
            </a:r>
          </a:p>
          <a:p>
            <a:pPr lvl="0"/>
            <a:r>
              <a:rPr lang="en-US" dirty="0" smtClean="0"/>
              <a:t>Organizational </a:t>
            </a:r>
            <a:r>
              <a:rPr lang="en-US" dirty="0"/>
              <a:t>transparency </a:t>
            </a:r>
          </a:p>
          <a:p>
            <a:pPr lvl="0"/>
            <a:r>
              <a:rPr lang="en-US" dirty="0" smtClean="0"/>
              <a:t>Reporting</a:t>
            </a:r>
          </a:p>
          <a:p>
            <a:pPr lvl="0"/>
            <a:r>
              <a:rPr lang="en-US" dirty="0" smtClean="0"/>
              <a:t>Common Operational Pictures</a:t>
            </a:r>
          </a:p>
          <a:p>
            <a:pPr lvl="0"/>
            <a:r>
              <a:rPr lang="en-US" dirty="0" smtClean="0"/>
              <a:t>Decision ready data</a:t>
            </a:r>
            <a:endParaRPr lang="en-US" dirty="0"/>
          </a:p>
          <a:p>
            <a:endParaRPr lang="en-US" dirty="0"/>
          </a:p>
        </p:txBody>
      </p:sp>
      <p:pic>
        <p:nvPicPr>
          <p:cNvPr id="5" name="Picture 2" descr="Samsung Electronics Sweeps Coveted Global AI Awards – Samsung Global  Newsro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1093" y="2734297"/>
            <a:ext cx="2762250" cy="1657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9499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B326F-49A6-42F9-9D56-EA4F1F4DEF9D}"/>
              </a:ext>
            </a:extLst>
          </p:cNvPr>
          <p:cNvSpPr>
            <a:spLocks noGrp="1"/>
          </p:cNvSpPr>
          <p:nvPr>
            <p:ph type="title"/>
          </p:nvPr>
        </p:nvSpPr>
        <p:spPr>
          <a:xfrm>
            <a:off x="609600" y="167243"/>
            <a:ext cx="10972800" cy="705116"/>
          </a:xfrm>
        </p:spPr>
        <p:txBody>
          <a:bodyPr>
            <a:normAutofit/>
          </a:bodyPr>
          <a:lstStyle/>
          <a:p>
            <a:r>
              <a:rPr lang="en-US" sz="4800" dirty="0" smtClean="0"/>
              <a:t>Where we are going</a:t>
            </a:r>
            <a:endParaRPr lang="en-US" sz="4800" dirty="0"/>
          </a:p>
        </p:txBody>
      </p:sp>
      <p:sp>
        <p:nvSpPr>
          <p:cNvPr id="3" name="Content Placeholder 2">
            <a:extLst>
              <a:ext uri="{FF2B5EF4-FFF2-40B4-BE49-F238E27FC236}">
                <a16:creationId xmlns:a16="http://schemas.microsoft.com/office/drawing/2014/main" id="{275FB72B-AADF-4F95-B8D1-E8012C3EFCB2}"/>
              </a:ext>
            </a:extLst>
          </p:cNvPr>
          <p:cNvSpPr>
            <a:spLocks noGrp="1"/>
          </p:cNvSpPr>
          <p:nvPr>
            <p:ph sz="half" idx="1"/>
          </p:nvPr>
        </p:nvSpPr>
        <p:spPr>
          <a:xfrm>
            <a:off x="88322" y="983256"/>
            <a:ext cx="6347305" cy="4856817"/>
          </a:xfrm>
        </p:spPr>
        <p:txBody>
          <a:bodyPr>
            <a:normAutofit/>
          </a:bodyPr>
          <a:lstStyle/>
          <a:p>
            <a:pPr marL="0" indent="0">
              <a:buNone/>
            </a:pPr>
            <a:r>
              <a:rPr lang="en-US" b="1" u="sng" dirty="0" smtClean="0"/>
              <a:t>Interoperability as a Nation</a:t>
            </a:r>
          </a:p>
          <a:p>
            <a:r>
              <a:rPr lang="en-US" dirty="0" smtClean="0"/>
              <a:t>Technology is making the </a:t>
            </a:r>
            <a:r>
              <a:rPr lang="en-US" dirty="0"/>
              <a:t>world </a:t>
            </a:r>
            <a:r>
              <a:rPr lang="en-US" dirty="0" smtClean="0"/>
              <a:t>smaller</a:t>
            </a:r>
            <a:r>
              <a:rPr lang="en-US" dirty="0"/>
              <a:t>, we need to foster machine to machine </a:t>
            </a:r>
            <a:r>
              <a:rPr lang="en-US" dirty="0" smtClean="0"/>
              <a:t>interoperability. </a:t>
            </a:r>
          </a:p>
          <a:p>
            <a:r>
              <a:rPr lang="en-US" dirty="0" smtClean="0"/>
              <a:t>Keeping up with the speed of change, </a:t>
            </a:r>
            <a:r>
              <a:rPr lang="en-US" b="1" u="sng" dirty="0" smtClean="0"/>
              <a:t>Data</a:t>
            </a:r>
            <a:r>
              <a:rPr lang="en-US" dirty="0" smtClean="0"/>
              <a:t> </a:t>
            </a:r>
            <a:r>
              <a:rPr lang="en-US" dirty="0"/>
              <a:t>is at the heart of it all.</a:t>
            </a:r>
          </a:p>
          <a:p>
            <a:r>
              <a:rPr lang="en-US" dirty="0"/>
              <a:t> Emerging technologies</a:t>
            </a:r>
          </a:p>
          <a:p>
            <a:pPr lvl="1"/>
            <a:r>
              <a:rPr lang="en-US" dirty="0" smtClean="0"/>
              <a:t>Artificial Intelligence (AI)</a:t>
            </a:r>
            <a:endParaRPr lang="en-US" dirty="0"/>
          </a:p>
          <a:p>
            <a:pPr lvl="1"/>
            <a:r>
              <a:rPr lang="en-US" dirty="0" smtClean="0"/>
              <a:t>Cloud </a:t>
            </a:r>
            <a:r>
              <a:rPr lang="en-US" dirty="0"/>
              <a:t>Computing</a:t>
            </a:r>
          </a:p>
          <a:p>
            <a:pPr lvl="1"/>
            <a:r>
              <a:rPr lang="en-US" dirty="0"/>
              <a:t>Multi-dimensional </a:t>
            </a:r>
            <a:r>
              <a:rPr lang="en-US" dirty="0" smtClean="0"/>
              <a:t>Data</a:t>
            </a:r>
            <a:endParaRPr lang="en-US" dirty="0"/>
          </a:p>
        </p:txBody>
      </p:sp>
      <p:sp>
        <p:nvSpPr>
          <p:cNvPr id="5" name="Footer Placeholder 4">
            <a:extLst>
              <a:ext uri="{FF2B5EF4-FFF2-40B4-BE49-F238E27FC236}">
                <a16:creationId xmlns:a16="http://schemas.microsoft.com/office/drawing/2014/main" id="{165C1693-1FA7-4342-B891-4D92EF111187}"/>
              </a:ext>
            </a:extLst>
          </p:cNvPr>
          <p:cNvSpPr>
            <a:spLocks noGrp="1"/>
          </p:cNvSpPr>
          <p:nvPr>
            <p:ph type="ftr" sz="quarter" idx="3"/>
          </p:nvPr>
        </p:nvSpPr>
        <p:spPr/>
        <p:txBody>
          <a:bodyPr/>
          <a:lstStyle/>
          <a:p>
            <a:endParaRPr lang="en-US" dirty="0"/>
          </a:p>
        </p:txBody>
      </p:sp>
      <p:grpSp>
        <p:nvGrpSpPr>
          <p:cNvPr id="11" name="Group 10">
            <a:extLst>
              <a:ext uri="{FF2B5EF4-FFF2-40B4-BE49-F238E27FC236}">
                <a16:creationId xmlns:a16="http://schemas.microsoft.com/office/drawing/2014/main" id="{50F80F2A-56F6-4DFC-B6A7-961535E8F19D}"/>
              </a:ext>
            </a:extLst>
          </p:cNvPr>
          <p:cNvGrpSpPr/>
          <p:nvPr/>
        </p:nvGrpSpPr>
        <p:grpSpPr>
          <a:xfrm>
            <a:off x="6400800" y="1554291"/>
            <a:ext cx="5822162" cy="4404895"/>
            <a:chOff x="5564331" y="1554291"/>
            <a:chExt cx="6658631" cy="4677224"/>
          </a:xfrm>
        </p:grpSpPr>
        <p:pic>
          <p:nvPicPr>
            <p:cNvPr id="1026" name="Picture 2" descr="See the source image">
              <a:extLst>
                <a:ext uri="{FF2B5EF4-FFF2-40B4-BE49-F238E27FC236}">
                  <a16:creationId xmlns:a16="http://schemas.microsoft.com/office/drawing/2014/main" id="{030F4EDB-BDE7-4311-8E11-C8F7B34F3A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3283" y="1554291"/>
              <a:ext cx="4659679" cy="465967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screenshot of a computer&#10;&#10;Description automatically generated">
              <a:extLst>
                <a:ext uri="{FF2B5EF4-FFF2-40B4-BE49-F238E27FC236}">
                  <a16:creationId xmlns:a16="http://schemas.microsoft.com/office/drawing/2014/main" id="{080F00CC-4EE4-4056-B687-36A3D3DCA333}"/>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604162" y="3227703"/>
              <a:ext cx="2186853" cy="1317216"/>
            </a:xfrm>
            <a:prstGeom prst="rect">
              <a:avLst/>
            </a:prstGeom>
          </p:spPr>
        </p:pic>
        <p:pic>
          <p:nvPicPr>
            <p:cNvPr id="1030" name="Picture 6" descr="See the source image">
              <a:extLst>
                <a:ext uri="{FF2B5EF4-FFF2-40B4-BE49-F238E27FC236}">
                  <a16:creationId xmlns:a16="http://schemas.microsoft.com/office/drawing/2014/main" id="{3E8801FC-8EFD-437D-9CAB-C77F3FE84368}"/>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5604163" y="1676043"/>
              <a:ext cx="2186853" cy="12573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ee the source image">
              <a:extLst>
                <a:ext uri="{FF2B5EF4-FFF2-40B4-BE49-F238E27FC236}">
                  <a16:creationId xmlns:a16="http://schemas.microsoft.com/office/drawing/2014/main" id="{D1B041F9-86FA-4453-8AF0-0C4BCF4281AA}"/>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5564331" y="4920450"/>
              <a:ext cx="2186853" cy="1311065"/>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TextBox 5"/>
          <p:cNvSpPr txBox="1"/>
          <p:nvPr/>
        </p:nvSpPr>
        <p:spPr>
          <a:xfrm>
            <a:off x="3888827" y="6341105"/>
            <a:ext cx="5023946" cy="369332"/>
          </a:xfrm>
          <a:prstGeom prst="rect">
            <a:avLst/>
          </a:prstGeom>
          <a:solidFill>
            <a:schemeClr val="accent1"/>
          </a:solidFill>
        </p:spPr>
        <p:txBody>
          <a:bodyPr wrap="square" rtlCol="0">
            <a:spAutoFit/>
          </a:bodyPr>
          <a:lstStyle/>
          <a:p>
            <a:r>
              <a:rPr lang="en-US" b="1" dirty="0" smtClean="0">
                <a:solidFill>
                  <a:schemeClr val="bg1"/>
                </a:solidFill>
              </a:rPr>
              <a:t>Competitively Intelligent on a Global scale!</a:t>
            </a:r>
            <a:endParaRPr lang="en-US" b="1" dirty="0">
              <a:solidFill>
                <a:schemeClr val="bg1"/>
              </a:solidFill>
            </a:endParaRPr>
          </a:p>
        </p:txBody>
      </p:sp>
    </p:spTree>
    <p:extLst>
      <p:ext uri="{BB962C8B-B14F-4D97-AF65-F5344CB8AC3E}">
        <p14:creationId xmlns:p14="http://schemas.microsoft.com/office/powerpoint/2010/main" val="3675487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0466C-0881-4879-819A-E98A8052A216}"/>
              </a:ext>
            </a:extLst>
          </p:cNvPr>
          <p:cNvSpPr>
            <a:spLocks noGrp="1"/>
          </p:cNvSpPr>
          <p:nvPr>
            <p:ph type="title"/>
          </p:nvPr>
        </p:nvSpPr>
        <p:spPr/>
        <p:txBody>
          <a:bodyPr/>
          <a:lstStyle/>
          <a:p>
            <a:r>
              <a:rPr lang="en-US" dirty="0" smtClean="0"/>
              <a:t>Where we want to be</a:t>
            </a:r>
            <a:endParaRPr lang="en-US" dirty="0"/>
          </a:p>
        </p:txBody>
      </p:sp>
      <p:sp>
        <p:nvSpPr>
          <p:cNvPr id="3" name="Content Placeholder 2">
            <a:extLst>
              <a:ext uri="{FF2B5EF4-FFF2-40B4-BE49-F238E27FC236}">
                <a16:creationId xmlns:a16="http://schemas.microsoft.com/office/drawing/2014/main" id="{C4BB30F1-2261-41D4-942E-4A82A5231910}"/>
              </a:ext>
            </a:extLst>
          </p:cNvPr>
          <p:cNvSpPr>
            <a:spLocks noGrp="1"/>
          </p:cNvSpPr>
          <p:nvPr>
            <p:ph sz="half" idx="1"/>
          </p:nvPr>
        </p:nvSpPr>
        <p:spPr>
          <a:xfrm>
            <a:off x="551994" y="1048985"/>
            <a:ext cx="8904114" cy="2215325"/>
          </a:xfrm>
        </p:spPr>
        <p:txBody>
          <a:bodyPr>
            <a:normAutofit/>
          </a:bodyPr>
          <a:lstStyle/>
          <a:p>
            <a:pPr marL="0" indent="0">
              <a:buNone/>
            </a:pPr>
            <a:r>
              <a:rPr lang="en-US" b="1" u="sng" dirty="0" smtClean="0"/>
              <a:t>Competitive Intelligence on a Global Scale</a:t>
            </a:r>
          </a:p>
          <a:p>
            <a:pPr marL="0" indent="0">
              <a:buNone/>
            </a:pPr>
            <a:endParaRPr lang="en-US" dirty="0" smtClean="0"/>
          </a:p>
          <a:p>
            <a:r>
              <a:rPr lang="en-US" dirty="0" smtClean="0"/>
              <a:t>Enterprise data availability when and how its needed </a:t>
            </a:r>
          </a:p>
          <a:p>
            <a:r>
              <a:rPr lang="en-US" dirty="0" smtClean="0"/>
              <a:t>International leader </a:t>
            </a:r>
            <a:r>
              <a:rPr lang="en-US" dirty="0"/>
              <a:t>amongst global </a:t>
            </a:r>
            <a:r>
              <a:rPr lang="en-US" dirty="0" smtClean="0"/>
              <a:t>competitors</a:t>
            </a:r>
            <a:endParaRPr lang="en-US" dirty="0"/>
          </a:p>
        </p:txBody>
      </p:sp>
      <p:pic>
        <p:nvPicPr>
          <p:cNvPr id="1028" name="Picture 4" descr="The Globally Competent Teaching Continuum | Global education, Life science,  Overseas educ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9932" y="3141426"/>
            <a:ext cx="2741575" cy="27415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132108" y="6229365"/>
            <a:ext cx="6629399" cy="400110"/>
          </a:xfrm>
          <a:prstGeom prst="rect">
            <a:avLst/>
          </a:prstGeom>
          <a:solidFill>
            <a:schemeClr val="accent1"/>
          </a:solidFill>
        </p:spPr>
        <p:txBody>
          <a:bodyPr wrap="square" rtlCol="0">
            <a:spAutoFit/>
          </a:bodyPr>
          <a:lstStyle/>
          <a:p>
            <a:r>
              <a:rPr lang="en-US" sz="2000" b="1" dirty="0" smtClean="0">
                <a:solidFill>
                  <a:schemeClr val="bg1"/>
                </a:solidFill>
              </a:rPr>
              <a:t>Position NIEM to meet the requirements of the future </a:t>
            </a:r>
            <a:endParaRPr lang="en-US" sz="2000" b="1" dirty="0">
              <a:solidFill>
                <a:schemeClr val="bg1"/>
              </a:solidFill>
            </a:endParaRPr>
          </a:p>
        </p:txBody>
      </p:sp>
      <p:sp>
        <p:nvSpPr>
          <p:cNvPr id="4" name="TextBox 3"/>
          <p:cNvSpPr txBox="1"/>
          <p:nvPr/>
        </p:nvSpPr>
        <p:spPr>
          <a:xfrm>
            <a:off x="2296122" y="3205345"/>
            <a:ext cx="4408579" cy="2677656"/>
          </a:xfrm>
          <a:prstGeom prst="rect">
            <a:avLst/>
          </a:prstGeom>
          <a:noFill/>
          <a:ln>
            <a:solidFill>
              <a:schemeClr val="tx1"/>
            </a:solidFill>
          </a:ln>
        </p:spPr>
        <p:txBody>
          <a:bodyPr wrap="none" rtlCol="0">
            <a:spAutoFit/>
          </a:bodyPr>
          <a:lstStyle/>
          <a:p>
            <a:pPr marL="400050" lvl="1"/>
            <a:r>
              <a:rPr lang="en-US" sz="2400" b="1" u="sng" dirty="0"/>
              <a:t>2021 Focus</a:t>
            </a:r>
          </a:p>
          <a:p>
            <a:pPr marL="742950" lvl="1" indent="-342900">
              <a:buFont typeface="Wingdings" panose="05000000000000000000" pitchFamily="2" charset="2"/>
              <a:buChar char="q"/>
            </a:pPr>
            <a:r>
              <a:rPr lang="en-US" sz="2400" dirty="0"/>
              <a:t>Meta-model</a:t>
            </a:r>
          </a:p>
          <a:p>
            <a:pPr marL="742950" lvl="1" indent="-342900">
              <a:buFont typeface="Wingdings" panose="05000000000000000000" pitchFamily="2" charset="2"/>
              <a:buChar char="q"/>
            </a:pPr>
            <a:r>
              <a:rPr lang="en-US" sz="2400" dirty="0"/>
              <a:t>Internationalization</a:t>
            </a:r>
          </a:p>
          <a:p>
            <a:pPr marL="742950" lvl="1" indent="-342900">
              <a:buFont typeface="Wingdings" panose="05000000000000000000" pitchFamily="2" charset="2"/>
              <a:buChar char="q"/>
            </a:pPr>
            <a:r>
              <a:rPr lang="en-US" sz="2400" dirty="0"/>
              <a:t>NIEM as a Standard</a:t>
            </a:r>
          </a:p>
          <a:p>
            <a:pPr marL="742950" lvl="1" indent="-342900">
              <a:buFont typeface="Wingdings" panose="05000000000000000000" pitchFamily="2" charset="2"/>
              <a:buChar char="q"/>
            </a:pPr>
            <a:r>
              <a:rPr lang="en-US" sz="2400" dirty="0"/>
              <a:t>Domain </a:t>
            </a:r>
            <a:r>
              <a:rPr lang="en-US" sz="2400" dirty="0" smtClean="0"/>
              <a:t>Mentorship</a:t>
            </a:r>
            <a:endParaRPr lang="en-US" sz="2400" dirty="0"/>
          </a:p>
          <a:p>
            <a:pPr marL="742950" lvl="1" indent="-342900">
              <a:buFont typeface="Wingdings" panose="05000000000000000000" pitchFamily="2" charset="2"/>
              <a:buChar char="q"/>
            </a:pPr>
            <a:r>
              <a:rPr lang="en-US" sz="2400" dirty="0"/>
              <a:t>NIEM Content </a:t>
            </a:r>
            <a:r>
              <a:rPr lang="en-US" sz="2400" dirty="0" smtClean="0"/>
              <a:t>Maturation</a:t>
            </a:r>
            <a:endParaRPr lang="en-US" sz="2400" dirty="0"/>
          </a:p>
          <a:p>
            <a:pPr marL="742950" lvl="1" indent="-342900">
              <a:buFont typeface="Wingdings" panose="05000000000000000000" pitchFamily="2" charset="2"/>
              <a:buChar char="q"/>
            </a:pPr>
            <a:r>
              <a:rPr lang="en-US" sz="2400" dirty="0"/>
              <a:t>Increase NIEM </a:t>
            </a:r>
            <a:r>
              <a:rPr lang="en-US" sz="2400" dirty="0" smtClean="0"/>
              <a:t>Adoption</a:t>
            </a:r>
            <a:endParaRPr lang="en-US" sz="2400" dirty="0"/>
          </a:p>
        </p:txBody>
      </p:sp>
    </p:spTree>
    <p:extLst>
      <p:ext uri="{BB962C8B-B14F-4D97-AF65-F5344CB8AC3E}">
        <p14:creationId xmlns:p14="http://schemas.microsoft.com/office/powerpoint/2010/main" val="59518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logo&#10;&#10;Description automatically generated">
            <a:extLst>
              <a:ext uri="{FF2B5EF4-FFF2-40B4-BE49-F238E27FC236}">
                <a16:creationId xmlns:a16="http://schemas.microsoft.com/office/drawing/2014/main" id="{7ABE7B85-E5DC-4D7B-8280-C0DE6DB485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4426" y="1344155"/>
            <a:ext cx="5886810" cy="1381084"/>
          </a:xfrm>
          <a:prstGeom prst="rect">
            <a:avLst/>
          </a:prstGeom>
        </p:spPr>
      </p:pic>
      <p:pic>
        <p:nvPicPr>
          <p:cNvPr id="3" name="Picture 2" descr="A screenshot of a cell phone&#10;&#10;Description automatically generated">
            <a:extLst>
              <a:ext uri="{FF2B5EF4-FFF2-40B4-BE49-F238E27FC236}">
                <a16:creationId xmlns:a16="http://schemas.microsoft.com/office/drawing/2014/main" id="{7EEA2A06-E462-4549-93BC-A20985780E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8669" y="3008131"/>
            <a:ext cx="4253458" cy="2249264"/>
          </a:xfrm>
          <a:prstGeom prst="rect">
            <a:avLst/>
          </a:prstGeom>
        </p:spPr>
      </p:pic>
    </p:spTree>
    <p:extLst>
      <p:ext uri="{BB962C8B-B14F-4D97-AF65-F5344CB8AC3E}">
        <p14:creationId xmlns:p14="http://schemas.microsoft.com/office/powerpoint/2010/main" val="2036911715"/>
      </p:ext>
    </p:extLst>
  </p:cSld>
  <p:clrMapOvr>
    <a:masterClrMapping/>
  </p:clrMapOvr>
</p:sld>
</file>

<file path=ppt/theme/theme1.xml><?xml version="1.0" encoding="utf-8"?>
<a:theme xmlns:a="http://schemas.openxmlformats.org/drawingml/2006/main" name="NIEM_white">
  <a:themeElements>
    <a:clrScheme name="Custom 4">
      <a:dk1>
        <a:srgbClr val="8B8B8B"/>
      </a:dk1>
      <a:lt1>
        <a:sysClr val="window" lastClr="FFFFFF"/>
      </a:lt1>
      <a:dk2>
        <a:srgbClr val="1F497D"/>
      </a:dk2>
      <a:lt2>
        <a:srgbClr val="EEECE1"/>
      </a:lt2>
      <a:accent1>
        <a:srgbClr val="78C5EA"/>
      </a:accent1>
      <a:accent2>
        <a:srgbClr val="C0504D"/>
      </a:accent2>
      <a:accent3>
        <a:srgbClr val="9BBB59"/>
      </a:accent3>
      <a:accent4>
        <a:srgbClr val="8064A2"/>
      </a:accent4>
      <a:accent5>
        <a:srgbClr val="4BACC6"/>
      </a:accent5>
      <a:accent6>
        <a:srgbClr val="F79646"/>
      </a:accent6>
      <a:hlink>
        <a:srgbClr val="0070C0"/>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9EB3B6"/>
            </a:gs>
            <a:gs pos="100000">
              <a:schemeClr val="bg1"/>
            </a:gs>
          </a:gsLst>
        </a:gradFill>
        <a:ln>
          <a:solidFill>
            <a:srgbClr val="5C7073"/>
          </a:solidFill>
        </a:ln>
        <a:effectLst>
          <a:innerShdw blurRad="371475" dir="13500000">
            <a:schemeClr val="bg1"/>
          </a:innerShdw>
          <a:reflection stA="30000" endPos="10000" dist="12700" dir="5400000" sy="-100000" algn="bl" rotWithShape="0"/>
        </a:effectLst>
      </a:spPr>
      <a:bodyPr tIns="91440" anchor="t" anchorCtr="0"/>
      <a:lstStyle>
        <a:defPPr algn="ctr" fontAlgn="auto">
          <a:lnSpc>
            <a:spcPct val="90000"/>
          </a:lnSpc>
          <a:spcBef>
            <a:spcPts val="0"/>
          </a:spcBef>
          <a:spcAft>
            <a:spcPts val="0"/>
          </a:spcAft>
          <a:defRPr sz="2100" b="1" spc="-50" dirty="0" smtClean="0">
            <a:solidFill>
              <a:srgbClr val="304776"/>
            </a:solidFill>
            <a:latin typeface="Arial"/>
            <a:cs typeface="Arial"/>
          </a:defRPr>
        </a:defPPr>
      </a:lstStyle>
      <a:style>
        <a:lnRef idx="1">
          <a:schemeClr val="dk1"/>
        </a:lnRef>
        <a:fillRef idx="2">
          <a:schemeClr val="dk1"/>
        </a:fillRef>
        <a:effectRef idx="1">
          <a:schemeClr val="dk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8DE4B6E5ED562408C4F12FE6BD9C587" ma:contentTypeVersion="0" ma:contentTypeDescription="Create a new document." ma:contentTypeScope="" ma:versionID="ca35eadfb6483595d84bed29bdac0c0d">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70AD05-45A1-4A36-B1DD-A3DAAD030E81}">
  <ds:schemaRefs>
    <ds:schemaRef ds:uri="http://purl.org/dc/elements/1.1/"/>
    <ds:schemaRef ds:uri="http://schemas.openxmlformats.org/package/2006/metadata/core-properties"/>
    <ds:schemaRef ds:uri="http://purl.org/dc/dcmitype/"/>
    <ds:schemaRef ds:uri="http://schemas.microsoft.com/office/infopath/2007/PartnerControls"/>
    <ds:schemaRef ds:uri="http://purl.org/dc/terms/"/>
    <ds:schemaRef ds:uri="http://schemas.microsoft.com/office/2006/metadata/properties"/>
    <ds:schemaRef ds:uri="http://schemas.microsoft.com/office/2006/documentManagement/types"/>
    <ds:schemaRef ds:uri="http://www.w3.org/XML/1998/namespace"/>
  </ds:schemaRefs>
</ds:datastoreItem>
</file>

<file path=customXml/itemProps2.xml><?xml version="1.0" encoding="utf-8"?>
<ds:datastoreItem xmlns:ds="http://schemas.openxmlformats.org/officeDocument/2006/customXml" ds:itemID="{7AEE1635-B0F6-4256-A310-B3DF6695F8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62638DAA-9787-4049-968A-DE83A9486AF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1301</TotalTime>
  <Words>554</Words>
  <Application>Microsoft Office PowerPoint</Application>
  <PresentationFormat>Widescreen</PresentationFormat>
  <Paragraphs>68</Paragraphs>
  <Slides>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Bahnschrift</vt:lpstr>
      <vt:lpstr>Calibri</vt:lpstr>
      <vt:lpstr>Wingdings</vt:lpstr>
      <vt:lpstr>Wingdings 2</vt:lpstr>
      <vt:lpstr>NIEM_white</vt:lpstr>
      <vt:lpstr>NBAC Annual Meeting 2020 NIEM’s Path to the Future    18 September</vt:lpstr>
      <vt:lpstr>NIEM, Pathway to the future</vt:lpstr>
      <vt:lpstr>Where we’ve been – Where we are</vt:lpstr>
      <vt:lpstr>Data Demands to support the organization</vt:lpstr>
      <vt:lpstr>Where we are going</vt:lpstr>
      <vt:lpstr>Where we want to be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Meeting Overview (14-18 September)</dc:title>
  <dc:creator>Stephen Sullivan</dc:creator>
  <cp:lastModifiedBy>escobak</cp:lastModifiedBy>
  <cp:revision>256</cp:revision>
  <dcterms:created xsi:type="dcterms:W3CDTF">2020-08-18T16:33:02Z</dcterms:created>
  <dcterms:modified xsi:type="dcterms:W3CDTF">2020-09-14T17:09:48Z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0x01010058DE4B6E5ED562408C4F12FE6BD9C587</vt:lpwstr>
  </property>
</Properties>
</file>