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5272" r:id="rId2"/>
    <p:sldMasterId id="2147485312" r:id="rId3"/>
    <p:sldMasterId id="2147485327" r:id="rId4"/>
  </p:sldMasterIdLst>
  <p:notesMasterIdLst>
    <p:notesMasterId r:id="rId8"/>
  </p:notesMasterIdLst>
  <p:handoutMasterIdLst>
    <p:handoutMasterId r:id="rId9"/>
  </p:handoutMasterIdLst>
  <p:sldIdLst>
    <p:sldId id="719" r:id="rId5"/>
    <p:sldId id="720" r:id="rId6"/>
    <p:sldId id="721" r:id="rId7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illy, Heather" initials="HR" lastIdx="17" clrIdx="0"/>
  <p:cmAuthor id="1" name="Key, Jacqueline" initials="JK" lastIdx="2" clrIdx="1"/>
  <p:cmAuthor id="2" name="Taylor, Michael C" initials="MT" lastIdx="7" clrIdx="2"/>
  <p:cmAuthor id="3" name="Wan, Tiffany" initials="TW" lastIdx="27" clrIdx="3"/>
  <p:cmAuthor id="4" name="Logan, Craig" initials="CL" lastIdx="11" clrIdx="4"/>
  <p:cmAuthor id="5" name="justin.stekervetz" initials="JS" lastIdx="5" clrIdx="5"/>
  <p:cmAuthor id="6" name="Akshai Prakash" initials="" lastIdx="0" clrIdx="6"/>
  <p:cmAuthor id="7" name="Lancos, Allison Marie" initials="AL" lastIdx="5" clrIdx="7"/>
  <p:cmAuthor id="8" name="Vainshtein, Natalia" initials="NV" lastIdx="41" clrIdx="8"/>
  <p:cmAuthor id="9" name="Ritter, Eric" initials="ER" lastIdx="6" clrIdx="9"/>
  <p:cmAuthor id="10" name="Cross, Oniel" initials="OC" lastIdx="5" clrIdx="10"/>
  <p:cmAuthor id="11" name="Kuban, Sara A." initials="SK" lastIdx="4" clrIdx="11">
    <p:extLst/>
  </p:cmAuthor>
  <p:cmAuthor id="12" name="Nisco, Derek" initials="ND" lastIdx="2" clrIdx="12">
    <p:extLst/>
  </p:cmAuthor>
  <p:cmAuthor id="13" name="Dan Croft" initials="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4B"/>
    <a:srgbClr val="5FB4BE"/>
    <a:srgbClr val="B36F3C"/>
    <a:srgbClr val="00506F"/>
    <a:srgbClr val="007678"/>
    <a:srgbClr val="0085BB"/>
    <a:srgbClr val="949C9D"/>
    <a:srgbClr val="686868"/>
    <a:srgbClr val="59595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5977" autoAdjust="0"/>
  </p:normalViewPr>
  <p:slideViewPr>
    <p:cSldViewPr>
      <p:cViewPr varScale="1">
        <p:scale>
          <a:sx n="75" d="100"/>
          <a:sy n="75" d="100"/>
        </p:scale>
        <p:origin x="1002" y="72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567F1A-F972-48E2-810D-F153F2BC987C}" type="datetimeFigureOut">
              <a:rPr lang="en-US"/>
              <a:pPr>
                <a:defRPr/>
              </a:pPr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7D72C0-481D-49BC-94C5-DE4BB6EBA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6D9BF6-34AA-4693-8411-0D6801284808}" type="datetimeFigureOut">
              <a:rPr lang="en-US"/>
              <a:pPr>
                <a:defRPr/>
              </a:pPr>
              <a:t>10/20/2019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7" tIns="46324" rIns="92647" bIns="463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510"/>
            <a:ext cx="5608320" cy="4183220"/>
          </a:xfrm>
          <a:prstGeom prst="rect">
            <a:avLst/>
          </a:prstGeom>
        </p:spPr>
        <p:txBody>
          <a:bodyPr vert="horz" lIns="92647" tIns="46324" rIns="92647" bIns="463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823"/>
            <a:ext cx="3037840" cy="464980"/>
          </a:xfrm>
          <a:prstGeom prst="rect">
            <a:avLst/>
          </a:prstGeom>
        </p:spPr>
        <p:txBody>
          <a:bodyPr vert="horz" lIns="92647" tIns="46324" rIns="92647" bIns="463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F65743-3709-4845-8C48-66182B01E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niem.gov/contes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NIEM/NIEM-Releases/issues" TargetMode="External"/><Relationship Id="rId4" Type="http://schemas.openxmlformats.org/officeDocument/2006/relationships/hyperlink" Target="mailto:niem-comments@lists.gatech.edu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ADE: Authoritative Data Environment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sz="1200" kern="0" baseline="0" dirty="0" smtClean="0">
                <a:solidFill>
                  <a:srgbClr val="686868"/>
                </a:solidFill>
                <a:latin typeface="Arial"/>
              </a:rPr>
              <a:t>CIXS-CIDS: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Integrated Air and Missile Defense XML Schema (CIXS),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IAMD Data Set (CIDS)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MilOps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Request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DSS: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Defense Security Service</a:t>
            </a:r>
          </a:p>
          <a:p>
            <a:pPr marL="171450" indent="-171450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GCCS-JE LDM: Global Command and Control System-Joint Enterprise Logical Data Model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JNKE: 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Joint Non-Kinetic Lethality and Effectiveness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MOMS: Military Operations Mission Specific (restricted content)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NCDF: NATO Core Data Framework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USMTF:</a:t>
            </a:r>
            <a:r>
              <a:rPr lang="en-US" sz="1200" kern="0" baseline="0" dirty="0" smtClean="0">
                <a:solidFill>
                  <a:srgbClr val="686868"/>
                </a:solidFill>
                <a:latin typeface="Arial"/>
              </a:rPr>
              <a:t> United States Message Text Format Program (Mil-Std-6040)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DSS content sources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DSS Conceptual Data Model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DoD Insider Threat. Management Analysis. Center (DITMAC) Insider Threat Data Dictionary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Wide Area Workflow (WAWF) e-Business Suite DD-254 IEPD (security clearance application information)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DSS National Industrial Security System (NISS) – Defense Manpower Data Center – Defense Information System for Security (DISS) IEPD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Current status: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Waiting for NIEM 4.2 final release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Minor release overview: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Domains may update content as needed</a:t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Core and its imports are locked until the next major release (5.0)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Core Supplements may be published as an interim solution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Changes go into a new, separate namespace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Architecture is locked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Only additive changes that do not affect 4.0-based schemas permitted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Major changes: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NIEM-conformant XML schema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start with most recently published schema (4.1 release)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check conformance in </a:t>
            </a:r>
            <a:r>
              <a:rPr lang="en-US" sz="1800" dirty="0" err="1" smtClean="0">
                <a:solidFill>
                  <a:schemeClr val="tx1"/>
                </a:solidFill>
              </a:rPr>
              <a:t>ConTesA</a:t>
            </a:r>
            <a:r>
              <a:rPr lang="en-US" sz="1800" dirty="0" smtClean="0">
                <a:solidFill>
                  <a:schemeClr val="tx1"/>
                </a:solidFill>
              </a:rPr>
              <a:t> - </a:t>
            </a:r>
            <a:r>
              <a:rPr lang="en-US" sz="1800" dirty="0" smtClean="0">
                <a:solidFill>
                  <a:schemeClr val="tx1"/>
                </a:solidFill>
                <a:hlinkClick r:id="rId3"/>
              </a:rPr>
              <a:t>https://tools.niem.gov/contesa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Change Request spreadsheet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enables a detailed change log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Minor changes: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Submit detailed description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Submit public </a:t>
            </a:r>
            <a:r>
              <a:rPr lang="en-US" sz="1800" b="1" dirty="0" err="1" smtClean="0">
                <a:solidFill>
                  <a:schemeClr val="tx1"/>
                </a:solidFill>
              </a:rPr>
              <a:t>MilOps</a:t>
            </a:r>
            <a:r>
              <a:rPr lang="en-US" sz="1800" b="1" dirty="0" smtClean="0">
                <a:solidFill>
                  <a:schemeClr val="tx1"/>
                </a:solidFill>
              </a:rPr>
              <a:t> changes to: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hlinkClick r:id="rId4"/>
              </a:rPr>
              <a:t>niem-comments@lists.gatech.edu</a:t>
            </a:r>
            <a:r>
              <a:rPr lang="en-US" sz="1800" dirty="0" smtClean="0">
                <a:solidFill>
                  <a:schemeClr val="tx1"/>
                </a:solidFill>
              </a:rPr>
              <a:t> or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Issue tracker for NIEM releases repo on GitHub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  <a:hlinkClick r:id="rId5"/>
              </a:rPr>
              <a:t>https://github.com/NIEM/NIEM-Releases/issues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09DD0-2FFA-4D90-9F07-F4D71DA5B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6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87350" y="6562725"/>
            <a:ext cx="37465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BC184-E17D-4C0D-92D1-C42500D19E3A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562725"/>
            <a:ext cx="5219700" cy="1539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8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3BD15190-32A8-493E-82FC-4656A88DBF1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2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4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7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683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46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843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4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Documents and Settings\mk122\My Documents\FileCabinet\NIEM\_NIEM-x.x\niem-3.0\3.0 plan (May2012)\kickoff\NIEM-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248400"/>
            <a:ext cx="2139952" cy="534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74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4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012" y="6507428"/>
            <a:ext cx="1499788" cy="35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9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5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35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3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12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61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fld id="{3BD15190-32A8-493E-82FC-4656A88DBF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98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jkey\AppData\Local\Temp\wz8217\NIEM_w-name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844675"/>
            <a:ext cx="5137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7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35920138-74A0-48DF-B89F-6B7E0D40782B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711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42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7" r:id="rId1"/>
    <p:sldLayoutId id="2147485218" r:id="rId2"/>
    <p:sldLayoutId id="2147485219" r:id="rId3"/>
    <p:sldLayoutId id="2147485220" r:id="rId4"/>
    <p:sldLayoutId id="2147485294" r:id="rId5"/>
    <p:sldLayoutId id="2147485295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is Wingdings 2:161 (100%); before paragraph spacing of 13.44 pt</a:t>
            </a:r>
          </a:p>
          <a:p>
            <a:pPr lvl="1"/>
            <a:r>
              <a:rPr lang="en-US" smtClean="0"/>
              <a:t>Dash: dash point is 100% en-dash, before paragraph spacing of 5.76 pt</a:t>
            </a:r>
          </a:p>
          <a:p>
            <a:pPr lvl="2"/>
            <a:r>
              <a:rPr lang="en-US" smtClean="0"/>
              <a:t>Subbullet is 100% bullet, before paragraph spacing of 4.8 pt</a:t>
            </a:r>
          </a:p>
          <a:p>
            <a:pPr lvl="0"/>
            <a:endParaRPr lang="en-US" smtClean="0"/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4367213" y="6488113"/>
            <a:ext cx="409575" cy="200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22FC12E0-BF51-4AED-8937-5538C7C73AD0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62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3" r:id="rId1"/>
    <p:sldLayoutId id="2147485274" r:id="rId2"/>
    <p:sldLayoutId id="2147485275" r:id="rId3"/>
    <p:sldLayoutId id="2147485276" r:id="rId4"/>
    <p:sldLayoutId id="214748527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595959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BD15190-32A8-493E-82FC-4656A88DBF1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5317" r:id="rId5"/>
    <p:sldLayoutId id="2147485318" r:id="rId6"/>
    <p:sldLayoutId id="2147485319" r:id="rId7"/>
    <p:sldLayoutId id="2147485320" r:id="rId8"/>
    <p:sldLayoutId id="2147485321" r:id="rId9"/>
    <p:sldLayoutId id="2147485322" r:id="rId10"/>
    <p:sldLayoutId id="2147485323" r:id="rId11"/>
    <p:sldLayoutId id="2147485324" r:id="rId12"/>
    <p:sldLayoutId id="2147485325" r:id="rId13"/>
    <p:sldLayoutId id="214748532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Bullet is Wingdings 2:161 (100%); before paragraph spacing of 13.44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1"/>
            <a:r>
              <a:rPr lang="en-US" dirty="0" smtClean="0"/>
              <a:t>Dash: dash point is 100% en-dash, before paragraph spacing of 5.76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2"/>
            <a:r>
              <a:rPr lang="en-US" dirty="0" err="1" smtClean="0"/>
              <a:t>Subbullet</a:t>
            </a:r>
            <a:r>
              <a:rPr lang="en-US" dirty="0" smtClean="0"/>
              <a:t> is 100% bullet, before paragraph spacing of 4.8 </a:t>
            </a:r>
            <a:r>
              <a:rPr lang="en-US" dirty="0" err="1" smtClean="0"/>
              <a:t>pt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8" r:id="rId1"/>
    <p:sldLayoutId id="2147485329" r:id="rId2"/>
    <p:sldLayoutId id="2147485330" r:id="rId3"/>
    <p:sldLayoutId id="2147485331" r:id="rId4"/>
    <p:sldLayoutId id="2147485332" r:id="rId5"/>
    <p:sldLayoutId id="2147485333" r:id="rId6"/>
    <p:sldLayoutId id="2147485334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89175"/>
              </p:ext>
            </p:extLst>
          </p:nvPr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 Activities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Inform community about your NIEM domain data activities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Best Practices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what is working well in supporting your domain success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Recommendations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Specify what NIEM can do to better support your domain objectives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8"/>
            <a:ext cx="2514600" cy="3430311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Harmonized JNKE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IEPD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v1.0,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1.1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content. Recommendations incorporated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into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v2.0.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Transitioning USMTF to NIEM conformant schema design. Approved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four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simple type CRs. </a:t>
            </a:r>
            <a:endParaRPr lang="en-US" sz="1100" kern="0" dirty="0">
              <a:solidFill>
                <a:srgbClr val="686868"/>
              </a:solidFill>
              <a:latin typeface="Arial"/>
            </a:endParaRP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Evaluated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CIXS-CIDS schema for </a:t>
            </a:r>
            <a:r>
              <a:rPr lang="en-US" sz="1100" kern="0" dirty="0" err="1">
                <a:solidFill>
                  <a:srgbClr val="686868"/>
                </a:solidFill>
                <a:latin typeface="Arial"/>
              </a:rPr>
              <a:t>MilOps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 approach.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Added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DSS content into MOMS. 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Navy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ADE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prototype: Working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with SPAWAR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to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support Navy adoption of NIEM and transformation of legacy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data.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Working GCCS-JE LDM data approach</a:t>
            </a:r>
          </a:p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Supporting development of NCDF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NIEM-based specifications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 for information exchange</a:t>
            </a:r>
            <a:endParaRPr lang="en-US" sz="1200" kern="0" dirty="0">
              <a:solidFill>
                <a:srgbClr val="686868"/>
              </a:solidFill>
              <a:latin typeface="Arial"/>
            </a:endParaRP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Engaged USTRANSCOM</a:t>
            </a:r>
          </a:p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  <a:p>
            <a:pPr marL="0" marR="0" lvl="0" indent="0" defTabSz="7556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Current Activities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strike="noStrike" kern="0" cap="none" spc="0" normalizeH="0" baseline="0" dirty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</a:rPr>
              <a:t>Outreach/Engagement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686868"/>
                </a:solidFill>
                <a:latin typeface="Arial"/>
              </a:rPr>
              <a:t>Technical exchange 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meetings</a:t>
            </a:r>
            <a:endParaRPr lang="en-US" sz="1200" kern="0" dirty="0">
              <a:solidFill>
                <a:srgbClr val="686868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Best Practices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6589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Domain Tools</a:t>
            </a:r>
          </a:p>
          <a:p>
            <a:pPr marL="628650" lvl="1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rgbClr val="686868"/>
                </a:solidFill>
                <a:latin typeface="Arial"/>
              </a:rPr>
              <a:t>End-to-end tool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capability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to facilitate and automate all phases of the NIEM IEPD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Lifecycle. </a:t>
            </a:r>
          </a:p>
          <a:p>
            <a:pPr marL="628650" lvl="1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JSON support.</a:t>
            </a:r>
          </a:p>
          <a:p>
            <a:pPr marL="628650" lvl="1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Core and Domain Content Easy Browsing Tool.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Architecture</a:t>
            </a:r>
          </a:p>
          <a:p>
            <a:pPr marL="628650" lvl="1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Mobile device exchange &amp; Display</a:t>
            </a: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Training</a:t>
            </a:r>
          </a:p>
          <a:p>
            <a:pPr marL="628650" lvl="1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Proficiency based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training for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NIEM adopters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, </a:t>
            </a:r>
            <a:r>
              <a:rPr lang="en-US" sz="1100" kern="0" dirty="0" smtClean="0">
                <a:solidFill>
                  <a:srgbClr val="686868"/>
                </a:solidFill>
                <a:latin typeface="Arial"/>
              </a:rPr>
              <a:t>modelers, </a:t>
            </a:r>
            <a:r>
              <a:rPr lang="en-US" sz="1100" kern="0" dirty="0">
                <a:solidFill>
                  <a:srgbClr val="686868"/>
                </a:solidFill>
                <a:latin typeface="Arial"/>
              </a:rPr>
              <a:t>developers, users</a:t>
            </a:r>
            <a:endParaRPr lang="en-US" sz="1100" kern="0" dirty="0" smtClean="0">
              <a:solidFill>
                <a:srgbClr val="686868"/>
              </a:solidFill>
              <a:latin typeface="Arial"/>
            </a:endParaRPr>
          </a:p>
          <a:p>
            <a:pPr marL="171450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 smtClean="0">
              <a:solidFill>
                <a:srgbClr val="686868"/>
              </a:solidFill>
              <a:latin typeface="Arial"/>
            </a:endParaRPr>
          </a:p>
          <a:p>
            <a:pPr marL="628650" lvl="1" indent="-171450" eaLnBrk="0" fontAlgn="auto" hangingPunct="0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FFFFFF"/>
                </a:solidFill>
                <a:latin typeface="Arial"/>
              </a:rPr>
              <a:t>Recommendations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 err="1" smtClean="0"/>
              <a:t>MilOps</a:t>
            </a:r>
            <a:r>
              <a:rPr lang="en-US" dirty="0" smtClean="0"/>
              <a:t> </a:t>
            </a:r>
            <a:r>
              <a:rPr lang="en-US" dirty="0"/>
              <a:t>Domain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R="0" lvl="0" defTabSz="91440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 dirty="0" smtClean="0">
                <a:solidFill>
                  <a:srgbClr val="686868"/>
                </a:solidFill>
                <a:latin typeface="Arial"/>
              </a:rPr>
              <a:t>Domain Stakeholders</a:t>
            </a:r>
            <a:r>
              <a:rPr lang="en-US" sz="1200" kern="0" dirty="0" smtClean="0">
                <a:solidFill>
                  <a:srgbClr val="686868"/>
                </a:solidFill>
                <a:latin typeface="Arial"/>
              </a:rPr>
              <a:t>: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8501107" y="3425251"/>
            <a:ext cx="0" cy="168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NIEM and MOMS Release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9025A-EA80-164B-A95B-D8212A63204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3905" y="2512442"/>
            <a:ext cx="1125407" cy="446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Major inputs due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40828" y="2955179"/>
            <a:ext cx="0" cy="434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926347" y="1564629"/>
            <a:ext cx="689201" cy="1858555"/>
            <a:chOff x="1774799" y="1550424"/>
            <a:chExt cx="689201" cy="1858555"/>
          </a:xfrm>
        </p:grpSpPr>
        <p:sp>
          <p:nvSpPr>
            <p:cNvPr id="58" name="Rounded Rectangle 57"/>
            <p:cNvSpPr/>
            <p:nvPr/>
          </p:nvSpPr>
          <p:spPr>
            <a:xfrm>
              <a:off x="1774799" y="1550424"/>
              <a:ext cx="689201" cy="2847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Alpha1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59" name="Straight Connector 58"/>
            <p:cNvCxnSpPr>
              <a:stCxn id="58" idx="2"/>
            </p:cNvCxnSpPr>
            <p:nvPr/>
          </p:nvCxnSpPr>
          <p:spPr>
            <a:xfrm flipH="1">
              <a:off x="2106531" y="1835152"/>
              <a:ext cx="0" cy="15738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459935" y="1561888"/>
            <a:ext cx="705835" cy="1858026"/>
            <a:chOff x="3237085" y="1550953"/>
            <a:chExt cx="705835" cy="1858026"/>
          </a:xfrm>
        </p:grpSpPr>
        <p:sp>
          <p:nvSpPr>
            <p:cNvPr id="62" name="Rounded Rectangle 61"/>
            <p:cNvSpPr/>
            <p:nvPr/>
          </p:nvSpPr>
          <p:spPr>
            <a:xfrm>
              <a:off x="3237085" y="1550953"/>
              <a:ext cx="705835" cy="2836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Beta 1</a:t>
              </a:r>
            </a:p>
          </p:txBody>
        </p:sp>
        <p:cxnSp>
          <p:nvCxnSpPr>
            <p:cNvPr id="63" name="Straight Connector 62"/>
            <p:cNvCxnSpPr>
              <a:stCxn id="62" idx="2"/>
            </p:cNvCxnSpPr>
            <p:nvPr/>
          </p:nvCxnSpPr>
          <p:spPr>
            <a:xfrm flipH="1">
              <a:off x="3574169" y="1834623"/>
              <a:ext cx="0" cy="15743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810699" y="1564629"/>
            <a:ext cx="689201" cy="1837397"/>
            <a:chOff x="4532429" y="1553354"/>
            <a:chExt cx="689201" cy="1837397"/>
          </a:xfrm>
        </p:grpSpPr>
        <p:sp>
          <p:nvSpPr>
            <p:cNvPr id="74" name="Rounded Rectangle 73"/>
            <p:cNvSpPr/>
            <p:nvPr/>
          </p:nvSpPr>
          <p:spPr>
            <a:xfrm>
              <a:off x="4532429" y="1553354"/>
              <a:ext cx="689201" cy="2847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RC 1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stCxn id="74" idx="2"/>
            </p:cNvCxnSpPr>
            <p:nvPr/>
          </p:nvCxnSpPr>
          <p:spPr>
            <a:xfrm flipH="1">
              <a:off x="4858535" y="1838082"/>
              <a:ext cx="0" cy="1552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973036" y="2506946"/>
            <a:ext cx="1103185" cy="891854"/>
            <a:chOff x="3658917" y="2506007"/>
            <a:chExt cx="1103185" cy="891854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3999274" y="3116212"/>
              <a:ext cx="3541" cy="2816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3658917" y="2506007"/>
              <a:ext cx="1103185" cy="60526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Public review</a:t>
              </a:r>
            </a:p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Final inputs due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84816" y="2513542"/>
            <a:ext cx="765998" cy="883640"/>
            <a:chOff x="2248736" y="2514221"/>
            <a:chExt cx="765998" cy="88364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597138" y="2937278"/>
              <a:ext cx="1368" cy="4605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2248736" y="2514221"/>
              <a:ext cx="765998" cy="4299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Internal review</a:t>
              </a:r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304800" y="2438400"/>
            <a:ext cx="841989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31839" y="2162141"/>
            <a:ext cx="1036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31838" y="2452301"/>
            <a:ext cx="1036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Domains &amp; Community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08894" y="3412180"/>
            <a:ext cx="787172" cy="914788"/>
            <a:chOff x="1303986" y="3406049"/>
            <a:chExt cx="787172" cy="914788"/>
          </a:xfrm>
        </p:grpSpPr>
        <p:sp>
          <p:nvSpPr>
            <p:cNvPr id="96" name="Rounded Rectangle 95"/>
            <p:cNvSpPr/>
            <p:nvPr/>
          </p:nvSpPr>
          <p:spPr>
            <a:xfrm>
              <a:off x="1303986" y="4036109"/>
              <a:ext cx="787172" cy="2847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Q1 </a:t>
              </a:r>
              <a:r>
                <a:rPr kumimoji="0" lang="en-US" sz="11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CCB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96931" y="3406049"/>
              <a:ext cx="0" cy="630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10696" y="2502021"/>
            <a:ext cx="635053" cy="909700"/>
            <a:chOff x="4957481" y="2507292"/>
            <a:chExt cx="635053" cy="90970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5118219" y="2937278"/>
              <a:ext cx="1445" cy="4797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4957481" y="2507292"/>
              <a:ext cx="635053" cy="4299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Final QA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37112" y="3423184"/>
            <a:ext cx="787172" cy="903845"/>
            <a:chOff x="3504107" y="3416992"/>
            <a:chExt cx="787172" cy="903845"/>
          </a:xfrm>
        </p:grpSpPr>
        <p:sp>
          <p:nvSpPr>
            <p:cNvPr id="105" name="Rounded Rectangle 104"/>
            <p:cNvSpPr/>
            <p:nvPr/>
          </p:nvSpPr>
          <p:spPr>
            <a:xfrm>
              <a:off x="3504107" y="4036109"/>
              <a:ext cx="787172" cy="2847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Q2 </a:t>
              </a:r>
              <a:r>
                <a:rPr kumimoji="0" lang="en-US" sz="11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CCB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3694221" y="3416992"/>
              <a:ext cx="0" cy="610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126462" y="3397182"/>
            <a:ext cx="772126" cy="960341"/>
            <a:chOff x="6126462" y="3397182"/>
            <a:chExt cx="772126" cy="960341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6294256" y="3397182"/>
              <a:ext cx="2115" cy="633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6126462" y="4038594"/>
              <a:ext cx="772126" cy="31892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Q3 CCB</a:t>
              </a:r>
            </a:p>
          </p:txBody>
        </p:sp>
      </p:grpSp>
      <p:sp>
        <p:nvSpPr>
          <p:cNvPr id="109" name="Rounded Rectangle 108"/>
          <p:cNvSpPr/>
          <p:nvPr/>
        </p:nvSpPr>
        <p:spPr>
          <a:xfrm>
            <a:off x="7807218" y="4033683"/>
            <a:ext cx="790605" cy="5968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Q4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CCB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 RC1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121568" y="3427736"/>
            <a:ext cx="0" cy="610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324335" y="3412180"/>
            <a:ext cx="718910" cy="2146784"/>
            <a:chOff x="7016025" y="3425251"/>
            <a:chExt cx="718910" cy="2146784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7313784" y="3425251"/>
              <a:ext cx="0" cy="1699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7016025" y="5118471"/>
              <a:ext cx="718910" cy="4535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MOMS RC1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31" name="Straight Connector 130"/>
          <p:cNvCxnSpPr/>
          <p:nvPr/>
        </p:nvCxnSpPr>
        <p:spPr>
          <a:xfrm>
            <a:off x="304800" y="4876800"/>
            <a:ext cx="841989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19764" y="4876801"/>
            <a:ext cx="1036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17018" y="4476690"/>
            <a:ext cx="1036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MilOps</a:t>
            </a: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Community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9674" y="6079564"/>
            <a:ext cx="8841925" cy="3212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These are consensus-based activities.  Actual dates may shift left or right as appropriate.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1103" y="1552439"/>
            <a:ext cx="1072275" cy="2867161"/>
            <a:chOff x="5642860" y="1531882"/>
            <a:chExt cx="1072275" cy="2867161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5994557" y="2012209"/>
              <a:ext cx="0" cy="2386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5642860" y="1531882"/>
              <a:ext cx="1072275" cy="468137"/>
            </a:xfrm>
            <a:prstGeom prst="roundRect">
              <a:avLst/>
            </a:prstGeom>
            <a:solidFill>
              <a:srgbClr val="9BE9C4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t" anchorCtr="0"/>
            <a:lstStyle/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Release</a:t>
              </a:r>
            </a:p>
            <a:p>
              <a:pPr marL="114300" marR="0" lvl="0" indent="-1143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Tool updates</a:t>
              </a:r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8121568" y="5105400"/>
            <a:ext cx="802399" cy="459692"/>
          </a:xfrm>
          <a:prstGeom prst="roundRect">
            <a:avLst/>
          </a:prstGeom>
          <a:solidFill>
            <a:srgbClr val="9BE9C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Release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9674" y="846892"/>
            <a:ext cx="20601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Public NIEM release, including public </a:t>
            </a:r>
            <a:r>
              <a:rPr kumimoji="0" lang="en-US" sz="1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MilOps</a:t>
            </a:r>
            <a:r>
              <a: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domain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1937" y="5302992"/>
            <a:ext cx="22102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MilOps</a:t>
            </a:r>
            <a:r>
              <a:rPr kumimoji="0" lang="en-US" sz="1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Mission Specific release with distro C &amp; D content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6491799" y="4419600"/>
            <a:ext cx="1052001" cy="4054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5720" rIns="45720" rtlCol="0" anchor="t" anchorCtr="0"/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 MOMS inputs due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423907" y="3407112"/>
            <a:ext cx="8077200" cy="275876"/>
            <a:chOff x="304800" y="3251136"/>
            <a:chExt cx="7229423" cy="27587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912251" y="3251136"/>
              <a:ext cx="595233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1507485" y="3251136"/>
              <a:ext cx="6026738" cy="275876"/>
              <a:chOff x="304800" y="3352800"/>
              <a:chExt cx="6943725" cy="27587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04800" y="3352800"/>
                <a:ext cx="6943725" cy="0"/>
                <a:chOff x="381000" y="5105400"/>
                <a:chExt cx="6943725" cy="0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6638925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953125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5267325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581525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895725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200400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514600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81000" y="5105400"/>
                  <a:ext cx="685800" cy="0"/>
                </a:xfrm>
                <a:prstGeom prst="straightConnector1">
                  <a:avLst/>
                </a:prstGeom>
                <a:ln>
                  <a:headEnd type="oval"/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106739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828800" y="5105400"/>
                  <a:ext cx="685800" cy="0"/>
                </a:xfrm>
                <a:prstGeom prst="straightConnector1">
                  <a:avLst/>
                </a:prstGeom>
                <a:ln>
                  <a:tailEnd type="oval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976745" y="3428621"/>
                <a:ext cx="429131" cy="20005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Spring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12075" y="3425346"/>
                <a:ext cx="445759" cy="20005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Summer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191125" y="3425344"/>
                <a:ext cx="266700" cy="20005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Fall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04800" y="3323679"/>
              <a:ext cx="337950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Winter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17018" y="3251136"/>
              <a:ext cx="595233" cy="0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5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603" y="914400"/>
            <a:ext cx="8229600" cy="5213350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Projected schedule: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err="1" smtClean="0">
                <a:solidFill>
                  <a:schemeClr val="tx1"/>
                </a:solidFill>
              </a:rPr>
              <a:t>MilOps</a:t>
            </a:r>
            <a:r>
              <a:rPr lang="en-US" sz="1800" b="1" dirty="0" smtClean="0">
                <a:solidFill>
                  <a:schemeClr val="tx1"/>
                </a:solidFill>
              </a:rPr>
              <a:t> Mission Specific (MOMS) changes: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New content from Defense Counterintelligence and Security Agency (</a:t>
            </a:r>
            <a:r>
              <a:rPr lang="en-US" dirty="0" err="1" smtClean="0">
                <a:solidFill>
                  <a:schemeClr val="tx1"/>
                </a:solidFill>
              </a:rPr>
              <a:t>DCSA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(formerly Defense Security Service (DSS)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364 new elements, 135 new types, 2,264 new codes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DCSA</a:t>
            </a:r>
            <a:r>
              <a:rPr lang="en-US" dirty="0" smtClean="0">
                <a:solidFill>
                  <a:schemeClr val="tx1"/>
                </a:solidFill>
              </a:rPr>
              <a:t> Sources: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DCSA</a:t>
            </a:r>
            <a:r>
              <a:rPr lang="en-US" dirty="0" smtClean="0">
                <a:solidFill>
                  <a:schemeClr val="tx1"/>
                </a:solidFill>
              </a:rPr>
              <a:t> Conceptual Data Model (CDM)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DoD Insider Threat Management Analysis Center (</a:t>
            </a:r>
            <a:r>
              <a:rPr lang="en-US" dirty="0" err="1" smtClean="0">
                <a:solidFill>
                  <a:schemeClr val="tx1"/>
                </a:solidFill>
              </a:rPr>
              <a:t>DITMAC</a:t>
            </a:r>
            <a:r>
              <a:rPr lang="en-US" dirty="0" smtClean="0">
                <a:solidFill>
                  <a:schemeClr val="tx1"/>
                </a:solidFill>
              </a:rPr>
              <a:t>) Insider Threat Data Dictionary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DD-254 </a:t>
            </a:r>
            <a:r>
              <a:rPr lang="en-US" dirty="0" err="1" smtClean="0">
                <a:solidFill>
                  <a:schemeClr val="tx1"/>
                </a:solidFill>
              </a:rPr>
              <a:t>IEPD</a:t>
            </a:r>
            <a:r>
              <a:rPr lang="en-US" dirty="0" smtClean="0">
                <a:solidFill>
                  <a:schemeClr val="tx1"/>
                </a:solidFill>
              </a:rPr>
              <a:t> (security clearance application information)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DCSA</a:t>
            </a:r>
            <a:r>
              <a:rPr lang="en-US" dirty="0" smtClean="0">
                <a:solidFill>
                  <a:schemeClr val="tx1"/>
                </a:solidFill>
              </a:rPr>
              <a:t> National Industrial Security System (</a:t>
            </a:r>
            <a:r>
              <a:rPr lang="en-US" dirty="0" err="1" smtClean="0">
                <a:solidFill>
                  <a:schemeClr val="tx1"/>
                </a:solidFill>
              </a:rPr>
              <a:t>NISS</a:t>
            </a:r>
            <a:r>
              <a:rPr lang="en-US" dirty="0" smtClean="0">
                <a:solidFill>
                  <a:schemeClr val="tx1"/>
                </a:solidFill>
              </a:rPr>
              <a:t>) / Defense Information System for Security (</a:t>
            </a:r>
            <a:r>
              <a:rPr lang="en-US" dirty="0" err="1" smtClean="0">
                <a:solidFill>
                  <a:schemeClr val="tx1"/>
                </a:solidFill>
              </a:rPr>
              <a:t>DISS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IEPD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Release – Projected Schedule and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09025A-EA80-164B-A95B-D8212A632042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01" y="1371600"/>
          <a:ext cx="7772399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13952682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016173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99167094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208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Alpha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CCBs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370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Beta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August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CCBs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396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RC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697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Release,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October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5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NIEM Course Theme">
  <a:themeElements>
    <a:clrScheme name="Course Blue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iem.potx" id="{AD814B6C-4B78-4CC2-B9EB-AF705E2B6800}" vid="{D741B6B8-6488-4587-9A48-83506E619DC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110811</TotalTime>
  <Words>399</Words>
  <Application>Microsoft Office PowerPoint</Application>
  <PresentationFormat>Letter Paper (8.5x11 in)</PresentationFormat>
  <Paragraphs>127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NIEM Course Theme</vt:lpstr>
      <vt:lpstr>1_NIEM Course Theme</vt:lpstr>
      <vt:lpstr>2_Office Theme</vt:lpstr>
      <vt:lpstr>2_NIEM Course Theme</vt:lpstr>
      <vt:lpstr>MilOps Domain Update</vt:lpstr>
      <vt:lpstr>Standard NIEM and MOMS Release Cycles</vt:lpstr>
      <vt:lpstr>4.2 Release – Projected Schedule and Changes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Logan, Craig (US - Arlington)</dc:creator>
  <cp:lastModifiedBy>Oconnell, Ralph M CIV JS J6 (US)</cp:lastModifiedBy>
  <cp:revision>6527</cp:revision>
  <cp:lastPrinted>2015-11-16T19:49:24Z</cp:lastPrinted>
  <dcterms:created xsi:type="dcterms:W3CDTF">2009-03-17T18:28:54Z</dcterms:created>
  <dcterms:modified xsi:type="dcterms:W3CDTF">2019-10-21T02:04:10Z</dcterms:modified>
</cp:coreProperties>
</file>