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282" r:id="rId2"/>
    <p:sldId id="289" r:id="rId3"/>
    <p:sldId id="286" r:id="rId4"/>
    <p:sldId id="285" r:id="rId5"/>
    <p:sldId id="287" r:id="rId6"/>
    <p:sldId id="288" r:id="rId7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BFCF"/>
    <a:srgbClr val="949C9D"/>
    <a:srgbClr val="1F497D"/>
    <a:srgbClr val="005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86407"/>
  </p:normalViewPr>
  <p:slideViewPr>
    <p:cSldViewPr snapToObjects="1">
      <p:cViewPr varScale="1">
        <p:scale>
          <a:sx n="92" d="100"/>
          <a:sy n="92" d="100"/>
        </p:scale>
        <p:origin x="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Objects="1">
      <p:cViewPr varScale="1">
        <p:scale>
          <a:sx n="67" d="100"/>
          <a:sy n="67" d="100"/>
        </p:scale>
        <p:origin x="24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9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title-dar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175"/>
            <a:ext cx="9148233" cy="6861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FFFFF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DBFC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973A4F-1624-EA4C-B369-67B99D9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1E7FF4-51EB-AE41-BDC0-E5672FC6B8E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551709"/>
            <a:ext cx="7886700" cy="4663354"/>
          </a:xfrm>
        </p:spPr>
        <p:txBody>
          <a:bodyPr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FFFFF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-blank-dark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CABBD-0F55-F549-8417-0CCC4375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7871"/>
          </a:xfrm>
          <a:prstGeom prst="rect">
            <a:avLst/>
          </a:prstGeom>
        </p:spPr>
        <p:txBody>
          <a:bodyPr vert="horz" wrap="square" lIns="91440" tIns="45720" rIns="91440" bIns="45720" rtlCol="0" anchor="t" anchorCtr="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DE18B-73C4-4C4D-9333-7080A606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77871"/>
            <a:ext cx="7886700" cy="49990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kern="1200" cap="none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0"/>
            <a:ext cx="91344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D3533-9C51-AA48-9673-F019DB8F03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7049" y="5231872"/>
            <a:ext cx="6197601" cy="1419225"/>
          </a:xfrm>
          <a:prstGeom prst="rect">
            <a:avLst/>
          </a:prstGeom>
        </p:spPr>
        <p:txBody>
          <a:bodyPr wrap="none" anchor="ctr" anchorCtr="1"/>
          <a:lstStyle/>
          <a:p>
            <a:pPr algn="ctr">
              <a:lnSpc>
                <a:spcPct val="50000"/>
              </a:lnSpc>
            </a:pPr>
            <a:r>
              <a:rPr lang="en-US" sz="2800" b="1" i="0" kern="1200" cap="none">
                <a:solidFill>
                  <a:srgbClr val="000000"/>
                </a:solidFill>
                <a:effectLst/>
              </a:rPr>
              <a:t>NTAC Update</a:t>
            </a:r>
            <a:br>
              <a:rPr lang="en-US" sz="2800" b="1" i="0" kern="1200" cap="none">
                <a:solidFill>
                  <a:srgbClr val="000000"/>
                </a:solidFill>
                <a:effectLst/>
              </a:rPr>
            </a:br>
            <a:br>
              <a:rPr lang="en-US" sz="2800" b="1" i="0" kern="1200" cap="none">
                <a:solidFill>
                  <a:srgbClr val="000000"/>
                </a:solidFill>
                <a:effectLst/>
              </a:rPr>
            </a:br>
            <a:br>
              <a:rPr lang="en-US" sz="2800" b="1" i="0" kern="1200" cap="none">
                <a:solidFill>
                  <a:srgbClr val="000000"/>
                </a:solidFill>
                <a:effectLst/>
              </a:rPr>
            </a:br>
            <a:r>
              <a:rPr lang="en-US" sz="2800" b="1" i="0" kern="1200" cap="none">
                <a:solidFill>
                  <a:srgbClr val="000000"/>
                </a:solidFill>
                <a:effectLst/>
              </a:rPr>
              <a:t>Wednesday 22 October 2019</a:t>
            </a:r>
            <a:br>
              <a:rPr lang="en-US" sz="2800" b="1" i="0" kern="1200" cap="none">
                <a:solidFill>
                  <a:srgbClr val="000000"/>
                </a:solidFill>
                <a:effectLst/>
              </a:rPr>
            </a:br>
            <a:br>
              <a:rPr lang="en-US" sz="2800" b="1" i="0" kern="1200" cap="none">
                <a:solidFill>
                  <a:srgbClr val="000000"/>
                </a:solidFill>
                <a:effectLst/>
              </a:rPr>
            </a:br>
            <a:r>
              <a:rPr lang="en-US" sz="2800" b="1" i="0" kern="1200" cap="none">
                <a:solidFill>
                  <a:srgbClr val="000000"/>
                </a:solidFill>
                <a:effectLst/>
              </a:rPr>
              <a:t>Mike Hulme, Scott Renner</a:t>
            </a:r>
            <a:endParaRPr lang="en-US" sz="2800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8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ADED3-6910-4885-AA9C-5D117EF42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086A8-AA92-42A5-85CB-09B5F640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NIEM Technical Architecture Committee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0401-55B8-4D0D-99F9-FA1D0C3914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We create and approve technical specifications that</a:t>
            </a:r>
          </a:p>
          <a:p>
            <a:pPr lvl="1"/>
            <a:r>
              <a:rPr lang="en-US"/>
              <a:t>Define NIEM conformance</a:t>
            </a:r>
          </a:p>
          <a:p>
            <a:pPr lvl="1"/>
            <a:r>
              <a:rPr lang="en-US"/>
              <a:t>Ensure a fit between components defined by</a:t>
            </a:r>
            <a:br>
              <a:rPr lang="en-US"/>
            </a:br>
            <a:r>
              <a:rPr lang="en-US"/>
              <a:t>the NIEM domains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are a voluntary consensus standards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2C6BC-41BB-4D2E-A6E0-1532BA9F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35" y="3200400"/>
            <a:ext cx="3126265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49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9795-3714-4878-A5FB-8AC425FE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05187-6575-4BA4-B123-BA5142F7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D7D2-3DB6-44E6-B768-CA480E610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Encoding NIEM data in JSON format</a:t>
            </a:r>
          </a:p>
          <a:p>
            <a:pPr lvl="1">
              <a:spcBef>
                <a:spcPts val="600"/>
              </a:spcBef>
            </a:pPr>
            <a:r>
              <a:rPr lang="en-US"/>
              <a:t>Guidance available now:  niem.github.io/json</a:t>
            </a:r>
          </a:p>
          <a:p>
            <a:pPr lvl="1">
              <a:spcBef>
                <a:spcPts val="600"/>
              </a:spcBef>
            </a:pPr>
            <a:r>
              <a:rPr lang="en-US"/>
              <a:t>Specification in development</a:t>
            </a:r>
          </a:p>
          <a:p>
            <a:pPr>
              <a:spcBef>
                <a:spcPts val="1800"/>
              </a:spcBef>
            </a:pPr>
            <a:r>
              <a:rPr lang="en-US"/>
              <a:t>Defining NIEM exchange using JSON technology</a:t>
            </a:r>
          </a:p>
          <a:p>
            <a:pPr>
              <a:spcBef>
                <a:spcPts val="1800"/>
              </a:spcBef>
            </a:pPr>
            <a:r>
              <a:rPr lang="en-US"/>
              <a:t>NIEM XML to NIEM JSON translator</a:t>
            </a:r>
          </a:p>
          <a:p>
            <a:pPr>
              <a:spcAft>
                <a:spcPts val="18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E5F81-FB7F-47FB-9454-E36979AC9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2C0B9-1762-462C-9F74-3E439F47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Simplified IEPD Replacement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9C1A7-985A-4DBC-B12E-E57B930D7A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" y="1551709"/>
            <a:ext cx="8058150" cy="4663354"/>
          </a:xfrm>
        </p:spPr>
        <p:txBody>
          <a:bodyPr/>
          <a:lstStyle/>
          <a:p>
            <a:r>
              <a:rPr lang="en-US"/>
              <a:t>Convention over configuration</a:t>
            </a:r>
          </a:p>
          <a:p>
            <a:pPr>
              <a:spcBef>
                <a:spcPts val="1200"/>
              </a:spcBef>
            </a:pPr>
            <a:r>
              <a:rPr lang="en-US"/>
              <a:t>Consider new terminology – replacing “IEP” and “IEPD”</a:t>
            </a:r>
          </a:p>
          <a:p>
            <a:pPr lvl="1"/>
            <a:r>
              <a:rPr lang="en-US"/>
              <a:t>Message					-- for </a:t>
            </a:r>
            <a:r>
              <a:rPr lang="en-US" i="1"/>
              <a:t>IEP</a:t>
            </a:r>
          </a:p>
          <a:p>
            <a:pPr lvl="1"/>
            <a:r>
              <a:rPr lang="en-US"/>
              <a:t>Message format			-- for </a:t>
            </a:r>
            <a:r>
              <a:rPr lang="en-US" i="1"/>
              <a:t>IEP Class</a:t>
            </a:r>
          </a:p>
          <a:p>
            <a:pPr lvl="1"/>
            <a:r>
              <a:rPr lang="en-US"/>
              <a:t>Message description		-- for </a:t>
            </a:r>
            <a:r>
              <a:rPr lang="en-US" i="1"/>
              <a:t>IEPD</a:t>
            </a:r>
            <a:endParaRPr lang="en-US"/>
          </a:p>
          <a:p>
            <a:pPr>
              <a:spcBef>
                <a:spcPts val="1200"/>
              </a:spcBef>
            </a:pPr>
            <a:r>
              <a:rPr lang="en-US"/>
              <a:t>NIEM Message Description Specification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C3833-7F33-4C05-BDED-F49EB46ED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107846-49F3-4463-AA05-8CFE965F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Metadata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27DB1-5270-4586-8827-15191B1632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Classification metadata – we have ISM and NTK</a:t>
            </a:r>
          </a:p>
          <a:p>
            <a:pPr>
              <a:spcBef>
                <a:spcPts val="1200"/>
              </a:spcBef>
            </a:pPr>
            <a:r>
              <a:rPr lang="en-US"/>
              <a:t>Privacy metadata (for health care, etc.)</a:t>
            </a:r>
          </a:p>
          <a:p>
            <a:pPr>
              <a:spcBef>
                <a:spcPts val="1200"/>
              </a:spcBef>
            </a:pPr>
            <a:r>
              <a:rPr lang="en-US"/>
              <a:t>Releasability metadata – CUI</a:t>
            </a:r>
          </a:p>
          <a:p>
            <a:pPr>
              <a:spcBef>
                <a:spcPts val="1200"/>
              </a:spcBef>
            </a:pPr>
            <a:r>
              <a:rPr lang="en-US"/>
              <a:t>Metadata support in NDR</a:t>
            </a:r>
            <a:br>
              <a:rPr lang="en-US"/>
            </a:b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F04FF-6BBB-4E2F-ABBE-17AD3979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B2F28-E6F0-4450-AAE8-52025E43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Tool Architecture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ACC5DE5-A8C5-4D5F-A608-F0C5A3E96721}"/>
              </a:ext>
            </a:extLst>
          </p:cNvPr>
          <p:cNvSpPr/>
          <p:nvPr/>
        </p:nvSpPr>
        <p:spPr bwMode="auto">
          <a:xfrm>
            <a:off x="1444087" y="1847099"/>
            <a:ext cx="1132217" cy="601693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Easy – Mode UI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(Movement)</a:t>
            </a:r>
          </a:p>
        </p:txBody>
      </p:sp>
      <p:cxnSp>
        <p:nvCxnSpPr>
          <p:cNvPr id="31" name="Elbow Connector 43">
            <a:extLst>
              <a:ext uri="{FF2B5EF4-FFF2-40B4-BE49-F238E27FC236}">
                <a16:creationId xmlns:a16="http://schemas.microsoft.com/office/drawing/2014/main" id="{7CBBD7D0-F065-411F-8185-B3659957C1FB}"/>
              </a:ext>
            </a:extLst>
          </p:cNvPr>
          <p:cNvCxnSpPr>
            <a:cxnSpLocks/>
            <a:stCxn id="36" idx="0"/>
            <a:endCxn id="30" idx="1"/>
          </p:cNvCxnSpPr>
          <p:nvPr/>
        </p:nvCxnSpPr>
        <p:spPr>
          <a:xfrm rot="5400000" flipH="1" flipV="1">
            <a:off x="509602" y="2648212"/>
            <a:ext cx="1434750" cy="434219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44">
            <a:extLst>
              <a:ext uri="{FF2B5EF4-FFF2-40B4-BE49-F238E27FC236}">
                <a16:creationId xmlns:a16="http://schemas.microsoft.com/office/drawing/2014/main" id="{73798738-C6AD-4FFB-8863-2730B7703EF7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rot="5400000" flipH="1" flipV="1">
            <a:off x="868290" y="3006900"/>
            <a:ext cx="717374" cy="434219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013B2631-2DA2-45E7-A15F-F43BB818AC94}"/>
              </a:ext>
            </a:extLst>
          </p:cNvPr>
          <p:cNvSpPr/>
          <p:nvPr/>
        </p:nvSpPr>
        <p:spPr bwMode="auto">
          <a:xfrm>
            <a:off x="3278581" y="2183530"/>
            <a:ext cx="1061049" cy="530524"/>
          </a:xfrm>
          <a:prstGeom prst="flowChartDocument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Description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CB3809-C811-1C41-BB1F-C41FC3596831}"/>
              </a:ext>
            </a:extLst>
          </p:cNvPr>
          <p:cNvGrpSpPr/>
          <p:nvPr/>
        </p:nvGrpSpPr>
        <p:grpSpPr>
          <a:xfrm>
            <a:off x="1925074" y="4043422"/>
            <a:ext cx="2820838" cy="1488056"/>
            <a:chOff x="1165932" y="2484819"/>
            <a:chExt cx="2820838" cy="148805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AD45AA1-FF88-584A-964D-25D084167A5A}"/>
                </a:ext>
              </a:extLst>
            </p:cNvPr>
            <p:cNvGrpSpPr/>
            <p:nvPr/>
          </p:nvGrpSpPr>
          <p:grpSpPr>
            <a:xfrm>
              <a:off x="1165932" y="2484819"/>
              <a:ext cx="2820838" cy="1488056"/>
              <a:chOff x="1165932" y="2484819"/>
              <a:chExt cx="2820838" cy="1488056"/>
            </a:xfrm>
          </p:grpSpPr>
          <p:sp>
            <p:nvSpPr>
              <p:cNvPr id="65" name="Rounded Rectangle 62">
                <a:extLst>
                  <a:ext uri="{FF2B5EF4-FFF2-40B4-BE49-F238E27FC236}">
                    <a16:creationId xmlns:a16="http://schemas.microsoft.com/office/drawing/2014/main" id="{492C7022-308B-4300-A13B-BD117D7374E0}"/>
                  </a:ext>
                </a:extLst>
              </p:cNvPr>
              <p:cNvSpPr/>
              <p:nvPr/>
            </p:nvSpPr>
            <p:spPr bwMode="auto">
              <a:xfrm>
                <a:off x="1165932" y="2484819"/>
                <a:ext cx="2820838" cy="148805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5C7073"/>
                </a:solidFill>
              </a:ln>
              <a:effectLst>
                <a:innerShdw blurRad="371475" dir="13500000">
                  <a:schemeClr val="bg1"/>
                </a:innerShdw>
                <a:reflection stA="30000" endPos="10000" dist="12700" dir="5400000" sy="-100000" algn="bl" rotWithShape="0"/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6858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sz="1575" b="1" spc="-38" dirty="0">
                    <a:solidFill>
                      <a:srgbClr val="304776"/>
                    </a:solidFill>
                    <a:latin typeface="Arial"/>
                    <a:cs typeface="Arial"/>
                  </a:rPr>
                  <a:t>Model Source</a:t>
                </a:r>
              </a:p>
              <a:p>
                <a:pPr algn="ctr">
                  <a:lnSpc>
                    <a:spcPct val="90000"/>
                  </a:lnSpc>
                </a:pPr>
                <a:endParaRPr lang="en-US" sz="1575" b="1" spc="-38" dirty="0">
                  <a:solidFill>
                    <a:srgbClr val="304776"/>
                  </a:solidFill>
                  <a:latin typeface="Arial"/>
                  <a:cs typeface="Arial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sz="1575" b="1" spc="-38" dirty="0">
                  <a:solidFill>
                    <a:srgbClr val="304776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6" name="Flowchart: Direct Access Storage 65">
                <a:extLst>
                  <a:ext uri="{FF2B5EF4-FFF2-40B4-BE49-F238E27FC236}">
                    <a16:creationId xmlns:a16="http://schemas.microsoft.com/office/drawing/2014/main" id="{A031D91B-6A4E-45A5-9E40-0CCE960D5520}"/>
                  </a:ext>
                </a:extLst>
              </p:cNvPr>
              <p:cNvSpPr/>
              <p:nvPr/>
            </p:nvSpPr>
            <p:spPr bwMode="auto">
              <a:xfrm rot="16200000">
                <a:off x="2286741" y="2180350"/>
                <a:ext cx="575813" cy="2212678"/>
              </a:xfrm>
              <a:prstGeom prst="flowChartMagneticDrum">
                <a:avLst/>
              </a:prstGeom>
              <a:gradFill>
                <a:gsLst>
                  <a:gs pos="0">
                    <a:srgbClr val="9EB3B6"/>
                  </a:gs>
                  <a:gs pos="100000">
                    <a:schemeClr val="bg1"/>
                  </a:gs>
                </a:gsLst>
              </a:gradFill>
              <a:ln>
                <a:solidFill>
                  <a:srgbClr val="5C7073"/>
                </a:solidFill>
              </a:ln>
              <a:effectLst>
                <a:innerShdw blurRad="371475" dir="13500000">
                  <a:schemeClr val="bg1"/>
                </a:innerShdw>
                <a:reflection stA="30000" endPos="10000" dist="12700" dir="5400000" sy="-100000" algn="bl" rotWithShape="0"/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6858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en-US" sz="1575" b="1" spc="-38" dirty="0">
                  <a:solidFill>
                    <a:srgbClr val="304776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4" name="TextBox 65">
              <a:extLst>
                <a:ext uri="{FF2B5EF4-FFF2-40B4-BE49-F238E27FC236}">
                  <a16:creationId xmlns:a16="http://schemas.microsoft.com/office/drawing/2014/main" id="{BBBA69E9-28C9-40B6-B514-BF4C2934E422}"/>
                </a:ext>
              </a:extLst>
            </p:cNvPr>
            <p:cNvSpPr txBox="1"/>
            <p:nvPr/>
          </p:nvSpPr>
          <p:spPr>
            <a:xfrm>
              <a:off x="1992364" y="3206263"/>
              <a:ext cx="138691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dirty="0"/>
                <a:t>NIEM Releases</a:t>
              </a:r>
            </a:p>
          </p:txBody>
        </p:sp>
      </p:grpSp>
      <p:cxnSp>
        <p:nvCxnSpPr>
          <p:cNvPr id="35" name="Elbow Connector 55">
            <a:extLst>
              <a:ext uri="{FF2B5EF4-FFF2-40B4-BE49-F238E27FC236}">
                <a16:creationId xmlns:a16="http://schemas.microsoft.com/office/drawing/2014/main" id="{CE5FA203-DD79-415A-B610-47E48D5D718C}"/>
              </a:ext>
            </a:extLst>
          </p:cNvPr>
          <p:cNvCxnSpPr>
            <a:cxnSpLocks/>
            <a:stCxn id="57" idx="3"/>
            <a:endCxn id="33" idx="1"/>
          </p:cNvCxnSpPr>
          <p:nvPr/>
        </p:nvCxnSpPr>
        <p:spPr>
          <a:xfrm flipV="1">
            <a:off x="2576304" y="2448792"/>
            <a:ext cx="702277" cy="41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1110210-C68B-184C-BC48-5EAF6FC3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09" y="3582696"/>
            <a:ext cx="560717" cy="560717"/>
          </a:xfrm>
          <a:prstGeom prst="rect">
            <a:avLst/>
          </a:prstGeom>
        </p:spPr>
      </p:pic>
      <p:cxnSp>
        <p:nvCxnSpPr>
          <p:cNvPr id="37" name="Elbow Connector 69">
            <a:extLst>
              <a:ext uri="{FF2B5EF4-FFF2-40B4-BE49-F238E27FC236}">
                <a16:creationId xmlns:a16="http://schemas.microsoft.com/office/drawing/2014/main" id="{278CD33F-0ECC-9446-8325-48C181E46516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576304" y="2147946"/>
            <a:ext cx="702277" cy="300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5456DC-AA53-4A15-ACDF-76A0D706A65D}"/>
              </a:ext>
            </a:extLst>
          </p:cNvPr>
          <p:cNvSpPr/>
          <p:nvPr/>
        </p:nvSpPr>
        <p:spPr bwMode="auto">
          <a:xfrm>
            <a:off x="5251463" y="1643761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JSON Schema Generator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6488C637-CCB1-4492-973D-7CEBC008A576}"/>
              </a:ext>
            </a:extLst>
          </p:cNvPr>
          <p:cNvSpPr/>
          <p:nvPr/>
        </p:nvSpPr>
        <p:spPr bwMode="auto">
          <a:xfrm>
            <a:off x="5251463" y="2391283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UML Generator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20C6099-CAEB-48D4-92E4-8BE96BCD2C42}"/>
              </a:ext>
            </a:extLst>
          </p:cNvPr>
          <p:cNvSpPr/>
          <p:nvPr/>
        </p:nvSpPr>
        <p:spPr bwMode="auto">
          <a:xfrm>
            <a:off x="5251463" y="3138805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XML Schema Generator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E2D0DEC3-52BA-894B-811E-766A130F9E4C}"/>
              </a:ext>
            </a:extLst>
          </p:cNvPr>
          <p:cNvSpPr/>
          <p:nvPr/>
        </p:nvSpPr>
        <p:spPr bwMode="auto">
          <a:xfrm>
            <a:off x="5251463" y="3886328"/>
            <a:ext cx="1132217" cy="60169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Documentation</a:t>
            </a:r>
            <a:b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</a:b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Generator</a:t>
            </a:r>
          </a:p>
        </p:txBody>
      </p:sp>
      <p:cxnSp>
        <p:nvCxnSpPr>
          <p:cNvPr id="42" name="Elbow Connector 82">
            <a:extLst>
              <a:ext uri="{FF2B5EF4-FFF2-40B4-BE49-F238E27FC236}">
                <a16:creationId xmlns:a16="http://schemas.microsoft.com/office/drawing/2014/main" id="{D83706B5-C604-694C-9326-AE8BE48B1A75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4339630" y="1944608"/>
            <a:ext cx="911833" cy="5041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85">
            <a:extLst>
              <a:ext uri="{FF2B5EF4-FFF2-40B4-BE49-F238E27FC236}">
                <a16:creationId xmlns:a16="http://schemas.microsoft.com/office/drawing/2014/main" id="{3612D9F0-770D-D14E-8F3E-1CB8148D10EA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>
            <a:off x="4339630" y="2448792"/>
            <a:ext cx="911833" cy="2433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88">
            <a:extLst>
              <a:ext uri="{FF2B5EF4-FFF2-40B4-BE49-F238E27FC236}">
                <a16:creationId xmlns:a16="http://schemas.microsoft.com/office/drawing/2014/main" id="{B66A2893-9A42-DD4F-85FA-2601DFB054FC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4339630" y="2448792"/>
            <a:ext cx="911833" cy="990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91">
            <a:extLst>
              <a:ext uri="{FF2B5EF4-FFF2-40B4-BE49-F238E27FC236}">
                <a16:creationId xmlns:a16="http://schemas.microsoft.com/office/drawing/2014/main" id="{D18D871A-D3F6-264D-B18E-7E08C42A96FA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4339630" y="2448792"/>
            <a:ext cx="911833" cy="17383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94">
            <a:extLst>
              <a:ext uri="{FF2B5EF4-FFF2-40B4-BE49-F238E27FC236}">
                <a16:creationId xmlns:a16="http://schemas.microsoft.com/office/drawing/2014/main" id="{4D8C53D0-6AAE-BA4C-A27F-B659EA1F3C6F}"/>
              </a:ext>
            </a:extLst>
          </p:cNvPr>
          <p:cNvCxnSpPr>
            <a:cxnSpLocks/>
            <a:stCxn id="65" idx="3"/>
            <a:endCxn id="41" idx="1"/>
          </p:cNvCxnSpPr>
          <p:nvPr/>
        </p:nvCxnSpPr>
        <p:spPr>
          <a:xfrm flipV="1">
            <a:off x="4745912" y="4187175"/>
            <a:ext cx="505551" cy="60027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97">
            <a:extLst>
              <a:ext uri="{FF2B5EF4-FFF2-40B4-BE49-F238E27FC236}">
                <a16:creationId xmlns:a16="http://schemas.microsoft.com/office/drawing/2014/main" id="{41F65A96-420B-FA4A-8018-E118E176F988}"/>
              </a:ext>
            </a:extLst>
          </p:cNvPr>
          <p:cNvCxnSpPr>
            <a:cxnSpLocks/>
            <a:stCxn id="65" idx="3"/>
            <a:endCxn id="40" idx="1"/>
          </p:cNvCxnSpPr>
          <p:nvPr/>
        </p:nvCxnSpPr>
        <p:spPr>
          <a:xfrm flipV="1">
            <a:off x="4745912" y="3439652"/>
            <a:ext cx="505551" cy="1347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00">
            <a:extLst>
              <a:ext uri="{FF2B5EF4-FFF2-40B4-BE49-F238E27FC236}">
                <a16:creationId xmlns:a16="http://schemas.microsoft.com/office/drawing/2014/main" id="{631AF2EA-6585-044F-96EE-93B292AF913C}"/>
              </a:ext>
            </a:extLst>
          </p:cNvPr>
          <p:cNvCxnSpPr>
            <a:cxnSpLocks/>
            <a:stCxn id="65" idx="3"/>
            <a:endCxn id="39" idx="1"/>
          </p:cNvCxnSpPr>
          <p:nvPr/>
        </p:nvCxnSpPr>
        <p:spPr>
          <a:xfrm flipV="1">
            <a:off x="4745912" y="2692130"/>
            <a:ext cx="505551" cy="209532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03">
            <a:extLst>
              <a:ext uri="{FF2B5EF4-FFF2-40B4-BE49-F238E27FC236}">
                <a16:creationId xmlns:a16="http://schemas.microsoft.com/office/drawing/2014/main" id="{1A14E8B1-705B-3743-8472-330E843A684A}"/>
              </a:ext>
            </a:extLst>
          </p:cNvPr>
          <p:cNvCxnSpPr>
            <a:cxnSpLocks/>
            <a:stCxn id="65" idx="3"/>
            <a:endCxn id="38" idx="1"/>
          </p:cNvCxnSpPr>
          <p:nvPr/>
        </p:nvCxnSpPr>
        <p:spPr>
          <a:xfrm flipV="1">
            <a:off x="4745912" y="1944608"/>
            <a:ext cx="505551" cy="2842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B7EA34-D6A5-FC40-84B2-579A2F38B13F}"/>
              </a:ext>
            </a:extLst>
          </p:cNvPr>
          <p:cNvGrpSpPr/>
          <p:nvPr/>
        </p:nvGrpSpPr>
        <p:grpSpPr>
          <a:xfrm>
            <a:off x="6707625" y="1326521"/>
            <a:ext cx="1706866" cy="3982924"/>
            <a:chOff x="5900193" y="1100520"/>
            <a:chExt cx="1706866" cy="3982924"/>
          </a:xfrm>
        </p:grpSpPr>
        <p:sp>
          <p:nvSpPr>
            <p:cNvPr id="58" name="Flowchart: Document 57">
              <a:extLst>
                <a:ext uri="{FF2B5EF4-FFF2-40B4-BE49-F238E27FC236}">
                  <a16:creationId xmlns:a16="http://schemas.microsoft.com/office/drawing/2014/main" id="{FDC8B405-7E40-EC41-8EBE-3847E597F734}"/>
                </a:ext>
              </a:extLst>
            </p:cNvPr>
            <p:cNvSpPr/>
            <p:nvPr/>
          </p:nvSpPr>
          <p:spPr bwMode="auto">
            <a:xfrm>
              <a:off x="5900193" y="1100520"/>
              <a:ext cx="1706866" cy="39829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Archive</a:t>
              </a:r>
            </a:p>
          </p:txBody>
        </p:sp>
        <p:sp>
          <p:nvSpPr>
            <p:cNvPr id="59" name="Flowchart: Document 58">
              <a:extLst>
                <a:ext uri="{FF2B5EF4-FFF2-40B4-BE49-F238E27FC236}">
                  <a16:creationId xmlns:a16="http://schemas.microsoft.com/office/drawing/2014/main" id="{E4669ECF-95E0-4884-868B-8B01AAC25380}"/>
                </a:ext>
              </a:extLst>
            </p:cNvPr>
            <p:cNvSpPr/>
            <p:nvPr/>
          </p:nvSpPr>
          <p:spPr bwMode="auto">
            <a:xfrm>
              <a:off x="6223101" y="1457382"/>
              <a:ext cx="1061049" cy="5305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JSON</a:t>
              </a:r>
              <a:b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</a:b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Schema</a:t>
              </a:r>
            </a:p>
          </p:txBody>
        </p:sp>
        <p:sp>
          <p:nvSpPr>
            <p:cNvPr id="60" name="Flowchart: Document 59">
              <a:extLst>
                <a:ext uri="{FF2B5EF4-FFF2-40B4-BE49-F238E27FC236}">
                  <a16:creationId xmlns:a16="http://schemas.microsoft.com/office/drawing/2014/main" id="{B2411DC5-8F82-E44A-A572-B255463A6DE7}"/>
                </a:ext>
              </a:extLst>
            </p:cNvPr>
            <p:cNvSpPr/>
            <p:nvPr/>
          </p:nvSpPr>
          <p:spPr bwMode="auto">
            <a:xfrm>
              <a:off x="6223101" y="2204904"/>
              <a:ext cx="1061049" cy="5305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UML</a:t>
              </a:r>
            </a:p>
          </p:txBody>
        </p:sp>
        <p:sp>
          <p:nvSpPr>
            <p:cNvPr id="61" name="Flowchart: Document 60">
              <a:extLst>
                <a:ext uri="{FF2B5EF4-FFF2-40B4-BE49-F238E27FC236}">
                  <a16:creationId xmlns:a16="http://schemas.microsoft.com/office/drawing/2014/main" id="{70A4BBDB-B07E-BA4D-B4FB-91EB927E03CF}"/>
                </a:ext>
              </a:extLst>
            </p:cNvPr>
            <p:cNvSpPr/>
            <p:nvPr/>
          </p:nvSpPr>
          <p:spPr bwMode="auto">
            <a:xfrm>
              <a:off x="6216157" y="2952426"/>
              <a:ext cx="1061049" cy="5305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XML</a:t>
              </a:r>
              <a:b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</a:b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Schema</a:t>
              </a:r>
            </a:p>
          </p:txBody>
        </p:sp>
        <p:sp>
          <p:nvSpPr>
            <p:cNvPr id="62" name="Flowchart: Document 61">
              <a:extLst>
                <a:ext uri="{FF2B5EF4-FFF2-40B4-BE49-F238E27FC236}">
                  <a16:creationId xmlns:a16="http://schemas.microsoft.com/office/drawing/2014/main" id="{F0826C3D-6FFE-8F47-95E8-19577375F1BA}"/>
                </a:ext>
              </a:extLst>
            </p:cNvPr>
            <p:cNvSpPr/>
            <p:nvPr/>
          </p:nvSpPr>
          <p:spPr bwMode="auto">
            <a:xfrm>
              <a:off x="6223101" y="3699949"/>
              <a:ext cx="1061049" cy="530524"/>
            </a:xfrm>
            <a:prstGeom prst="flowChartDocument">
              <a:avLst/>
            </a:prstGeom>
            <a:gradFill>
              <a:gsLst>
                <a:gs pos="0">
                  <a:srgbClr val="9EB3B6"/>
                </a:gs>
                <a:gs pos="100000">
                  <a:schemeClr val="bg1"/>
                </a:gs>
              </a:gsLst>
            </a:gradFill>
            <a:ln>
              <a:solidFill>
                <a:srgbClr val="5C7073"/>
              </a:solidFill>
            </a:ln>
            <a:effectLst>
              <a:innerShdw blurRad="371475" dir="13500000">
                <a:schemeClr val="bg1"/>
              </a:innerShdw>
              <a:reflection stA="30000" endPos="10000" dist="127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900" b="1" spc="-38" dirty="0">
                  <a:solidFill>
                    <a:srgbClr val="304776"/>
                  </a:solidFill>
                  <a:latin typeface="Arial"/>
                  <a:cs typeface="Arial"/>
                </a:rPr>
                <a:t>Documentation</a:t>
              </a:r>
            </a:p>
          </p:txBody>
        </p:sp>
      </p:grpSp>
      <p:cxnSp>
        <p:nvCxnSpPr>
          <p:cNvPr id="51" name="Elbow Connector 110">
            <a:extLst>
              <a:ext uri="{FF2B5EF4-FFF2-40B4-BE49-F238E27FC236}">
                <a16:creationId xmlns:a16="http://schemas.microsoft.com/office/drawing/2014/main" id="{388EFE45-67AE-EA40-B92A-8B798B8A4947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>
          <a:xfrm>
            <a:off x="6383680" y="1944608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3">
            <a:extLst>
              <a:ext uri="{FF2B5EF4-FFF2-40B4-BE49-F238E27FC236}">
                <a16:creationId xmlns:a16="http://schemas.microsoft.com/office/drawing/2014/main" id="{3D77B509-B025-0D44-9B26-1D24112F29A8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6383680" y="2692130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116">
            <a:extLst>
              <a:ext uri="{FF2B5EF4-FFF2-40B4-BE49-F238E27FC236}">
                <a16:creationId xmlns:a16="http://schemas.microsoft.com/office/drawing/2014/main" id="{D40ED463-1822-214E-B6E0-05677EBAED87}"/>
              </a:ext>
            </a:extLst>
          </p:cNvPr>
          <p:cNvCxnSpPr>
            <a:cxnSpLocks/>
            <a:stCxn id="40" idx="3"/>
            <a:endCxn id="61" idx="1"/>
          </p:cNvCxnSpPr>
          <p:nvPr/>
        </p:nvCxnSpPr>
        <p:spPr>
          <a:xfrm>
            <a:off x="6383680" y="3439652"/>
            <a:ext cx="639909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19">
            <a:extLst>
              <a:ext uri="{FF2B5EF4-FFF2-40B4-BE49-F238E27FC236}">
                <a16:creationId xmlns:a16="http://schemas.microsoft.com/office/drawing/2014/main" id="{04E6667D-36A3-7949-B087-62D44030BFC7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>
            <a:off x="6383680" y="4187175"/>
            <a:ext cx="646853" cy="40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24">
            <a:extLst>
              <a:ext uri="{FF2B5EF4-FFF2-40B4-BE49-F238E27FC236}">
                <a16:creationId xmlns:a16="http://schemas.microsoft.com/office/drawing/2014/main" id="{950CED0D-53BB-7E43-848A-B0E4D370BCC0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638436" y="3500812"/>
            <a:ext cx="2338658" cy="234617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28">
            <a:extLst>
              <a:ext uri="{FF2B5EF4-FFF2-40B4-BE49-F238E27FC236}">
                <a16:creationId xmlns:a16="http://schemas.microsoft.com/office/drawing/2014/main" id="{51B616BD-93F5-D742-8560-8F8841633424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937188" y="3799564"/>
            <a:ext cx="1621282" cy="35449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5705A8E7-AC04-44AA-9AD8-2BDCB60327A4}"/>
              </a:ext>
            </a:extLst>
          </p:cNvPr>
          <p:cNvSpPr/>
          <p:nvPr/>
        </p:nvSpPr>
        <p:spPr bwMode="auto">
          <a:xfrm>
            <a:off x="1444087" y="2564475"/>
            <a:ext cx="1132217" cy="601693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endParaRPr lang="en-US" sz="900" b="1" spc="-38" dirty="0">
              <a:solidFill>
                <a:srgbClr val="304776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Expert – Mode UI</a:t>
            </a:r>
          </a:p>
          <a:p>
            <a:pPr algn="ctr">
              <a:lnSpc>
                <a:spcPct val="90000"/>
              </a:lnSpc>
            </a:pPr>
            <a:r>
              <a:rPr lang="en-US" sz="900" b="1" spc="-38" dirty="0">
                <a:solidFill>
                  <a:srgbClr val="304776"/>
                </a:solidFill>
                <a:latin typeface="Arial"/>
                <a:cs typeface="Arial"/>
              </a:rPr>
              <a:t>(SSGT)</a:t>
            </a:r>
          </a:p>
        </p:txBody>
      </p:sp>
    </p:spTree>
    <p:extLst>
      <p:ext uri="{BB962C8B-B14F-4D97-AF65-F5344CB8AC3E}">
        <p14:creationId xmlns:p14="http://schemas.microsoft.com/office/powerpoint/2010/main" val="2633840087"/>
      </p:ext>
    </p:extLst>
  </p:cSld>
  <p:clrMapOvr>
    <a:masterClrMapping/>
  </p:clrMapOvr>
</p:sld>
</file>

<file path=ppt/theme/theme1.xml><?xml version="1.0" encoding="utf-8"?>
<a:theme xmlns:a="http://schemas.openxmlformats.org/drawingml/2006/main" name="NIEM-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2F_Day1&amp;Backups_17Oct2019" id="{34D5F713-1ADF-4051-B7A5-250C56E42BDC}" vid="{0457A8CD-AAA6-4CAC-8A0E-974135E6C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132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NIEM-WHITE</vt:lpstr>
      <vt:lpstr>NTAC Update   Wednesday 22 October 2019  Mike Hulme, Scott Renner</vt:lpstr>
      <vt:lpstr> NIEM Technical Architecture Committee</vt:lpstr>
      <vt:lpstr> JSON</vt:lpstr>
      <vt:lpstr> Simplified IEPD Replacement</vt:lpstr>
      <vt:lpstr> Metadata</vt:lpstr>
      <vt:lpstr> Tool Architecture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Self, Linda L CTR (USA)</dc:creator>
  <cp:lastModifiedBy>Scott Renner</cp:lastModifiedBy>
  <cp:revision>65</cp:revision>
  <cp:lastPrinted>2019-10-18T18:19:32Z</cp:lastPrinted>
  <dcterms:created xsi:type="dcterms:W3CDTF">2019-09-23T14:11:34Z</dcterms:created>
  <dcterms:modified xsi:type="dcterms:W3CDTF">2019-10-23T14:04:22Z</dcterms:modified>
</cp:coreProperties>
</file>