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9"/>
  </p:notesMasterIdLst>
  <p:sldIdLst>
    <p:sldId id="256" r:id="rId3"/>
    <p:sldId id="284" r:id="rId4"/>
    <p:sldId id="257" r:id="rId5"/>
    <p:sldId id="264" r:id="rId6"/>
    <p:sldId id="277" r:id="rId7"/>
    <p:sldId id="269" r:id="rId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A540015-023A-44F9-8D09-77C8CEE2A518}" type="datetimeFigureOut">
              <a:rPr lang="en-US" smtClean="0"/>
              <a:t>10/21/2019</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F3C6202-05AD-4013-BFDF-DD170878216B}" type="slidenum">
              <a:rPr lang="en-US" smtClean="0"/>
              <a:t>‹#›</a:t>
            </a:fld>
            <a:endParaRPr lang="en-US"/>
          </a:p>
        </p:txBody>
      </p:sp>
    </p:spTree>
    <p:extLst>
      <p:ext uri="{BB962C8B-B14F-4D97-AF65-F5344CB8AC3E}">
        <p14:creationId xmlns:p14="http://schemas.microsoft.com/office/powerpoint/2010/main" val="1375064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700" b="0" i="0">
                <a:solidFill>
                  <a:srgbClr val="888888"/>
                </a:solidFill>
                <a:latin typeface="Arial"/>
                <a:cs typeface="Arial"/>
              </a:defRPr>
            </a:lvl1pPr>
          </a:lstStyle>
          <a:p>
            <a:pPr marL="12700">
              <a:lnSpc>
                <a:spcPct val="100000"/>
              </a:lnSpc>
              <a:spcBef>
                <a:spcPts val="60"/>
              </a:spcBef>
            </a:pPr>
            <a:r>
              <a:rPr spc="10" dirty="0"/>
              <a:t>Draft. For Official </a:t>
            </a:r>
            <a:r>
              <a:rPr spc="20" dirty="0"/>
              <a:t>Use </a:t>
            </a:r>
            <a:r>
              <a:rPr spc="15" dirty="0"/>
              <a:t>Only</a:t>
            </a:r>
            <a:r>
              <a:rPr spc="-110" dirty="0"/>
              <a:t> </a:t>
            </a:r>
            <a:r>
              <a:rPr spc="10" dirty="0"/>
              <a:t>(FOUO).</a:t>
            </a:r>
          </a:p>
        </p:txBody>
      </p:sp>
      <p:sp>
        <p:nvSpPr>
          <p:cNvPr id="5" name="Holder 5"/>
          <p:cNvSpPr>
            <a:spLocks noGrp="1"/>
          </p:cNvSpPr>
          <p:nvPr>
            <p:ph type="dt" sz="half" idx="6"/>
          </p:nvPr>
        </p:nvSpPr>
        <p:spPr/>
        <p:txBody>
          <a:bodyPr lIns="0" tIns="0" rIns="0" bIns="0"/>
          <a:lstStyle>
            <a:lvl1pPr>
              <a:defRPr sz="1300" b="0" i="0">
                <a:solidFill>
                  <a:srgbClr val="174D78"/>
                </a:solidFill>
                <a:latin typeface="Times New Roman"/>
                <a:cs typeface="Times New Roman"/>
              </a:defRPr>
            </a:lvl1pPr>
          </a:lstStyle>
          <a:p>
            <a:pPr marL="12700">
              <a:lnSpc>
                <a:spcPts val="1530"/>
              </a:lnSpc>
            </a:pPr>
            <a:r>
              <a:rPr dirty="0"/>
              <a:t>Office </a:t>
            </a:r>
            <a:r>
              <a:rPr spc="5" dirty="0"/>
              <a:t>of </a:t>
            </a:r>
            <a:r>
              <a:rPr dirty="0"/>
              <a:t>Immigration</a:t>
            </a:r>
            <a:r>
              <a:rPr spc="-35" dirty="0"/>
              <a:t> </a:t>
            </a:r>
            <a:r>
              <a:rPr spc="5" dirty="0"/>
              <a:t>Statistics</a:t>
            </a:r>
          </a:p>
          <a:p>
            <a:pPr marL="1338580">
              <a:lnSpc>
                <a:spcPts val="1075"/>
              </a:lnSpc>
            </a:pPr>
            <a:r>
              <a:rPr sz="900" b="1" spc="5" dirty="0">
                <a:solidFill>
                  <a:srgbClr val="999999"/>
                </a:solidFill>
                <a:latin typeface="Franklin Gothic Demi Cond"/>
                <a:cs typeface="Franklin Gothic Demi Cond"/>
              </a:rPr>
              <a:t>OFFICE OF</a:t>
            </a:r>
            <a:r>
              <a:rPr sz="900" b="1" spc="-50" dirty="0">
                <a:solidFill>
                  <a:srgbClr val="999999"/>
                </a:solidFill>
                <a:latin typeface="Franklin Gothic Demi Cond"/>
                <a:cs typeface="Franklin Gothic Demi Cond"/>
              </a:rPr>
              <a:t> </a:t>
            </a:r>
            <a:r>
              <a:rPr sz="900" b="1" spc="5" dirty="0">
                <a:solidFill>
                  <a:srgbClr val="999999"/>
                </a:solidFill>
                <a:latin typeface="Franklin Gothic Demi Cond"/>
                <a:cs typeface="Franklin Gothic Demi Cond"/>
              </a:rPr>
              <a:t>POLICY</a:t>
            </a:r>
            <a:endParaRPr sz="900">
              <a:latin typeface="Franklin Gothic Demi Cond"/>
              <a:cs typeface="Franklin Gothic Demi Cond"/>
            </a:endParaRPr>
          </a:p>
        </p:txBody>
      </p:sp>
      <p:sp>
        <p:nvSpPr>
          <p:cNvPr id="6" name="Holder 6"/>
          <p:cNvSpPr>
            <a:spLocks noGrp="1"/>
          </p:cNvSpPr>
          <p:nvPr>
            <p:ph type="sldNum" sz="quarter" idx="7"/>
          </p:nvPr>
        </p:nvSpPr>
        <p:spPr/>
        <p:txBody>
          <a:bodyPr lIns="0" tIns="0" rIns="0" bIns="0"/>
          <a:lstStyle>
            <a:lvl1pPr>
              <a:defRPr sz="950" b="0" i="0">
                <a:solidFill>
                  <a:srgbClr val="888888"/>
                </a:solidFill>
                <a:latin typeface="Arial"/>
                <a:cs typeface="Arial"/>
              </a:defRPr>
            </a:lvl1pPr>
          </a:lstStyle>
          <a:p>
            <a:pPr marL="25400">
              <a:lnSpc>
                <a:spcPct val="100000"/>
              </a:lnSpc>
              <a:spcBef>
                <a:spcPts val="30"/>
              </a:spcBef>
            </a:pPr>
            <a:fld id="{81D60167-4931-47E6-BA6A-407CBD079E47}" type="slidenum">
              <a:rPr spc="10" dirty="0"/>
              <a:t>‹#›</a:t>
            </a:fld>
            <a:endParaRPr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itle Placeholder 1"/>
          <p:cNvSpPr>
            <a:spLocks noGrp="1"/>
          </p:cNvSpPr>
          <p:nvPr>
            <p:ph type="title"/>
          </p:nvPr>
        </p:nvSpPr>
        <p:spPr bwMode="auto">
          <a:xfrm>
            <a:off x="0" y="152400"/>
            <a:ext cx="12192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6" name="Slide Number Placeholder 1"/>
          <p:cNvSpPr>
            <a:spLocks noGrp="1"/>
          </p:cNvSpPr>
          <p:nvPr>
            <p:ph type="sldNum" sz="quarter" idx="4"/>
          </p:nvPr>
        </p:nvSpPr>
        <p:spPr>
          <a:xfrm>
            <a:off x="4673600" y="6356351"/>
            <a:ext cx="28448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2200836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3BD15190-32A8-493E-82FC-4656A88DBF15}" type="slidenum">
              <a:rPr lang="en-US" smtClean="0"/>
              <a:t>‹#›</a:t>
            </a:fld>
            <a:endParaRPr lang="en-US"/>
          </a:p>
        </p:txBody>
      </p:sp>
    </p:spTree>
    <p:extLst>
      <p:ext uri="{BB962C8B-B14F-4D97-AF65-F5344CB8AC3E}">
        <p14:creationId xmlns:p14="http://schemas.microsoft.com/office/powerpoint/2010/main" val="243438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Franklin Gothic Book"/>
                <a:cs typeface="Franklin Gothic Book"/>
              </a:defRPr>
            </a:lvl1pPr>
          </a:lstStyle>
          <a:p>
            <a:endParaRPr/>
          </a:p>
        </p:txBody>
      </p:sp>
      <p:sp>
        <p:nvSpPr>
          <p:cNvPr id="3" name="Holder 3"/>
          <p:cNvSpPr>
            <a:spLocks noGrp="1"/>
          </p:cNvSpPr>
          <p:nvPr>
            <p:ph type="body" idx="1"/>
          </p:nvPr>
        </p:nvSpPr>
        <p:spPr/>
        <p:txBody>
          <a:bodyPr lIns="0" tIns="0" rIns="0" bIns="0"/>
          <a:lstStyle>
            <a:lvl1pPr>
              <a:defRPr sz="1700" b="0" i="0">
                <a:solidFill>
                  <a:schemeClr val="tx1"/>
                </a:solidFill>
                <a:latin typeface="Franklin Gothic Book"/>
                <a:cs typeface="Franklin Gothic Book"/>
              </a:defRPr>
            </a:lvl1pPr>
          </a:lstStyle>
          <a:p>
            <a:endParaRPr/>
          </a:p>
        </p:txBody>
      </p:sp>
      <p:sp>
        <p:nvSpPr>
          <p:cNvPr id="4" name="Holder 4"/>
          <p:cNvSpPr>
            <a:spLocks noGrp="1"/>
          </p:cNvSpPr>
          <p:nvPr>
            <p:ph type="ftr" sz="quarter" idx="5"/>
          </p:nvPr>
        </p:nvSpPr>
        <p:spPr/>
        <p:txBody>
          <a:bodyPr lIns="0" tIns="0" rIns="0" bIns="0"/>
          <a:lstStyle>
            <a:lvl1pPr>
              <a:defRPr sz="700" b="0" i="0">
                <a:solidFill>
                  <a:srgbClr val="888888"/>
                </a:solidFill>
                <a:latin typeface="Arial"/>
                <a:cs typeface="Arial"/>
              </a:defRPr>
            </a:lvl1pPr>
          </a:lstStyle>
          <a:p>
            <a:pPr marL="12700">
              <a:lnSpc>
                <a:spcPct val="100000"/>
              </a:lnSpc>
              <a:spcBef>
                <a:spcPts val="60"/>
              </a:spcBef>
            </a:pPr>
            <a:r>
              <a:rPr spc="10" dirty="0"/>
              <a:t>Draft. For Official </a:t>
            </a:r>
            <a:r>
              <a:rPr spc="20" dirty="0"/>
              <a:t>Use </a:t>
            </a:r>
            <a:r>
              <a:rPr spc="15" dirty="0"/>
              <a:t>Only</a:t>
            </a:r>
            <a:r>
              <a:rPr spc="-110" dirty="0"/>
              <a:t> </a:t>
            </a:r>
            <a:r>
              <a:rPr spc="10" dirty="0"/>
              <a:t>(FOUO).</a:t>
            </a:r>
          </a:p>
        </p:txBody>
      </p:sp>
      <p:sp>
        <p:nvSpPr>
          <p:cNvPr id="5" name="Holder 5"/>
          <p:cNvSpPr>
            <a:spLocks noGrp="1"/>
          </p:cNvSpPr>
          <p:nvPr>
            <p:ph type="dt" sz="half" idx="6"/>
          </p:nvPr>
        </p:nvSpPr>
        <p:spPr/>
        <p:txBody>
          <a:bodyPr lIns="0" tIns="0" rIns="0" bIns="0"/>
          <a:lstStyle>
            <a:lvl1pPr>
              <a:defRPr sz="1300" b="0" i="0">
                <a:solidFill>
                  <a:srgbClr val="174D78"/>
                </a:solidFill>
                <a:latin typeface="Times New Roman"/>
                <a:cs typeface="Times New Roman"/>
              </a:defRPr>
            </a:lvl1pPr>
          </a:lstStyle>
          <a:p>
            <a:pPr marL="12700">
              <a:lnSpc>
                <a:spcPts val="1530"/>
              </a:lnSpc>
            </a:pPr>
            <a:r>
              <a:rPr dirty="0"/>
              <a:t>Office </a:t>
            </a:r>
            <a:r>
              <a:rPr spc="5" dirty="0"/>
              <a:t>of </a:t>
            </a:r>
            <a:r>
              <a:rPr dirty="0"/>
              <a:t>Immigration</a:t>
            </a:r>
            <a:r>
              <a:rPr spc="-35" dirty="0"/>
              <a:t> </a:t>
            </a:r>
            <a:r>
              <a:rPr spc="5" dirty="0"/>
              <a:t>Statistics</a:t>
            </a:r>
          </a:p>
          <a:p>
            <a:pPr marL="1338580">
              <a:lnSpc>
                <a:spcPts val="1075"/>
              </a:lnSpc>
            </a:pPr>
            <a:r>
              <a:rPr sz="900" b="1" spc="5" dirty="0">
                <a:solidFill>
                  <a:srgbClr val="999999"/>
                </a:solidFill>
                <a:latin typeface="Franklin Gothic Demi Cond"/>
                <a:cs typeface="Franklin Gothic Demi Cond"/>
              </a:rPr>
              <a:t>OFFICE OF</a:t>
            </a:r>
            <a:r>
              <a:rPr sz="900" b="1" spc="-50" dirty="0">
                <a:solidFill>
                  <a:srgbClr val="999999"/>
                </a:solidFill>
                <a:latin typeface="Franklin Gothic Demi Cond"/>
                <a:cs typeface="Franklin Gothic Demi Cond"/>
              </a:rPr>
              <a:t> </a:t>
            </a:r>
            <a:r>
              <a:rPr sz="900" b="1" spc="5" dirty="0">
                <a:solidFill>
                  <a:srgbClr val="999999"/>
                </a:solidFill>
                <a:latin typeface="Franklin Gothic Demi Cond"/>
                <a:cs typeface="Franklin Gothic Demi Cond"/>
              </a:rPr>
              <a:t>POLICY</a:t>
            </a:r>
            <a:endParaRPr sz="900">
              <a:latin typeface="Franklin Gothic Demi Cond"/>
              <a:cs typeface="Franklin Gothic Demi Cond"/>
            </a:endParaRPr>
          </a:p>
        </p:txBody>
      </p:sp>
      <p:sp>
        <p:nvSpPr>
          <p:cNvPr id="6" name="Holder 6"/>
          <p:cNvSpPr>
            <a:spLocks noGrp="1"/>
          </p:cNvSpPr>
          <p:nvPr>
            <p:ph type="sldNum" sz="quarter" idx="7"/>
          </p:nvPr>
        </p:nvSpPr>
        <p:spPr/>
        <p:txBody>
          <a:bodyPr lIns="0" tIns="0" rIns="0" bIns="0"/>
          <a:lstStyle>
            <a:lvl1pPr>
              <a:defRPr sz="950" b="0" i="0">
                <a:solidFill>
                  <a:srgbClr val="888888"/>
                </a:solidFill>
                <a:latin typeface="Arial"/>
                <a:cs typeface="Arial"/>
              </a:defRPr>
            </a:lvl1pPr>
          </a:lstStyle>
          <a:p>
            <a:pPr marL="25400">
              <a:lnSpc>
                <a:spcPct val="100000"/>
              </a:lnSpc>
              <a:spcBef>
                <a:spcPts val="30"/>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Franklin Gothic Book"/>
                <a:cs typeface="Franklin Gothic Book"/>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700" b="0" i="0">
                <a:solidFill>
                  <a:srgbClr val="888888"/>
                </a:solidFill>
                <a:latin typeface="Arial"/>
                <a:cs typeface="Arial"/>
              </a:defRPr>
            </a:lvl1pPr>
          </a:lstStyle>
          <a:p>
            <a:pPr marL="12700">
              <a:lnSpc>
                <a:spcPct val="100000"/>
              </a:lnSpc>
              <a:spcBef>
                <a:spcPts val="60"/>
              </a:spcBef>
            </a:pPr>
            <a:r>
              <a:rPr spc="10" dirty="0"/>
              <a:t>Draft. For Official </a:t>
            </a:r>
            <a:r>
              <a:rPr spc="20" dirty="0"/>
              <a:t>Use </a:t>
            </a:r>
            <a:r>
              <a:rPr spc="15" dirty="0"/>
              <a:t>Only</a:t>
            </a:r>
            <a:r>
              <a:rPr spc="-110" dirty="0"/>
              <a:t> </a:t>
            </a:r>
            <a:r>
              <a:rPr spc="10" dirty="0"/>
              <a:t>(FOUO).</a:t>
            </a:r>
          </a:p>
        </p:txBody>
      </p:sp>
      <p:sp>
        <p:nvSpPr>
          <p:cNvPr id="6" name="Holder 6"/>
          <p:cNvSpPr>
            <a:spLocks noGrp="1"/>
          </p:cNvSpPr>
          <p:nvPr>
            <p:ph type="dt" sz="half" idx="6"/>
          </p:nvPr>
        </p:nvSpPr>
        <p:spPr/>
        <p:txBody>
          <a:bodyPr lIns="0" tIns="0" rIns="0" bIns="0"/>
          <a:lstStyle>
            <a:lvl1pPr>
              <a:defRPr sz="1300" b="0" i="0">
                <a:solidFill>
                  <a:srgbClr val="174D78"/>
                </a:solidFill>
                <a:latin typeface="Times New Roman"/>
                <a:cs typeface="Times New Roman"/>
              </a:defRPr>
            </a:lvl1pPr>
          </a:lstStyle>
          <a:p>
            <a:pPr marL="12700">
              <a:lnSpc>
                <a:spcPts val="1530"/>
              </a:lnSpc>
            </a:pPr>
            <a:r>
              <a:rPr dirty="0"/>
              <a:t>Office </a:t>
            </a:r>
            <a:r>
              <a:rPr spc="5" dirty="0"/>
              <a:t>of </a:t>
            </a:r>
            <a:r>
              <a:rPr dirty="0"/>
              <a:t>Immigration</a:t>
            </a:r>
            <a:r>
              <a:rPr spc="-35" dirty="0"/>
              <a:t> </a:t>
            </a:r>
            <a:r>
              <a:rPr spc="5" dirty="0"/>
              <a:t>Statistics</a:t>
            </a:r>
          </a:p>
          <a:p>
            <a:pPr marL="1338580">
              <a:lnSpc>
                <a:spcPts val="1075"/>
              </a:lnSpc>
            </a:pPr>
            <a:r>
              <a:rPr sz="900" b="1" spc="5" dirty="0">
                <a:solidFill>
                  <a:srgbClr val="999999"/>
                </a:solidFill>
                <a:latin typeface="Franklin Gothic Demi Cond"/>
                <a:cs typeface="Franklin Gothic Demi Cond"/>
              </a:rPr>
              <a:t>OFFICE OF</a:t>
            </a:r>
            <a:r>
              <a:rPr sz="900" b="1" spc="-50" dirty="0">
                <a:solidFill>
                  <a:srgbClr val="999999"/>
                </a:solidFill>
                <a:latin typeface="Franklin Gothic Demi Cond"/>
                <a:cs typeface="Franklin Gothic Demi Cond"/>
              </a:rPr>
              <a:t> </a:t>
            </a:r>
            <a:r>
              <a:rPr sz="900" b="1" spc="5" dirty="0">
                <a:solidFill>
                  <a:srgbClr val="999999"/>
                </a:solidFill>
                <a:latin typeface="Franklin Gothic Demi Cond"/>
                <a:cs typeface="Franklin Gothic Demi Cond"/>
              </a:rPr>
              <a:t>POLICY</a:t>
            </a:r>
            <a:endParaRPr sz="900">
              <a:latin typeface="Franklin Gothic Demi Cond"/>
              <a:cs typeface="Franklin Gothic Demi Cond"/>
            </a:endParaRPr>
          </a:p>
        </p:txBody>
      </p:sp>
      <p:sp>
        <p:nvSpPr>
          <p:cNvPr id="7" name="Holder 7"/>
          <p:cNvSpPr>
            <a:spLocks noGrp="1"/>
          </p:cNvSpPr>
          <p:nvPr>
            <p:ph type="sldNum" sz="quarter" idx="7"/>
          </p:nvPr>
        </p:nvSpPr>
        <p:spPr/>
        <p:txBody>
          <a:bodyPr lIns="0" tIns="0" rIns="0" bIns="0"/>
          <a:lstStyle>
            <a:lvl1pPr>
              <a:defRPr sz="950" b="0" i="0">
                <a:solidFill>
                  <a:srgbClr val="888888"/>
                </a:solidFill>
                <a:latin typeface="Arial"/>
                <a:cs typeface="Arial"/>
              </a:defRPr>
            </a:lvl1pPr>
          </a:lstStyle>
          <a:p>
            <a:pPr marL="25400">
              <a:lnSpc>
                <a:spcPct val="100000"/>
              </a:lnSpc>
              <a:spcBef>
                <a:spcPts val="30"/>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Franklin Gothic Book"/>
                <a:cs typeface="Franklin Gothic Book"/>
              </a:defRPr>
            </a:lvl1pPr>
          </a:lstStyle>
          <a:p>
            <a:endParaRPr/>
          </a:p>
        </p:txBody>
      </p:sp>
      <p:sp>
        <p:nvSpPr>
          <p:cNvPr id="3" name="Holder 3"/>
          <p:cNvSpPr>
            <a:spLocks noGrp="1"/>
          </p:cNvSpPr>
          <p:nvPr>
            <p:ph type="ftr" sz="quarter" idx="5"/>
          </p:nvPr>
        </p:nvSpPr>
        <p:spPr/>
        <p:txBody>
          <a:bodyPr lIns="0" tIns="0" rIns="0" bIns="0"/>
          <a:lstStyle>
            <a:lvl1pPr>
              <a:defRPr sz="700" b="0" i="0">
                <a:solidFill>
                  <a:srgbClr val="888888"/>
                </a:solidFill>
                <a:latin typeface="Arial"/>
                <a:cs typeface="Arial"/>
              </a:defRPr>
            </a:lvl1pPr>
          </a:lstStyle>
          <a:p>
            <a:pPr marL="12700">
              <a:lnSpc>
                <a:spcPct val="100000"/>
              </a:lnSpc>
              <a:spcBef>
                <a:spcPts val="60"/>
              </a:spcBef>
            </a:pPr>
            <a:r>
              <a:rPr spc="10" dirty="0"/>
              <a:t>Draft. For Official </a:t>
            </a:r>
            <a:r>
              <a:rPr spc="20" dirty="0"/>
              <a:t>Use </a:t>
            </a:r>
            <a:r>
              <a:rPr spc="15" dirty="0"/>
              <a:t>Only</a:t>
            </a:r>
            <a:r>
              <a:rPr spc="-110" dirty="0"/>
              <a:t> </a:t>
            </a:r>
            <a:r>
              <a:rPr spc="10" dirty="0"/>
              <a:t>(FOUO).</a:t>
            </a:r>
          </a:p>
        </p:txBody>
      </p:sp>
      <p:sp>
        <p:nvSpPr>
          <p:cNvPr id="4" name="Holder 4"/>
          <p:cNvSpPr>
            <a:spLocks noGrp="1"/>
          </p:cNvSpPr>
          <p:nvPr>
            <p:ph type="dt" sz="half" idx="6"/>
          </p:nvPr>
        </p:nvSpPr>
        <p:spPr/>
        <p:txBody>
          <a:bodyPr lIns="0" tIns="0" rIns="0" bIns="0"/>
          <a:lstStyle>
            <a:lvl1pPr>
              <a:defRPr sz="1300" b="0" i="0">
                <a:solidFill>
                  <a:srgbClr val="174D78"/>
                </a:solidFill>
                <a:latin typeface="Times New Roman"/>
                <a:cs typeface="Times New Roman"/>
              </a:defRPr>
            </a:lvl1pPr>
          </a:lstStyle>
          <a:p>
            <a:pPr marL="12700">
              <a:lnSpc>
                <a:spcPts val="1530"/>
              </a:lnSpc>
            </a:pPr>
            <a:r>
              <a:rPr dirty="0"/>
              <a:t>Office </a:t>
            </a:r>
            <a:r>
              <a:rPr spc="5" dirty="0"/>
              <a:t>of </a:t>
            </a:r>
            <a:r>
              <a:rPr dirty="0"/>
              <a:t>Immigration</a:t>
            </a:r>
            <a:r>
              <a:rPr spc="-35" dirty="0"/>
              <a:t> </a:t>
            </a:r>
            <a:r>
              <a:rPr spc="5" dirty="0"/>
              <a:t>Statistics</a:t>
            </a:r>
          </a:p>
          <a:p>
            <a:pPr marL="1338580">
              <a:lnSpc>
                <a:spcPts val="1075"/>
              </a:lnSpc>
            </a:pPr>
            <a:r>
              <a:rPr sz="900" b="1" spc="5" dirty="0">
                <a:solidFill>
                  <a:srgbClr val="999999"/>
                </a:solidFill>
                <a:latin typeface="Franklin Gothic Demi Cond"/>
                <a:cs typeface="Franklin Gothic Demi Cond"/>
              </a:rPr>
              <a:t>OFFICE OF</a:t>
            </a:r>
            <a:r>
              <a:rPr sz="900" b="1" spc="-50" dirty="0">
                <a:solidFill>
                  <a:srgbClr val="999999"/>
                </a:solidFill>
                <a:latin typeface="Franklin Gothic Demi Cond"/>
                <a:cs typeface="Franklin Gothic Demi Cond"/>
              </a:rPr>
              <a:t> </a:t>
            </a:r>
            <a:r>
              <a:rPr sz="900" b="1" spc="5" dirty="0">
                <a:solidFill>
                  <a:srgbClr val="999999"/>
                </a:solidFill>
                <a:latin typeface="Franklin Gothic Demi Cond"/>
                <a:cs typeface="Franklin Gothic Demi Cond"/>
              </a:rPr>
              <a:t>POLICY</a:t>
            </a:r>
            <a:endParaRPr sz="900">
              <a:latin typeface="Franklin Gothic Demi Cond"/>
              <a:cs typeface="Franklin Gothic Demi Cond"/>
            </a:endParaRPr>
          </a:p>
        </p:txBody>
      </p:sp>
      <p:sp>
        <p:nvSpPr>
          <p:cNvPr id="5" name="Holder 5"/>
          <p:cNvSpPr>
            <a:spLocks noGrp="1"/>
          </p:cNvSpPr>
          <p:nvPr>
            <p:ph type="sldNum" sz="quarter" idx="7"/>
          </p:nvPr>
        </p:nvSpPr>
        <p:spPr/>
        <p:txBody>
          <a:bodyPr lIns="0" tIns="0" rIns="0" bIns="0"/>
          <a:lstStyle>
            <a:lvl1pPr>
              <a:defRPr sz="950" b="0" i="0">
                <a:solidFill>
                  <a:srgbClr val="888888"/>
                </a:solidFill>
                <a:latin typeface="Arial"/>
                <a:cs typeface="Arial"/>
              </a:defRPr>
            </a:lvl1pPr>
          </a:lstStyle>
          <a:p>
            <a:pPr marL="25400">
              <a:lnSpc>
                <a:spcPct val="100000"/>
              </a:lnSpc>
              <a:spcBef>
                <a:spcPts val="30"/>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700" b="0" i="0">
                <a:solidFill>
                  <a:srgbClr val="888888"/>
                </a:solidFill>
                <a:latin typeface="Arial"/>
                <a:cs typeface="Arial"/>
              </a:defRPr>
            </a:lvl1pPr>
          </a:lstStyle>
          <a:p>
            <a:pPr marL="12700">
              <a:lnSpc>
                <a:spcPct val="100000"/>
              </a:lnSpc>
              <a:spcBef>
                <a:spcPts val="60"/>
              </a:spcBef>
            </a:pPr>
            <a:r>
              <a:rPr spc="10" dirty="0"/>
              <a:t>Draft. For Official </a:t>
            </a:r>
            <a:r>
              <a:rPr spc="20" dirty="0"/>
              <a:t>Use </a:t>
            </a:r>
            <a:r>
              <a:rPr spc="15" dirty="0"/>
              <a:t>Only</a:t>
            </a:r>
            <a:r>
              <a:rPr spc="-110" dirty="0"/>
              <a:t> </a:t>
            </a:r>
            <a:r>
              <a:rPr spc="10" dirty="0"/>
              <a:t>(FOUO).</a:t>
            </a:r>
          </a:p>
        </p:txBody>
      </p:sp>
      <p:sp>
        <p:nvSpPr>
          <p:cNvPr id="3" name="Holder 3"/>
          <p:cNvSpPr>
            <a:spLocks noGrp="1"/>
          </p:cNvSpPr>
          <p:nvPr>
            <p:ph type="dt" sz="half" idx="6"/>
          </p:nvPr>
        </p:nvSpPr>
        <p:spPr/>
        <p:txBody>
          <a:bodyPr lIns="0" tIns="0" rIns="0" bIns="0"/>
          <a:lstStyle>
            <a:lvl1pPr>
              <a:defRPr sz="1300" b="0" i="0">
                <a:solidFill>
                  <a:srgbClr val="174D78"/>
                </a:solidFill>
                <a:latin typeface="Times New Roman"/>
                <a:cs typeface="Times New Roman"/>
              </a:defRPr>
            </a:lvl1pPr>
          </a:lstStyle>
          <a:p>
            <a:pPr marL="12700">
              <a:lnSpc>
                <a:spcPts val="1530"/>
              </a:lnSpc>
            </a:pPr>
            <a:r>
              <a:rPr dirty="0"/>
              <a:t>Office </a:t>
            </a:r>
            <a:r>
              <a:rPr spc="5" dirty="0"/>
              <a:t>of </a:t>
            </a:r>
            <a:r>
              <a:rPr dirty="0"/>
              <a:t>Immigration</a:t>
            </a:r>
            <a:r>
              <a:rPr spc="-35" dirty="0"/>
              <a:t> </a:t>
            </a:r>
            <a:r>
              <a:rPr spc="5" dirty="0"/>
              <a:t>Statistics</a:t>
            </a:r>
          </a:p>
          <a:p>
            <a:pPr marL="1338580">
              <a:lnSpc>
                <a:spcPts val="1075"/>
              </a:lnSpc>
            </a:pPr>
            <a:r>
              <a:rPr sz="900" b="1" spc="5" dirty="0">
                <a:solidFill>
                  <a:srgbClr val="999999"/>
                </a:solidFill>
                <a:latin typeface="Franklin Gothic Demi Cond"/>
                <a:cs typeface="Franklin Gothic Demi Cond"/>
              </a:rPr>
              <a:t>OFFICE OF</a:t>
            </a:r>
            <a:r>
              <a:rPr sz="900" b="1" spc="-50" dirty="0">
                <a:solidFill>
                  <a:srgbClr val="999999"/>
                </a:solidFill>
                <a:latin typeface="Franklin Gothic Demi Cond"/>
                <a:cs typeface="Franklin Gothic Demi Cond"/>
              </a:rPr>
              <a:t> </a:t>
            </a:r>
            <a:r>
              <a:rPr sz="900" b="1" spc="5" dirty="0">
                <a:solidFill>
                  <a:srgbClr val="999999"/>
                </a:solidFill>
                <a:latin typeface="Franklin Gothic Demi Cond"/>
                <a:cs typeface="Franklin Gothic Demi Cond"/>
              </a:rPr>
              <a:t>POLICY</a:t>
            </a:r>
            <a:endParaRPr sz="900">
              <a:latin typeface="Franklin Gothic Demi Cond"/>
              <a:cs typeface="Franklin Gothic Demi Cond"/>
            </a:endParaRPr>
          </a:p>
        </p:txBody>
      </p:sp>
      <p:sp>
        <p:nvSpPr>
          <p:cNvPr id="4" name="Holder 4"/>
          <p:cNvSpPr>
            <a:spLocks noGrp="1"/>
          </p:cNvSpPr>
          <p:nvPr>
            <p:ph type="sldNum" sz="quarter" idx="7"/>
          </p:nvPr>
        </p:nvSpPr>
        <p:spPr/>
        <p:txBody>
          <a:bodyPr lIns="0" tIns="0" rIns="0" bIns="0"/>
          <a:lstStyle>
            <a:lvl1pPr>
              <a:defRPr sz="950" b="0" i="0">
                <a:solidFill>
                  <a:srgbClr val="888888"/>
                </a:solidFill>
                <a:latin typeface="Arial"/>
                <a:cs typeface="Arial"/>
              </a:defRPr>
            </a:lvl1pPr>
          </a:lstStyle>
          <a:p>
            <a:pPr marL="25400">
              <a:lnSpc>
                <a:spcPct val="100000"/>
              </a:lnSpc>
              <a:spcBef>
                <a:spcPts val="30"/>
              </a:spcBef>
            </a:pPr>
            <a:fld id="{81D60167-4931-47E6-BA6A-407CBD079E47}" type="slidenum">
              <a:rPr spc="10" dirty="0"/>
              <a:t>‹#›</a:t>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Course Title Pag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37033" y="0"/>
            <a:ext cx="37592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8" descr="C:\Users\jkey\AppData\Local\Temp\wzaea2\NIEM_cmyk.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138834" y="6526214"/>
            <a:ext cx="1951567" cy="255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ext Placeholder 16"/>
          <p:cNvSpPr>
            <a:spLocks noGrp="1"/>
          </p:cNvSpPr>
          <p:nvPr>
            <p:ph type="body" sz="quarter" idx="10"/>
          </p:nvPr>
        </p:nvSpPr>
        <p:spPr>
          <a:xfrm>
            <a:off x="3251200" y="4081165"/>
            <a:ext cx="5588000" cy="990600"/>
          </a:xfrm>
        </p:spPr>
        <p:txBody>
          <a:bodyPr>
            <a:normAutofit/>
          </a:bodyPr>
          <a:lstStyle>
            <a:lvl1pPr>
              <a:buNone/>
              <a:defRPr sz="2400" i="1" baseline="0">
                <a:latin typeface="Arial" pitchFamily="34" charset="0"/>
                <a:cs typeface="Arial" pitchFamily="34" charset="0"/>
              </a:defRPr>
            </a:lvl1pPr>
          </a:lstStyle>
          <a:p>
            <a:pPr lvl="0"/>
            <a:r>
              <a:rPr lang="en-US" dirty="0"/>
              <a:t>Click to edit Master text styles</a:t>
            </a:r>
          </a:p>
        </p:txBody>
      </p:sp>
      <p:sp>
        <p:nvSpPr>
          <p:cNvPr id="7" name="Slide Number Placeholder 1"/>
          <p:cNvSpPr>
            <a:spLocks noGrp="1"/>
          </p:cNvSpPr>
          <p:nvPr>
            <p:ph type="sldNum" sz="quarter" idx="4"/>
          </p:nvPr>
        </p:nvSpPr>
        <p:spPr>
          <a:xfrm>
            <a:off x="4673600" y="6356351"/>
            <a:ext cx="28448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456570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urse Content">
    <p:spTree>
      <p:nvGrpSpPr>
        <p:cNvPr id="1" name=""/>
        <p:cNvGrpSpPr/>
        <p:nvPr/>
      </p:nvGrpSpPr>
      <p:grpSpPr>
        <a:xfrm>
          <a:off x="0" y="0"/>
          <a:ext cx="0" cy="0"/>
          <a:chOff x="0" y="0"/>
          <a:chExt cx="0" cy="0"/>
        </a:xfrm>
      </p:grpSpPr>
      <p:pic>
        <p:nvPicPr>
          <p:cNvPr id="4" name="Picture 8" descr="C:\Users\jkey\AppData\Local\Temp\wzaea2\NIEM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38834" y="6526214"/>
            <a:ext cx="1951567" cy="255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536804" y="1143001"/>
            <a:ext cx="109728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dirty="0"/>
              <a:t>Click to edit Master text styles</a:t>
            </a:r>
          </a:p>
          <a:p>
            <a:pPr lvl="1"/>
            <a:r>
              <a:rPr lang="en-US" dirty="0"/>
              <a:t>Second level</a:t>
            </a:r>
          </a:p>
          <a:p>
            <a:pPr lvl="2"/>
            <a:r>
              <a:rPr lang="en-US" dirty="0"/>
              <a:t>Third level</a:t>
            </a:r>
          </a:p>
        </p:txBody>
      </p:sp>
      <p:sp>
        <p:nvSpPr>
          <p:cNvPr id="8" name="Title Placeholder 1"/>
          <p:cNvSpPr>
            <a:spLocks noGrp="1"/>
          </p:cNvSpPr>
          <p:nvPr>
            <p:ph type="title"/>
          </p:nvPr>
        </p:nvSpPr>
        <p:spPr bwMode="auto">
          <a:xfrm>
            <a:off x="0" y="152400"/>
            <a:ext cx="12192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6" name="Slide Number Placeholder 1"/>
          <p:cNvSpPr>
            <a:spLocks noGrp="1"/>
          </p:cNvSpPr>
          <p:nvPr>
            <p:ph type="sldNum" sz="quarter" idx="4"/>
          </p:nvPr>
        </p:nvSpPr>
        <p:spPr>
          <a:xfrm>
            <a:off x="4673600" y="6356351"/>
            <a:ext cx="28448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3914441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8" descr="C:\Users\jkey\AppData\Local\Temp\wzaea2\NIEM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38834" y="6526214"/>
            <a:ext cx="1951567" cy="255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437033" y="0"/>
            <a:ext cx="37592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itle Placeholder 1"/>
          <p:cNvSpPr>
            <a:spLocks noGrp="1"/>
          </p:cNvSpPr>
          <p:nvPr>
            <p:ph type="title"/>
          </p:nvPr>
        </p:nvSpPr>
        <p:spPr bwMode="auto">
          <a:xfrm>
            <a:off x="0" y="152400"/>
            <a:ext cx="12192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8" name="Slide Number Placeholder 1"/>
          <p:cNvSpPr>
            <a:spLocks noGrp="1"/>
          </p:cNvSpPr>
          <p:nvPr>
            <p:ph type="sldNum" sz="quarter" idx="4"/>
          </p:nvPr>
        </p:nvSpPr>
        <p:spPr>
          <a:xfrm>
            <a:off x="4673600" y="6356351"/>
            <a:ext cx="28448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319632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37033" y="0"/>
            <a:ext cx="37592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0" y="2971800"/>
            <a:ext cx="7620000" cy="914400"/>
          </a:xfrm>
        </p:spPr>
        <p:txBody>
          <a:bodyPr/>
          <a:lstStyle>
            <a:lvl1pPr algn="ctr">
              <a:defRPr sz="2800"/>
            </a:lvl1pPr>
          </a:lstStyle>
          <a:p>
            <a:r>
              <a:rPr lang="en-US" dirty="0"/>
              <a:t>Click to edit Master title style</a:t>
            </a:r>
          </a:p>
        </p:txBody>
      </p:sp>
      <p:sp>
        <p:nvSpPr>
          <p:cNvPr id="5" name="Slide Number Placeholder 1"/>
          <p:cNvSpPr>
            <a:spLocks noGrp="1"/>
          </p:cNvSpPr>
          <p:nvPr>
            <p:ph type="sldNum" sz="quarter" idx="4"/>
          </p:nvPr>
        </p:nvSpPr>
        <p:spPr>
          <a:xfrm>
            <a:off x="4673600" y="6356351"/>
            <a:ext cx="28448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7791495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782320"/>
          </a:xfrm>
          <a:custGeom>
            <a:avLst/>
            <a:gdLst/>
            <a:ahLst/>
            <a:cxnLst/>
            <a:rect l="l" t="t" r="r" b="b"/>
            <a:pathLst>
              <a:path w="12192000" h="782320">
                <a:moveTo>
                  <a:pt x="0" y="781812"/>
                </a:moveTo>
                <a:lnTo>
                  <a:pt x="12192000" y="781812"/>
                </a:lnTo>
                <a:lnTo>
                  <a:pt x="12192000" y="0"/>
                </a:lnTo>
                <a:lnTo>
                  <a:pt x="0" y="0"/>
                </a:lnTo>
                <a:lnTo>
                  <a:pt x="0" y="781812"/>
                </a:lnTo>
                <a:close/>
              </a:path>
            </a:pathLst>
          </a:custGeom>
          <a:solidFill>
            <a:srgbClr val="174D78"/>
          </a:solidFill>
        </p:spPr>
        <p:txBody>
          <a:bodyPr wrap="square" lIns="0" tIns="0" rIns="0" bIns="0" rtlCol="0"/>
          <a:lstStyle/>
          <a:p>
            <a:endParaRPr/>
          </a:p>
        </p:txBody>
      </p:sp>
      <p:sp>
        <p:nvSpPr>
          <p:cNvPr id="17" name="bk object 17"/>
          <p:cNvSpPr/>
          <p:nvPr/>
        </p:nvSpPr>
        <p:spPr>
          <a:xfrm>
            <a:off x="0" y="0"/>
            <a:ext cx="12192000" cy="782320"/>
          </a:xfrm>
          <a:custGeom>
            <a:avLst/>
            <a:gdLst/>
            <a:ahLst/>
            <a:cxnLst/>
            <a:rect l="l" t="t" r="r" b="b"/>
            <a:pathLst>
              <a:path w="12192000" h="782320">
                <a:moveTo>
                  <a:pt x="0" y="781812"/>
                </a:moveTo>
                <a:lnTo>
                  <a:pt x="12192000" y="781812"/>
                </a:lnTo>
                <a:lnTo>
                  <a:pt x="12192000" y="0"/>
                </a:lnTo>
                <a:lnTo>
                  <a:pt x="0" y="0"/>
                </a:lnTo>
                <a:lnTo>
                  <a:pt x="0" y="781812"/>
                </a:lnTo>
                <a:close/>
              </a:path>
            </a:pathLst>
          </a:custGeom>
          <a:ln w="9144">
            <a:solidFill>
              <a:srgbClr val="000000"/>
            </a:solidFill>
          </a:ln>
        </p:spPr>
        <p:txBody>
          <a:bodyPr wrap="square" lIns="0" tIns="0" rIns="0" bIns="0" rtlCol="0"/>
          <a:lstStyle/>
          <a:p>
            <a:endParaRPr/>
          </a:p>
        </p:txBody>
      </p:sp>
      <p:sp>
        <p:nvSpPr>
          <p:cNvPr id="18" name="bk object 18"/>
          <p:cNvSpPr/>
          <p:nvPr/>
        </p:nvSpPr>
        <p:spPr>
          <a:xfrm>
            <a:off x="276156" y="6316009"/>
            <a:ext cx="1641809" cy="403167"/>
          </a:xfrm>
          <a:prstGeom prst="rect">
            <a:avLst/>
          </a:prstGeom>
          <a:blipFill>
            <a:blip r:embed="rId7" cstate="print"/>
            <a:stretch>
              <a:fillRect/>
            </a:stretch>
          </a:blipFill>
        </p:spPr>
        <p:txBody>
          <a:bodyPr wrap="square" lIns="0" tIns="0" rIns="0" bIns="0" rtlCol="0"/>
          <a:lstStyle/>
          <a:p>
            <a:endParaRPr/>
          </a:p>
        </p:txBody>
      </p:sp>
      <p:sp>
        <p:nvSpPr>
          <p:cNvPr id="19" name="bk object 19"/>
          <p:cNvSpPr/>
          <p:nvPr/>
        </p:nvSpPr>
        <p:spPr>
          <a:xfrm>
            <a:off x="761" y="6151626"/>
            <a:ext cx="12192000" cy="0"/>
          </a:xfrm>
          <a:custGeom>
            <a:avLst/>
            <a:gdLst/>
            <a:ahLst/>
            <a:cxnLst/>
            <a:rect l="l" t="t" r="r" b="b"/>
            <a:pathLst>
              <a:path w="12192000">
                <a:moveTo>
                  <a:pt x="0" y="0"/>
                </a:moveTo>
                <a:lnTo>
                  <a:pt x="12192000" y="0"/>
                </a:lnTo>
              </a:path>
            </a:pathLst>
          </a:custGeom>
          <a:ln w="38100">
            <a:solidFill>
              <a:srgbClr val="A6A6A6"/>
            </a:solidFill>
          </a:ln>
        </p:spPr>
        <p:txBody>
          <a:bodyPr wrap="square" lIns="0" tIns="0" rIns="0" bIns="0" rtlCol="0"/>
          <a:lstStyle/>
          <a:p>
            <a:endParaRPr/>
          </a:p>
        </p:txBody>
      </p:sp>
      <p:sp>
        <p:nvSpPr>
          <p:cNvPr id="2" name="Holder 2"/>
          <p:cNvSpPr>
            <a:spLocks noGrp="1"/>
          </p:cNvSpPr>
          <p:nvPr>
            <p:ph type="title"/>
          </p:nvPr>
        </p:nvSpPr>
        <p:spPr>
          <a:xfrm>
            <a:off x="2653664" y="2529027"/>
            <a:ext cx="6884670" cy="1763395"/>
          </a:xfrm>
          <a:prstGeom prst="rect">
            <a:avLst/>
          </a:prstGeom>
        </p:spPr>
        <p:txBody>
          <a:bodyPr wrap="square" lIns="0" tIns="0" rIns="0" bIns="0">
            <a:spAutoFit/>
          </a:bodyPr>
          <a:lstStyle>
            <a:lvl1pPr>
              <a:defRPr sz="6000" b="0" i="0">
                <a:solidFill>
                  <a:schemeClr val="tx1"/>
                </a:solidFill>
                <a:latin typeface="Franklin Gothic Book"/>
                <a:cs typeface="Franklin Gothic Book"/>
              </a:defRPr>
            </a:lvl1pPr>
          </a:lstStyle>
          <a:p>
            <a:endParaRPr/>
          </a:p>
        </p:txBody>
      </p:sp>
      <p:sp>
        <p:nvSpPr>
          <p:cNvPr id="3" name="Holder 3"/>
          <p:cNvSpPr>
            <a:spLocks noGrp="1"/>
          </p:cNvSpPr>
          <p:nvPr>
            <p:ph type="body" idx="1"/>
          </p:nvPr>
        </p:nvSpPr>
        <p:spPr>
          <a:xfrm>
            <a:off x="337210" y="1994662"/>
            <a:ext cx="4970780" cy="1943735"/>
          </a:xfrm>
          <a:prstGeom prst="rect">
            <a:avLst/>
          </a:prstGeom>
        </p:spPr>
        <p:txBody>
          <a:bodyPr wrap="square" lIns="0" tIns="0" rIns="0" bIns="0">
            <a:spAutoFit/>
          </a:bodyPr>
          <a:lstStyle>
            <a:lvl1pPr>
              <a:defRPr sz="1700" b="0" i="0">
                <a:solidFill>
                  <a:schemeClr val="tx1"/>
                </a:solidFill>
                <a:latin typeface="Franklin Gothic Book"/>
                <a:cs typeface="Franklin Gothic Book"/>
              </a:defRPr>
            </a:lvl1pPr>
          </a:lstStyle>
          <a:p>
            <a:endParaRPr/>
          </a:p>
        </p:txBody>
      </p:sp>
      <p:sp>
        <p:nvSpPr>
          <p:cNvPr id="4" name="Holder 4"/>
          <p:cNvSpPr>
            <a:spLocks noGrp="1"/>
          </p:cNvSpPr>
          <p:nvPr>
            <p:ph type="ftr" sz="quarter" idx="5"/>
          </p:nvPr>
        </p:nvSpPr>
        <p:spPr>
          <a:xfrm>
            <a:off x="4960111" y="6648670"/>
            <a:ext cx="1509395" cy="129540"/>
          </a:xfrm>
          <a:prstGeom prst="rect">
            <a:avLst/>
          </a:prstGeom>
        </p:spPr>
        <p:txBody>
          <a:bodyPr wrap="square" lIns="0" tIns="0" rIns="0" bIns="0">
            <a:spAutoFit/>
          </a:bodyPr>
          <a:lstStyle>
            <a:lvl1pPr>
              <a:defRPr sz="700" b="0" i="0">
                <a:solidFill>
                  <a:srgbClr val="888888"/>
                </a:solidFill>
                <a:latin typeface="Arial"/>
                <a:cs typeface="Arial"/>
              </a:defRPr>
            </a:lvl1pPr>
          </a:lstStyle>
          <a:p>
            <a:pPr marL="12700">
              <a:lnSpc>
                <a:spcPct val="100000"/>
              </a:lnSpc>
              <a:spcBef>
                <a:spcPts val="60"/>
              </a:spcBef>
            </a:pPr>
            <a:r>
              <a:rPr spc="10" dirty="0"/>
              <a:t>Draft. For Official </a:t>
            </a:r>
            <a:r>
              <a:rPr spc="20" dirty="0"/>
              <a:t>Use </a:t>
            </a:r>
            <a:r>
              <a:rPr spc="15" dirty="0"/>
              <a:t>Only</a:t>
            </a:r>
            <a:r>
              <a:rPr spc="-110" dirty="0"/>
              <a:t> </a:t>
            </a:r>
            <a:r>
              <a:rPr spc="10" dirty="0"/>
              <a:t>(FOUO).</a:t>
            </a:r>
          </a:p>
        </p:txBody>
      </p:sp>
      <p:sp>
        <p:nvSpPr>
          <p:cNvPr id="5" name="Holder 5"/>
          <p:cNvSpPr>
            <a:spLocks noGrp="1"/>
          </p:cNvSpPr>
          <p:nvPr>
            <p:ph type="dt" sz="half" idx="6"/>
          </p:nvPr>
        </p:nvSpPr>
        <p:spPr>
          <a:xfrm>
            <a:off x="9496170" y="6288091"/>
            <a:ext cx="2157729" cy="346709"/>
          </a:xfrm>
          <a:prstGeom prst="rect">
            <a:avLst/>
          </a:prstGeom>
        </p:spPr>
        <p:txBody>
          <a:bodyPr wrap="square" lIns="0" tIns="0" rIns="0" bIns="0">
            <a:spAutoFit/>
          </a:bodyPr>
          <a:lstStyle>
            <a:lvl1pPr>
              <a:defRPr sz="1300" b="0" i="0">
                <a:solidFill>
                  <a:srgbClr val="174D78"/>
                </a:solidFill>
                <a:latin typeface="Times New Roman"/>
                <a:cs typeface="Times New Roman"/>
              </a:defRPr>
            </a:lvl1pPr>
          </a:lstStyle>
          <a:p>
            <a:pPr marL="12700">
              <a:lnSpc>
                <a:spcPts val="1530"/>
              </a:lnSpc>
            </a:pPr>
            <a:r>
              <a:rPr dirty="0"/>
              <a:t>Office </a:t>
            </a:r>
            <a:r>
              <a:rPr spc="5" dirty="0"/>
              <a:t>of </a:t>
            </a:r>
            <a:r>
              <a:rPr dirty="0"/>
              <a:t>Immigration</a:t>
            </a:r>
            <a:r>
              <a:rPr spc="-35" dirty="0"/>
              <a:t> </a:t>
            </a:r>
            <a:r>
              <a:rPr spc="5" dirty="0"/>
              <a:t>Statistics</a:t>
            </a:r>
          </a:p>
          <a:p>
            <a:pPr marL="1338580">
              <a:lnSpc>
                <a:spcPts val="1075"/>
              </a:lnSpc>
            </a:pPr>
            <a:r>
              <a:rPr sz="900" b="1" spc="5" dirty="0">
                <a:solidFill>
                  <a:srgbClr val="999999"/>
                </a:solidFill>
                <a:latin typeface="Franklin Gothic Demi Cond"/>
                <a:cs typeface="Franklin Gothic Demi Cond"/>
              </a:rPr>
              <a:t>OFFICE OF</a:t>
            </a:r>
            <a:r>
              <a:rPr sz="900" b="1" spc="-50" dirty="0">
                <a:solidFill>
                  <a:srgbClr val="999999"/>
                </a:solidFill>
                <a:latin typeface="Franklin Gothic Demi Cond"/>
                <a:cs typeface="Franklin Gothic Demi Cond"/>
              </a:rPr>
              <a:t> </a:t>
            </a:r>
            <a:r>
              <a:rPr sz="900" b="1" spc="5" dirty="0">
                <a:solidFill>
                  <a:srgbClr val="999999"/>
                </a:solidFill>
                <a:latin typeface="Franklin Gothic Demi Cond"/>
                <a:cs typeface="Franklin Gothic Demi Cond"/>
              </a:rPr>
              <a:t>POLICY</a:t>
            </a:r>
            <a:endParaRPr sz="900">
              <a:latin typeface="Franklin Gothic Demi Cond"/>
              <a:cs typeface="Franklin Gothic Demi Cond"/>
            </a:endParaRPr>
          </a:p>
        </p:txBody>
      </p:sp>
      <p:sp>
        <p:nvSpPr>
          <p:cNvPr id="6" name="Holder 6"/>
          <p:cNvSpPr>
            <a:spLocks noGrp="1"/>
          </p:cNvSpPr>
          <p:nvPr>
            <p:ph type="sldNum" sz="quarter" idx="7"/>
          </p:nvPr>
        </p:nvSpPr>
        <p:spPr>
          <a:xfrm>
            <a:off x="11862434" y="6488490"/>
            <a:ext cx="187959" cy="163829"/>
          </a:xfrm>
          <a:prstGeom prst="rect">
            <a:avLst/>
          </a:prstGeom>
        </p:spPr>
        <p:txBody>
          <a:bodyPr wrap="square" lIns="0" tIns="0" rIns="0" bIns="0">
            <a:spAutoFit/>
          </a:bodyPr>
          <a:lstStyle>
            <a:lvl1pPr>
              <a:defRPr sz="950" b="0" i="0">
                <a:solidFill>
                  <a:srgbClr val="888888"/>
                </a:solidFill>
                <a:latin typeface="Arial"/>
                <a:cs typeface="Arial"/>
              </a:defRPr>
            </a:lvl1pPr>
          </a:lstStyle>
          <a:p>
            <a:pPr marL="25400">
              <a:lnSpc>
                <a:spcPct val="100000"/>
              </a:lnSpc>
              <a:spcBef>
                <a:spcPts val="30"/>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5"/>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437033" y="0"/>
            <a:ext cx="37592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6" name="Text Placeholder 2"/>
          <p:cNvSpPr>
            <a:spLocks noGrp="1"/>
          </p:cNvSpPr>
          <p:nvPr>
            <p:ph type="body" idx="1"/>
          </p:nvPr>
        </p:nvSpPr>
        <p:spPr bwMode="auto">
          <a:xfrm>
            <a:off x="609600" y="914401"/>
            <a:ext cx="10972800" cy="5211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dirty="0"/>
              <a:t>Bullet is Wingdings 2:161 (100%); before paragraph spacing of 13.44 </a:t>
            </a:r>
            <a:r>
              <a:rPr lang="en-US" dirty="0" err="1"/>
              <a:t>pt</a:t>
            </a:r>
            <a:endParaRPr lang="en-US" dirty="0"/>
          </a:p>
          <a:p>
            <a:pPr lvl="1"/>
            <a:r>
              <a:rPr lang="en-US" dirty="0"/>
              <a:t>Dash: dash point is 100% en-dash, before paragraph spacing of 5.76 </a:t>
            </a:r>
            <a:r>
              <a:rPr lang="en-US" dirty="0" err="1"/>
              <a:t>pt</a:t>
            </a:r>
            <a:endParaRPr lang="en-US" dirty="0"/>
          </a:p>
          <a:p>
            <a:pPr lvl="2"/>
            <a:r>
              <a:rPr lang="en-US" dirty="0" err="1"/>
              <a:t>Subbullet</a:t>
            </a:r>
            <a:r>
              <a:rPr lang="en-US" dirty="0"/>
              <a:t> is 100% bullet, before paragraph spacing of 4.8 </a:t>
            </a:r>
            <a:r>
              <a:rPr lang="en-US" dirty="0" err="1"/>
              <a:t>pt</a:t>
            </a:r>
            <a:endParaRPr lang="en-US" dirty="0"/>
          </a:p>
          <a:p>
            <a:pPr lvl="0"/>
            <a:endParaRPr lang="en-US" dirty="0"/>
          </a:p>
        </p:txBody>
      </p:sp>
      <p:sp>
        <p:nvSpPr>
          <p:cNvPr id="1028" name="Title Placeholder 1"/>
          <p:cNvSpPr>
            <a:spLocks noGrp="1"/>
          </p:cNvSpPr>
          <p:nvPr>
            <p:ph type="title"/>
          </p:nvPr>
        </p:nvSpPr>
        <p:spPr bwMode="auto">
          <a:xfrm>
            <a:off x="0" y="152400"/>
            <a:ext cx="12192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2" name="Slide Number Placeholder 1"/>
          <p:cNvSpPr>
            <a:spLocks noGrp="1"/>
          </p:cNvSpPr>
          <p:nvPr>
            <p:ph type="sldNum" sz="quarter" idx="4"/>
          </p:nvPr>
        </p:nvSpPr>
        <p:spPr>
          <a:xfrm>
            <a:off x="4673600" y="6356351"/>
            <a:ext cx="28448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210797324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hf hdr="0" ftr="0" dt="0"/>
  <p:txStyles>
    <p:titleStyle>
      <a:lvl1pPr algn="ctr" rtl="0" eaLnBrk="0" fontAlgn="base" hangingPunct="0">
        <a:spcBef>
          <a:spcPct val="0"/>
        </a:spcBef>
        <a:spcAft>
          <a:spcPct val="0"/>
        </a:spcAft>
        <a:defRPr lang="en-US" sz="3200" b="1" kern="1200" dirty="0">
          <a:solidFill>
            <a:srgbClr val="1E5883"/>
          </a:solidFill>
          <a:latin typeface="Tw Cen MT"/>
          <a:ea typeface="+mj-ea"/>
          <a:cs typeface="Tw Cen MT"/>
        </a:defRPr>
      </a:lvl1pPr>
      <a:lvl2pPr algn="l" rtl="0" eaLnBrk="0" fontAlgn="base" hangingPunct="0">
        <a:spcBef>
          <a:spcPct val="0"/>
        </a:spcBef>
        <a:spcAft>
          <a:spcPct val="0"/>
        </a:spcAft>
        <a:defRPr sz="2500" b="1">
          <a:solidFill>
            <a:srgbClr val="1E5883"/>
          </a:solidFill>
          <a:latin typeface="Arial" charset="0"/>
          <a:cs typeface="Arial" charset="0"/>
        </a:defRPr>
      </a:lvl2pPr>
      <a:lvl3pPr algn="l" rtl="0" eaLnBrk="0" fontAlgn="base" hangingPunct="0">
        <a:spcBef>
          <a:spcPct val="0"/>
        </a:spcBef>
        <a:spcAft>
          <a:spcPct val="0"/>
        </a:spcAft>
        <a:defRPr sz="2500" b="1">
          <a:solidFill>
            <a:srgbClr val="1E5883"/>
          </a:solidFill>
          <a:latin typeface="Arial" charset="0"/>
          <a:cs typeface="Arial" charset="0"/>
        </a:defRPr>
      </a:lvl3pPr>
      <a:lvl4pPr algn="l" rtl="0" eaLnBrk="0" fontAlgn="base" hangingPunct="0">
        <a:spcBef>
          <a:spcPct val="0"/>
        </a:spcBef>
        <a:spcAft>
          <a:spcPct val="0"/>
        </a:spcAft>
        <a:defRPr sz="2500" b="1">
          <a:solidFill>
            <a:srgbClr val="1E5883"/>
          </a:solidFill>
          <a:latin typeface="Arial" charset="0"/>
          <a:cs typeface="Arial" charset="0"/>
        </a:defRPr>
      </a:lvl4pPr>
      <a:lvl5pPr algn="l" rtl="0" eaLnBrk="0" fontAlgn="base" hangingPunct="0">
        <a:spcBef>
          <a:spcPct val="0"/>
        </a:spcBef>
        <a:spcAft>
          <a:spcPct val="0"/>
        </a:spcAft>
        <a:defRPr sz="2500" b="1">
          <a:solidFill>
            <a:srgbClr val="1E5883"/>
          </a:solidFill>
          <a:latin typeface="Arial" charset="0"/>
          <a:cs typeface="Arial" charset="0"/>
        </a:defRPr>
      </a:lvl5pPr>
      <a:lvl6pPr marL="457200" algn="l" rtl="0" fontAlgn="base">
        <a:spcBef>
          <a:spcPct val="0"/>
        </a:spcBef>
        <a:spcAft>
          <a:spcPct val="0"/>
        </a:spcAft>
        <a:defRPr sz="3200" b="1">
          <a:solidFill>
            <a:schemeClr val="tx1"/>
          </a:solidFill>
          <a:latin typeface="Arial" charset="0"/>
          <a:cs typeface="Arial" charset="0"/>
        </a:defRPr>
      </a:lvl6pPr>
      <a:lvl7pPr marL="914400" algn="l" rtl="0" fontAlgn="base">
        <a:spcBef>
          <a:spcPct val="0"/>
        </a:spcBef>
        <a:spcAft>
          <a:spcPct val="0"/>
        </a:spcAft>
        <a:defRPr sz="3200" b="1">
          <a:solidFill>
            <a:schemeClr val="tx1"/>
          </a:solidFill>
          <a:latin typeface="Arial" charset="0"/>
          <a:cs typeface="Arial" charset="0"/>
        </a:defRPr>
      </a:lvl7pPr>
      <a:lvl8pPr marL="1371600" algn="l" rtl="0" fontAlgn="base">
        <a:spcBef>
          <a:spcPct val="0"/>
        </a:spcBef>
        <a:spcAft>
          <a:spcPct val="0"/>
        </a:spcAft>
        <a:defRPr sz="3200" b="1">
          <a:solidFill>
            <a:schemeClr val="tx1"/>
          </a:solidFill>
          <a:latin typeface="Arial" charset="0"/>
          <a:cs typeface="Arial" charset="0"/>
        </a:defRPr>
      </a:lvl8pPr>
      <a:lvl9pPr marL="1828800" algn="l" rtl="0" fontAlgn="base">
        <a:spcBef>
          <a:spcPct val="0"/>
        </a:spcBef>
        <a:spcAft>
          <a:spcPct val="0"/>
        </a:spcAft>
        <a:defRPr sz="32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itchFamily="34" charset="0"/>
        <a:buChar char="•"/>
        <a:defRPr sz="1600" kern="1200">
          <a:solidFill>
            <a:srgbClr val="686868"/>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1600" kern="1200">
          <a:solidFill>
            <a:srgbClr val="686868"/>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1600" kern="1200">
          <a:solidFill>
            <a:srgbClr val="686868"/>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defRPr sz="2000" kern="1200">
          <a:solidFill>
            <a:schemeClr val="tx1"/>
          </a:solidFill>
          <a:latin typeface="+mn-lt"/>
          <a:ea typeface="+mn-ea"/>
          <a:cs typeface="Arial"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hyperlink" Target="https://www.niem.gov/sites/default/files/featured-content/DHSMemo-NIEMFirst-050319.pdf"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1999"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1844781" y="6757334"/>
            <a:ext cx="57150" cy="114300"/>
          </a:xfrm>
          <a:prstGeom prst="rect">
            <a:avLst/>
          </a:prstGeom>
        </p:spPr>
        <p:txBody>
          <a:bodyPr vert="horz" wrap="square" lIns="0" tIns="0" rIns="0" bIns="0" rtlCol="0">
            <a:spAutoFit/>
          </a:bodyPr>
          <a:lstStyle/>
          <a:p>
            <a:pPr>
              <a:lnSpc>
                <a:spcPts val="890"/>
              </a:lnSpc>
            </a:pPr>
            <a:r>
              <a:rPr sz="800" dirty="0">
                <a:solidFill>
                  <a:srgbClr val="1F487C"/>
                </a:solidFill>
                <a:latin typeface="Arial"/>
                <a:cs typeface="Arial"/>
              </a:rPr>
              <a:t>1</a:t>
            </a:r>
            <a:endParaRPr sz="800">
              <a:latin typeface="Arial"/>
              <a:cs typeface="Arial"/>
            </a:endParaRPr>
          </a:p>
        </p:txBody>
      </p:sp>
      <p:sp>
        <p:nvSpPr>
          <p:cNvPr id="4" name="object 4"/>
          <p:cNvSpPr txBox="1"/>
          <p:nvPr/>
        </p:nvSpPr>
        <p:spPr>
          <a:xfrm>
            <a:off x="10677397" y="6473645"/>
            <a:ext cx="473075" cy="226695"/>
          </a:xfrm>
          <a:prstGeom prst="rect">
            <a:avLst/>
          </a:prstGeom>
        </p:spPr>
        <p:txBody>
          <a:bodyPr vert="horz" wrap="square" lIns="0" tIns="0" rIns="0" bIns="0" rtlCol="0">
            <a:spAutoFit/>
          </a:bodyPr>
          <a:lstStyle/>
          <a:p>
            <a:pPr>
              <a:lnSpc>
                <a:spcPts val="1764"/>
              </a:lnSpc>
            </a:pPr>
            <a:r>
              <a:rPr sz="1600" b="1" i="1" spc="-5" dirty="0">
                <a:solidFill>
                  <a:srgbClr val="FFFFFF"/>
                </a:solidFill>
                <a:latin typeface="Arial"/>
                <a:cs typeface="Arial"/>
              </a:rPr>
              <a:t>Draft</a:t>
            </a:r>
            <a:endParaRPr sz="1600">
              <a:latin typeface="Arial"/>
              <a:cs typeface="Arial"/>
            </a:endParaRPr>
          </a:p>
        </p:txBody>
      </p:sp>
      <p:sp>
        <p:nvSpPr>
          <p:cNvPr id="5" name="object 5"/>
          <p:cNvSpPr/>
          <p:nvPr/>
        </p:nvSpPr>
        <p:spPr>
          <a:xfrm>
            <a:off x="0" y="2802635"/>
            <a:ext cx="12192000" cy="4055745"/>
          </a:xfrm>
          <a:custGeom>
            <a:avLst/>
            <a:gdLst/>
            <a:ahLst/>
            <a:cxnLst/>
            <a:rect l="l" t="t" r="r" b="b"/>
            <a:pathLst>
              <a:path w="12192000" h="4055745">
                <a:moveTo>
                  <a:pt x="0" y="4055364"/>
                </a:moveTo>
                <a:lnTo>
                  <a:pt x="12192000" y="4055364"/>
                </a:lnTo>
                <a:lnTo>
                  <a:pt x="12192000" y="0"/>
                </a:lnTo>
                <a:lnTo>
                  <a:pt x="0" y="0"/>
                </a:lnTo>
                <a:lnTo>
                  <a:pt x="0" y="4055364"/>
                </a:lnTo>
                <a:close/>
              </a:path>
            </a:pathLst>
          </a:custGeom>
          <a:solidFill>
            <a:srgbClr val="174D78"/>
          </a:solidFill>
        </p:spPr>
        <p:txBody>
          <a:bodyPr wrap="square" lIns="0" tIns="0" rIns="0" bIns="0" rtlCol="0"/>
          <a:lstStyle/>
          <a:p>
            <a:endParaRPr dirty="0"/>
          </a:p>
        </p:txBody>
      </p:sp>
      <p:sp>
        <p:nvSpPr>
          <p:cNvPr id="6" name="object 6"/>
          <p:cNvSpPr/>
          <p:nvPr/>
        </p:nvSpPr>
        <p:spPr>
          <a:xfrm>
            <a:off x="8910828" y="390143"/>
            <a:ext cx="2796539" cy="742188"/>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798372" y="3248660"/>
            <a:ext cx="10352100" cy="2714205"/>
          </a:xfrm>
          <a:prstGeom prst="rect">
            <a:avLst/>
          </a:prstGeom>
        </p:spPr>
        <p:txBody>
          <a:bodyPr vert="horz" wrap="square" lIns="0" tIns="13335" rIns="0" bIns="0" rtlCol="0">
            <a:spAutoFit/>
          </a:bodyPr>
          <a:lstStyle/>
          <a:p>
            <a:pPr marL="12700">
              <a:lnSpc>
                <a:spcPct val="100000"/>
              </a:lnSpc>
              <a:spcBef>
                <a:spcPts val="105"/>
              </a:spcBef>
            </a:pPr>
            <a:r>
              <a:rPr lang="en-US" sz="3200" dirty="0">
                <a:solidFill>
                  <a:srgbClr val="FFFFFF"/>
                </a:solidFill>
                <a:latin typeface="Franklin Gothic Book"/>
                <a:cs typeface="Franklin Gothic Book"/>
              </a:rPr>
              <a:t>&lt;NIEM&gt; </a:t>
            </a:r>
            <a:endParaRPr sz="3200" dirty="0">
              <a:latin typeface="Franklin Gothic Book"/>
              <a:cs typeface="Franklin Gothic Book"/>
            </a:endParaRPr>
          </a:p>
          <a:p>
            <a:pPr marL="12700">
              <a:lnSpc>
                <a:spcPct val="100000"/>
              </a:lnSpc>
              <a:spcBef>
                <a:spcPts val="2235"/>
              </a:spcBef>
            </a:pPr>
            <a:r>
              <a:rPr lang="en-US" sz="2400" i="1" dirty="0">
                <a:solidFill>
                  <a:srgbClr val="FFFFFF"/>
                </a:solidFill>
                <a:latin typeface="Franklin Gothic Book"/>
                <a:cs typeface="Franklin Gothic Book"/>
              </a:rPr>
              <a:t>Immigration Domain Update</a:t>
            </a:r>
          </a:p>
          <a:p>
            <a:pPr marL="12700">
              <a:lnSpc>
                <a:spcPct val="100000"/>
              </a:lnSpc>
            </a:pPr>
            <a:r>
              <a:rPr lang="en-US" sz="2400" i="1" dirty="0">
                <a:solidFill>
                  <a:srgbClr val="FFFFFF"/>
                </a:solidFill>
                <a:latin typeface="Franklin Gothic Book"/>
                <a:cs typeface="Franklin Gothic Book"/>
              </a:rPr>
              <a:t>Domain Stewards:  </a:t>
            </a:r>
          </a:p>
          <a:p>
            <a:pPr marL="12700">
              <a:lnSpc>
                <a:spcPct val="100000"/>
              </a:lnSpc>
            </a:pPr>
            <a:r>
              <a:rPr lang="en-US" sz="2400" i="1" dirty="0">
                <a:solidFill>
                  <a:srgbClr val="FFFFFF"/>
                </a:solidFill>
                <a:latin typeface="Franklin Gothic Book"/>
                <a:cs typeface="Franklin Gothic Book"/>
              </a:rPr>
              <a:t>Jennifer Kish (Office of Immigration Statistics – IDII Data Governance Chair)</a:t>
            </a:r>
          </a:p>
          <a:p>
            <a:pPr marL="12700">
              <a:lnSpc>
                <a:spcPct val="100000"/>
              </a:lnSpc>
            </a:pPr>
            <a:r>
              <a:rPr lang="en-US" sz="2400" i="1" dirty="0">
                <a:solidFill>
                  <a:srgbClr val="FFFFFF"/>
                </a:solidFill>
                <a:latin typeface="Franklin Gothic Book"/>
                <a:cs typeface="Franklin Gothic Book"/>
              </a:rPr>
              <a:t>Curtis Ross (Office of Immigration Statistics – Enterprise Standards  Lead)</a:t>
            </a:r>
            <a:endParaRPr sz="2400" dirty="0">
              <a:latin typeface="Franklin Gothic Book"/>
              <a:cs typeface="Franklin Gothic Book"/>
            </a:endParaRPr>
          </a:p>
          <a:p>
            <a:pPr marL="12700">
              <a:lnSpc>
                <a:spcPct val="100000"/>
              </a:lnSpc>
              <a:spcBef>
                <a:spcPts val="1100"/>
              </a:spcBef>
            </a:pPr>
            <a:r>
              <a:rPr lang="en-US" sz="2000" i="1" spc="-5" dirty="0">
                <a:solidFill>
                  <a:srgbClr val="FFFFFF"/>
                </a:solidFill>
                <a:latin typeface="Franklin Gothic Book"/>
                <a:cs typeface="Franklin Gothic Book"/>
              </a:rPr>
              <a:t>October 21</a:t>
            </a:r>
            <a:r>
              <a:rPr lang="en-US" sz="2000" i="1" spc="-5" baseline="30000" dirty="0">
                <a:solidFill>
                  <a:srgbClr val="FFFFFF"/>
                </a:solidFill>
                <a:latin typeface="Franklin Gothic Book"/>
                <a:cs typeface="Franklin Gothic Book"/>
              </a:rPr>
              <a:t>st</a:t>
            </a:r>
            <a:r>
              <a:rPr sz="2000" i="1" spc="-25" dirty="0">
                <a:solidFill>
                  <a:srgbClr val="FFFFFF"/>
                </a:solidFill>
                <a:latin typeface="Franklin Gothic Book"/>
                <a:cs typeface="Franklin Gothic Book"/>
              </a:rPr>
              <a:t> </a:t>
            </a:r>
            <a:r>
              <a:rPr sz="2000" i="1" spc="-5" dirty="0">
                <a:solidFill>
                  <a:srgbClr val="FFFFFF"/>
                </a:solidFill>
                <a:latin typeface="Franklin Gothic Book"/>
                <a:cs typeface="Franklin Gothic Book"/>
              </a:rPr>
              <a:t>2019</a:t>
            </a:r>
            <a:endParaRPr sz="2000" dirty="0">
              <a:latin typeface="Franklin Gothic Book"/>
              <a:cs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F5DE09C9-88F5-48F4-AE32-F647EFD4E768}"/>
              </a:ext>
            </a:extLst>
          </p:cNvPr>
          <p:cNvSpPr txBox="1">
            <a:spLocks/>
          </p:cNvSpPr>
          <p:nvPr/>
        </p:nvSpPr>
        <p:spPr>
          <a:xfrm>
            <a:off x="308254" y="204978"/>
            <a:ext cx="11655146" cy="751488"/>
          </a:xfrm>
          <a:prstGeom prst="rect">
            <a:avLst/>
          </a:prstGeom>
        </p:spPr>
        <p:txBody>
          <a:bodyPr vert="horz" wrap="square" lIns="0" tIns="12700" rIns="0" bIns="0" rtlCol="0">
            <a:spAutoFit/>
          </a:bodyPr>
          <a:lstStyle>
            <a:lvl1pPr>
              <a:defRPr>
                <a:latin typeface="+mj-lt"/>
                <a:ea typeface="+mj-ea"/>
                <a:cs typeface="+mj-cs"/>
              </a:defRPr>
            </a:lvl1pPr>
          </a:lstStyle>
          <a:p>
            <a:pPr marL="12700" algn="l" rtl="0">
              <a:spcBef>
                <a:spcPts val="100"/>
              </a:spcBef>
            </a:pPr>
            <a:r>
              <a:rPr lang="en-US" sz="2400" kern="0" spc="30" dirty="0">
                <a:solidFill>
                  <a:srgbClr val="FFFFFF"/>
                </a:solidFill>
              </a:rPr>
              <a:t>2019 Highlights: “NIEM-First” Policy </a:t>
            </a:r>
            <a:br>
              <a:rPr lang="en-US" sz="2400" kern="0" spc="30" dirty="0">
                <a:solidFill>
                  <a:srgbClr val="FFFFFF"/>
                </a:solidFill>
              </a:rPr>
            </a:br>
            <a:endParaRPr lang="en-US" sz="2400" kern="0" spc="30" dirty="0">
              <a:solidFill>
                <a:srgbClr val="FFFFFF"/>
              </a:solidFill>
            </a:endParaRPr>
          </a:p>
        </p:txBody>
      </p:sp>
      <p:sp>
        <p:nvSpPr>
          <p:cNvPr id="4" name="TextBox 3">
            <a:extLst>
              <a:ext uri="{FF2B5EF4-FFF2-40B4-BE49-F238E27FC236}">
                <a16:creationId xmlns:a16="http://schemas.microsoft.com/office/drawing/2014/main" id="{22F80DF3-F717-4BD0-A28B-4505927034BB}"/>
              </a:ext>
            </a:extLst>
          </p:cNvPr>
          <p:cNvSpPr txBox="1"/>
          <p:nvPr/>
        </p:nvSpPr>
        <p:spPr>
          <a:xfrm>
            <a:off x="381000" y="838200"/>
            <a:ext cx="10972800" cy="5016758"/>
          </a:xfrm>
          <a:prstGeom prst="rect">
            <a:avLst/>
          </a:prstGeom>
          <a:noFill/>
        </p:spPr>
        <p:txBody>
          <a:bodyPr wrap="square" rtlCol="0">
            <a:spAutoFit/>
          </a:bodyPr>
          <a:lstStyle/>
          <a:p>
            <a:pPr marL="285750" indent="-285750">
              <a:buFont typeface="Arial" panose="020B0604020202020204" pitchFamily="34" charset="0"/>
              <a:buChar char="•"/>
            </a:pPr>
            <a:r>
              <a:rPr lang="en-US" dirty="0"/>
              <a:t>David P. </a:t>
            </a:r>
            <a:r>
              <a:rPr lang="en-US" dirty="0" err="1"/>
              <a:t>Pekoske</a:t>
            </a:r>
            <a:r>
              <a:rPr lang="en-US" dirty="0"/>
              <a:t>, Senior Official Performing the Duties of the Deputy Secretary, of the Department of Homeland Security (DHS) signed the "NIEM first" memorandum on May 3rd, 2019 outlining the Department's adoption of the National Information Exchange Model (NIEM).</a:t>
            </a:r>
          </a:p>
          <a:p>
            <a:pPr lvl="0"/>
            <a:endParaRPr lang="en-US" dirty="0"/>
          </a:p>
          <a:p>
            <a:pPr lvl="0"/>
            <a:r>
              <a:rPr lang="en-US" dirty="0"/>
              <a:t>The Under Secretary for Management (USM) and DHS Chief Information Officer will take actions to:</a:t>
            </a:r>
            <a:endParaRPr lang="en-US" sz="1600" dirty="0"/>
          </a:p>
          <a:p>
            <a:pPr marL="742950" lvl="1" indent="-285750">
              <a:buFont typeface="Arial" panose="020B0604020202020204" pitchFamily="34" charset="0"/>
              <a:buChar char="•"/>
            </a:pPr>
            <a:r>
              <a:rPr lang="en-US" dirty="0"/>
              <a:t>Require that all future, major information technology (IT) acquisitions, include in their requirements conformance with the latest version of NIEM and alignment to one or more governed NIEM domains;</a:t>
            </a:r>
            <a:endParaRPr lang="en-US" sz="1600" dirty="0"/>
          </a:p>
          <a:p>
            <a:pPr marL="742950" lvl="1" indent="-285750">
              <a:buFont typeface="Arial" panose="020B0604020202020204" pitchFamily="34" charset="0"/>
              <a:buChar char="•"/>
            </a:pPr>
            <a:r>
              <a:rPr lang="en-US" dirty="0"/>
              <a:t>Ensure that legacy data exchanges be exempt from this requirement</a:t>
            </a:r>
            <a:endParaRPr lang="en-US" sz="1600" dirty="0"/>
          </a:p>
          <a:p>
            <a:pPr marL="742950" lvl="1" indent="-285750">
              <a:buFont typeface="Arial" panose="020B0604020202020204" pitchFamily="34" charset="0"/>
              <a:buChar char="•"/>
            </a:pPr>
            <a:r>
              <a:rPr lang="en-US" dirty="0"/>
              <a:t>Provide for an exceptions mechanism that may allow for new, non-NIEM conformant data exchanges to be created;</a:t>
            </a:r>
            <a:endParaRPr lang="en-US" sz="1600" dirty="0"/>
          </a:p>
          <a:p>
            <a:pPr marL="742950" lvl="1" indent="-285750">
              <a:buFont typeface="Arial" panose="020B0604020202020204" pitchFamily="34" charset="0"/>
              <a:buChar char="•"/>
            </a:pPr>
            <a:r>
              <a:rPr lang="en-US" dirty="0"/>
              <a:t>Ensure NIEM First is enforced by the Program Accountability and Risk Management Division, of the USM, in coordination, as appropriate and required, with the Offices of the General Counsel, DHS Privacy, and DHS Civil Rights and Civil Liberties;</a:t>
            </a:r>
          </a:p>
          <a:p>
            <a:pPr marL="742950" lvl="1" indent="-285750">
              <a:buFont typeface="Arial" panose="020B0604020202020204" pitchFamily="34" charset="0"/>
              <a:buChar char="•"/>
            </a:pPr>
            <a:r>
              <a:rPr lang="en-US" dirty="0"/>
              <a:t>Undertake whatever routine and ongoing outreach and communications required to all DHS internal and external stakeholders, to ensure understanding of and concurrence with this new requirement.</a:t>
            </a:r>
          </a:p>
          <a:p>
            <a:pPr lvl="1"/>
            <a:endParaRPr lang="en-US" sz="1600" dirty="0">
              <a:effectLst>
                <a:outerShdw blurRad="38100" dist="38100" dir="2700000" algn="tl">
                  <a:srgbClr val="000000">
                    <a:alpha val="43137"/>
                  </a:srgbClr>
                </a:outerShdw>
              </a:effectLst>
            </a:endParaRPr>
          </a:p>
          <a:p>
            <a:pPr lvl="1"/>
            <a:r>
              <a:rPr lang="en-US" sz="1600" dirty="0">
                <a:solidFill>
                  <a:schemeClr val="tx2"/>
                </a:solidFill>
                <a:effectLst>
                  <a:outerShdw blurRad="38100" dist="38100" dir="2700000" algn="tl">
                    <a:srgbClr val="000000">
                      <a:alpha val="43137"/>
                    </a:srgbClr>
                  </a:outerShdw>
                </a:effectLst>
                <a:hlinkClick r:id="rId2"/>
              </a:rPr>
              <a:t>NIEM FIRST MEMORANDUM</a:t>
            </a:r>
            <a:endParaRPr lang="en-US" sz="1600" dirty="0">
              <a:solidFill>
                <a:schemeClr val="tx2"/>
              </a:solidFill>
              <a:effectLst>
                <a:outerShdw blurRad="38100" dist="38100" dir="2700000" algn="tl">
                  <a:srgbClr val="000000">
                    <a:alpha val="43137"/>
                  </a:srgbClr>
                </a:outerShdw>
              </a:effectLst>
            </a:endParaRP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3825803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254" y="204978"/>
            <a:ext cx="12188546" cy="751488"/>
          </a:xfrm>
          <a:prstGeom prst="rect">
            <a:avLst/>
          </a:prstGeom>
        </p:spPr>
        <p:txBody>
          <a:bodyPr vert="horz" wrap="square" lIns="0" tIns="12700" rIns="0" bIns="0" rtlCol="0">
            <a:spAutoFit/>
          </a:bodyPr>
          <a:lstStyle/>
          <a:p>
            <a:pPr marL="12700" algn="l" rtl="0">
              <a:spcBef>
                <a:spcPts val="100"/>
              </a:spcBef>
            </a:pPr>
            <a:r>
              <a:rPr lang="en-US" sz="2400" spc="30" dirty="0">
                <a:solidFill>
                  <a:srgbClr val="FFFFFF"/>
                </a:solidFill>
              </a:rPr>
              <a:t>2020 Objectives: NIEM Immigration domain Standard Development and Application</a:t>
            </a:r>
            <a:br>
              <a:rPr lang="en-US" sz="2400" spc="30" dirty="0">
                <a:solidFill>
                  <a:srgbClr val="FFFFFF"/>
                </a:solidFill>
              </a:rPr>
            </a:br>
            <a:endParaRPr sz="2400" spc="30" dirty="0">
              <a:solidFill>
                <a:srgbClr val="FFFFFF"/>
              </a:solidFill>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30"/>
              </a:lnSpc>
            </a:pPr>
            <a:r>
              <a:rPr dirty="0"/>
              <a:t>Office </a:t>
            </a:r>
            <a:r>
              <a:rPr spc="5" dirty="0"/>
              <a:t>of </a:t>
            </a:r>
            <a:r>
              <a:rPr dirty="0"/>
              <a:t>Immigration</a:t>
            </a:r>
            <a:r>
              <a:rPr spc="-35" dirty="0"/>
              <a:t> </a:t>
            </a:r>
            <a:r>
              <a:rPr spc="5" dirty="0"/>
              <a:t>Statistics</a:t>
            </a:r>
          </a:p>
          <a:p>
            <a:pPr marL="1338580">
              <a:lnSpc>
                <a:spcPts val="1075"/>
              </a:lnSpc>
            </a:pPr>
            <a:r>
              <a:rPr sz="900" b="1" spc="5" dirty="0">
                <a:solidFill>
                  <a:srgbClr val="999999"/>
                </a:solidFill>
                <a:latin typeface="Franklin Gothic Demi Cond"/>
                <a:cs typeface="Franklin Gothic Demi Cond"/>
              </a:rPr>
              <a:t>OFFICE OF</a:t>
            </a:r>
            <a:r>
              <a:rPr sz="900" b="1" spc="-50" dirty="0">
                <a:solidFill>
                  <a:srgbClr val="999999"/>
                </a:solidFill>
                <a:latin typeface="Franklin Gothic Demi Cond"/>
                <a:cs typeface="Franklin Gothic Demi Cond"/>
              </a:rPr>
              <a:t> </a:t>
            </a:r>
            <a:r>
              <a:rPr sz="900" b="1" spc="5" dirty="0">
                <a:solidFill>
                  <a:srgbClr val="999999"/>
                </a:solidFill>
                <a:latin typeface="Franklin Gothic Demi Cond"/>
                <a:cs typeface="Franklin Gothic Demi Cond"/>
              </a:rPr>
              <a:t>POLICY</a:t>
            </a:r>
            <a:endParaRPr sz="900">
              <a:latin typeface="Franklin Gothic Demi Cond"/>
              <a:cs typeface="Franklin Gothic Demi Cond"/>
            </a:endParaRPr>
          </a:p>
        </p:txBody>
      </p:sp>
      <p:sp>
        <p:nvSpPr>
          <p:cNvPr id="5" name="object 5"/>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10" dirty="0"/>
              <a:t>3</a:t>
            </a:fld>
            <a:endParaRPr spc="10" dirty="0"/>
          </a:p>
        </p:txBody>
      </p:sp>
      <p:sp>
        <p:nvSpPr>
          <p:cNvPr id="6" name="object 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10" dirty="0"/>
              <a:t>Draft. For Official </a:t>
            </a:r>
            <a:r>
              <a:rPr spc="20" dirty="0"/>
              <a:t>Use </a:t>
            </a:r>
            <a:r>
              <a:rPr spc="15" dirty="0"/>
              <a:t>Only</a:t>
            </a:r>
            <a:r>
              <a:rPr spc="-110" dirty="0"/>
              <a:t> </a:t>
            </a:r>
            <a:r>
              <a:rPr spc="10" dirty="0"/>
              <a:t>(FOUO).</a:t>
            </a:r>
          </a:p>
        </p:txBody>
      </p:sp>
      <p:sp>
        <p:nvSpPr>
          <p:cNvPr id="7" name="TextBox 6">
            <a:extLst>
              <a:ext uri="{FF2B5EF4-FFF2-40B4-BE49-F238E27FC236}">
                <a16:creationId xmlns:a16="http://schemas.microsoft.com/office/drawing/2014/main" id="{6AB3CC7E-9582-47B7-BFAB-457FBDCB8702}"/>
              </a:ext>
            </a:extLst>
          </p:cNvPr>
          <p:cNvSpPr txBox="1"/>
          <p:nvPr/>
        </p:nvSpPr>
        <p:spPr>
          <a:xfrm>
            <a:off x="190308" y="1052286"/>
            <a:ext cx="11049000" cy="5632311"/>
          </a:xfrm>
          <a:prstGeom prst="rect">
            <a:avLst/>
          </a:prstGeom>
          <a:noFill/>
        </p:spPr>
        <p:txBody>
          <a:bodyPr wrap="square" rtlCol="0">
            <a:spAutoFit/>
          </a:bodyPr>
          <a:lstStyle/>
          <a:p>
            <a:r>
              <a:rPr lang="en-US" dirty="0"/>
              <a:t>Application of the OIS Immigration Data Integration Initiative (IDII) Authorities to Support the NIEM-First policy with in the Immigration Domain</a:t>
            </a:r>
          </a:p>
          <a:p>
            <a:endParaRPr lang="en-US" b="1" dirty="0"/>
          </a:p>
          <a:p>
            <a:r>
              <a:rPr lang="en-US" b="1" dirty="0"/>
              <a:t>IDII Background: </a:t>
            </a:r>
            <a:r>
              <a:rPr lang="en-US" dirty="0"/>
              <a:t>OHS Memorandum 16-3048, "Improving Immigration Data Analysis and Reporting," directs the Office of Immigration Statistics (OIS) to work with the Office of the Chief </a:t>
            </a:r>
            <a:r>
              <a:rPr lang="en-US" dirty="0" smtClean="0"/>
              <a:t>In</a:t>
            </a:r>
            <a:r>
              <a:rPr lang="en-US" dirty="0" smtClean="0"/>
              <a:t>formation </a:t>
            </a:r>
            <a:r>
              <a:rPr lang="en-US" dirty="0"/>
              <a:t>Officer(OCIO) and the Department's Components to develop a more fully integrated immigration data environment and to strengthen the Department's systems for analyzing and reporting on immigration data. The memo further directs OIS and OCIO to establish and co-chair the IDII ESC.</a:t>
            </a:r>
          </a:p>
          <a:p>
            <a:endParaRPr lang="en-US" dirty="0"/>
          </a:p>
          <a:p>
            <a:r>
              <a:rPr lang="en-US" dirty="0"/>
              <a:t>Activities:</a:t>
            </a:r>
          </a:p>
          <a:p>
            <a:pPr marL="285750" indent="-285750">
              <a:buFont typeface="Arial" panose="020B0604020202020204" pitchFamily="34" charset="0"/>
              <a:buChar char="•"/>
            </a:pPr>
            <a:r>
              <a:rPr lang="en-US" dirty="0"/>
              <a:t>Governance development, and application of the Enterprise Immigration Domain Standards (DGWG)</a:t>
            </a:r>
          </a:p>
          <a:p>
            <a:pPr marL="285750" indent="-285750">
              <a:buFont typeface="Arial" panose="020B0604020202020204" pitchFamily="34" charset="0"/>
              <a:buChar char="•"/>
            </a:pPr>
            <a:r>
              <a:rPr lang="en-US" dirty="0"/>
              <a:t>Policy oversight and development supporting the governance activities (POWG)</a:t>
            </a:r>
          </a:p>
          <a:p>
            <a:pPr marL="285750" indent="-285750">
              <a:buFont typeface="Arial" panose="020B0604020202020204" pitchFamily="34" charset="0"/>
              <a:buChar char="•"/>
            </a:pPr>
            <a:r>
              <a:rPr lang="en-US" dirty="0"/>
              <a:t>Capability and Implementation Working Group (CIWG) – IDII Data Sharing Framework and Data Model development </a:t>
            </a:r>
          </a:p>
          <a:p>
            <a:pPr marL="285750" indent="-285750">
              <a:buFont typeface="Arial" panose="020B0604020202020204" pitchFamily="34" charset="0"/>
              <a:buChar char="•"/>
            </a:pPr>
            <a:r>
              <a:rPr lang="en-US" dirty="0"/>
              <a:t>Authoritative Source Data Toolset Development</a:t>
            </a:r>
          </a:p>
          <a:p>
            <a:pPr marL="1657350" lvl="3" indent="-285750">
              <a:buFont typeface="Arial" panose="020B0604020202020204" pitchFamily="34" charset="0"/>
              <a:buChar char="•"/>
            </a:pPr>
            <a:r>
              <a:rPr lang="en-US" dirty="0"/>
              <a:t>Data Change Request (DCR) – Enterprise Standards Change Management Vetting Tool</a:t>
            </a:r>
          </a:p>
          <a:p>
            <a:pPr marL="1657350" lvl="3" indent="-285750">
              <a:buFont typeface="Arial" panose="020B0604020202020204" pitchFamily="34" charset="0"/>
              <a:buChar char="•"/>
            </a:pPr>
            <a:r>
              <a:rPr lang="en-US" dirty="0"/>
              <a:t>Collibra Data Governance Center Supporting Collaborative Definition of Domain Data Assets</a:t>
            </a:r>
          </a:p>
          <a:p>
            <a:pPr marL="2114550" lvl="4" indent="-285750">
              <a:buFont typeface="Arial" panose="020B0604020202020204" pitchFamily="34" charset="0"/>
              <a:buChar char="•"/>
            </a:pPr>
            <a:endParaRPr lang="en-US" dirty="0"/>
          </a:p>
          <a:p>
            <a:r>
              <a:rPr lang="en-US" dirty="0"/>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253" y="204978"/>
            <a:ext cx="11742139" cy="382156"/>
          </a:xfrm>
          <a:prstGeom prst="rect">
            <a:avLst/>
          </a:prstGeom>
        </p:spPr>
        <p:txBody>
          <a:bodyPr vert="horz" wrap="square" lIns="0" tIns="12700" rIns="0" bIns="0" rtlCol="0">
            <a:spAutoFit/>
          </a:bodyPr>
          <a:lstStyle/>
          <a:p>
            <a:pPr marL="12700">
              <a:lnSpc>
                <a:spcPct val="100000"/>
              </a:lnSpc>
              <a:spcBef>
                <a:spcPts val="100"/>
              </a:spcBef>
            </a:pPr>
            <a:r>
              <a:rPr lang="en-US" sz="2400" spc="5" dirty="0">
                <a:solidFill>
                  <a:srgbClr val="FFFFFF"/>
                </a:solidFill>
              </a:rPr>
              <a:t>Expansion of the Stewardship Model Appointing Business SMEs over Domain Asset Types </a:t>
            </a:r>
            <a:endParaRPr sz="2400" dirty="0"/>
          </a:p>
        </p:txBody>
      </p:sp>
      <p:sp>
        <p:nvSpPr>
          <p:cNvPr id="3" name="object 3"/>
          <p:cNvSpPr/>
          <p:nvPr/>
        </p:nvSpPr>
        <p:spPr>
          <a:xfrm>
            <a:off x="2116746" y="5729325"/>
            <a:ext cx="3657600" cy="818388"/>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13335" rIns="0" bIns="0" rtlCol="0">
            <a:spAutoFit/>
          </a:bodyPr>
          <a:lstStyle/>
          <a:p>
            <a:pPr marL="469900" indent="-457200">
              <a:lnSpc>
                <a:spcPct val="100000"/>
              </a:lnSpc>
              <a:spcBef>
                <a:spcPts val="105"/>
              </a:spcBef>
              <a:buAutoNum type="arabicPeriod"/>
              <a:tabLst>
                <a:tab pos="469900" algn="l"/>
                <a:tab pos="470534" algn="l"/>
              </a:tabLst>
            </a:pPr>
            <a:r>
              <a:rPr dirty="0"/>
              <a:t>DHS </a:t>
            </a:r>
            <a:r>
              <a:rPr spc="5" dirty="0"/>
              <a:t>Country </a:t>
            </a:r>
            <a:r>
              <a:rPr spc="-15" dirty="0"/>
              <a:t>Steward: </a:t>
            </a:r>
            <a:r>
              <a:rPr spc="10" dirty="0"/>
              <a:t>Curtis </a:t>
            </a:r>
            <a:r>
              <a:rPr spc="-5" dirty="0"/>
              <a:t>Ross</a:t>
            </a:r>
            <a:r>
              <a:rPr spc="-110" dirty="0"/>
              <a:t> </a:t>
            </a:r>
            <a:r>
              <a:rPr dirty="0"/>
              <a:t>(OIS)</a:t>
            </a:r>
          </a:p>
          <a:p>
            <a:pPr marL="469900" indent="-457200">
              <a:lnSpc>
                <a:spcPts val="1835"/>
              </a:lnSpc>
              <a:buAutoNum type="arabicPeriod"/>
              <a:tabLst>
                <a:tab pos="469900" algn="l"/>
                <a:tab pos="470534" algn="l"/>
              </a:tabLst>
            </a:pPr>
            <a:r>
              <a:rPr dirty="0"/>
              <a:t>ICE </a:t>
            </a:r>
            <a:r>
              <a:rPr spc="-5" dirty="0"/>
              <a:t>Detention </a:t>
            </a:r>
            <a:r>
              <a:rPr dirty="0"/>
              <a:t>Locations</a:t>
            </a:r>
            <a:r>
              <a:rPr spc="-40" dirty="0"/>
              <a:t> </a:t>
            </a:r>
            <a:r>
              <a:rPr spc="-15" dirty="0"/>
              <a:t>Stewards:</a:t>
            </a:r>
          </a:p>
          <a:p>
            <a:pPr marL="469900">
              <a:lnSpc>
                <a:spcPts val="1835"/>
              </a:lnSpc>
            </a:pPr>
            <a:r>
              <a:rPr spc="-5" dirty="0"/>
              <a:t>Judy </a:t>
            </a:r>
            <a:r>
              <a:rPr dirty="0"/>
              <a:t>Thomas </a:t>
            </a:r>
            <a:r>
              <a:rPr spc="-5" dirty="0"/>
              <a:t>(ICE) </a:t>
            </a:r>
            <a:r>
              <a:rPr dirty="0"/>
              <a:t>&amp; Donna </a:t>
            </a:r>
            <a:r>
              <a:rPr spc="-10" dirty="0"/>
              <a:t>Vassilio</a:t>
            </a:r>
            <a:r>
              <a:rPr spc="-55" dirty="0"/>
              <a:t> </a:t>
            </a:r>
            <a:r>
              <a:rPr spc="-5" dirty="0"/>
              <a:t>(ICE)</a:t>
            </a:r>
          </a:p>
          <a:p>
            <a:pPr marL="469900" indent="-457200">
              <a:lnSpc>
                <a:spcPts val="1835"/>
              </a:lnSpc>
              <a:buAutoNum type="arabicPeriod" startAt="3"/>
              <a:tabLst>
                <a:tab pos="469900" algn="l"/>
                <a:tab pos="470534" algn="l"/>
              </a:tabLst>
            </a:pPr>
            <a:r>
              <a:rPr dirty="0"/>
              <a:t>ICE </a:t>
            </a:r>
            <a:r>
              <a:rPr spc="-10" dirty="0"/>
              <a:t>ERO </a:t>
            </a:r>
            <a:r>
              <a:rPr dirty="0"/>
              <a:t>and </a:t>
            </a:r>
            <a:r>
              <a:rPr spc="-20" dirty="0"/>
              <a:t>g287 </a:t>
            </a:r>
            <a:r>
              <a:rPr spc="-5" dirty="0"/>
              <a:t>Sites</a:t>
            </a:r>
            <a:r>
              <a:rPr spc="-25" dirty="0"/>
              <a:t> </a:t>
            </a:r>
            <a:r>
              <a:rPr spc="-15" dirty="0"/>
              <a:t>Steward:</a:t>
            </a:r>
          </a:p>
          <a:p>
            <a:pPr marL="469900">
              <a:lnSpc>
                <a:spcPts val="1835"/>
              </a:lnSpc>
            </a:pPr>
            <a:r>
              <a:rPr spc="-20" dirty="0"/>
              <a:t>Kevin </a:t>
            </a:r>
            <a:r>
              <a:rPr spc="-10" dirty="0"/>
              <a:t>Wetzel </a:t>
            </a:r>
            <a:r>
              <a:rPr spc="-5" dirty="0"/>
              <a:t>(ICE)</a:t>
            </a:r>
          </a:p>
          <a:p>
            <a:pPr marL="469900" indent="-457200">
              <a:lnSpc>
                <a:spcPct val="100000"/>
              </a:lnSpc>
              <a:buAutoNum type="arabicPeriod" startAt="4"/>
              <a:tabLst>
                <a:tab pos="469900" algn="l"/>
                <a:tab pos="470534" algn="l"/>
              </a:tabLst>
            </a:pPr>
            <a:r>
              <a:rPr dirty="0"/>
              <a:t>USCIS Locations </a:t>
            </a:r>
            <a:r>
              <a:rPr spc="-15" dirty="0"/>
              <a:t>Steward: </a:t>
            </a:r>
            <a:r>
              <a:rPr spc="-10" dirty="0"/>
              <a:t>Mike </a:t>
            </a:r>
            <a:r>
              <a:rPr spc="-5" dirty="0"/>
              <a:t>Manning</a:t>
            </a:r>
            <a:r>
              <a:rPr spc="-90" dirty="0"/>
              <a:t> </a:t>
            </a:r>
            <a:r>
              <a:rPr spc="-5" dirty="0"/>
              <a:t>(USCIS)</a:t>
            </a:r>
          </a:p>
          <a:p>
            <a:pPr marL="469900" marR="5080" indent="-457200">
              <a:lnSpc>
                <a:spcPts val="1630"/>
              </a:lnSpc>
              <a:spcBef>
                <a:spcPts val="395"/>
              </a:spcBef>
              <a:buAutoNum type="arabicPeriod" startAt="4"/>
              <a:tabLst>
                <a:tab pos="469900" algn="l"/>
                <a:tab pos="470534" algn="l"/>
              </a:tabLst>
            </a:pPr>
            <a:r>
              <a:rPr dirty="0"/>
              <a:t>DHS Biographic </a:t>
            </a:r>
            <a:r>
              <a:rPr spc="-15" dirty="0"/>
              <a:t>Stewards: </a:t>
            </a:r>
            <a:r>
              <a:rPr spc="-5" dirty="0"/>
              <a:t>Kerstin </a:t>
            </a:r>
            <a:r>
              <a:rPr dirty="0"/>
              <a:t>Jager </a:t>
            </a:r>
            <a:r>
              <a:rPr spc="-5" dirty="0"/>
              <a:t>(USCIS)</a:t>
            </a:r>
            <a:r>
              <a:rPr spc="-140" dirty="0"/>
              <a:t> </a:t>
            </a:r>
            <a:r>
              <a:rPr dirty="0"/>
              <a:t>/  Michele </a:t>
            </a:r>
            <a:r>
              <a:rPr spc="-5" dirty="0"/>
              <a:t>Steinmetz</a:t>
            </a:r>
            <a:r>
              <a:rPr spc="-60" dirty="0"/>
              <a:t> </a:t>
            </a:r>
            <a:r>
              <a:rPr dirty="0"/>
              <a:t>(OIS)</a:t>
            </a:r>
          </a:p>
        </p:txBody>
      </p:sp>
      <p:sp>
        <p:nvSpPr>
          <p:cNvPr id="5" name="object 5"/>
          <p:cNvSpPr txBox="1"/>
          <p:nvPr/>
        </p:nvSpPr>
        <p:spPr>
          <a:xfrm>
            <a:off x="337210" y="4119498"/>
            <a:ext cx="5794375" cy="1736725"/>
          </a:xfrm>
          <a:prstGeom prst="rect">
            <a:avLst/>
          </a:prstGeom>
        </p:spPr>
        <p:txBody>
          <a:bodyPr vert="horz" wrap="square" lIns="0" tIns="12700" rIns="0" bIns="0" rtlCol="0">
            <a:spAutoFit/>
          </a:bodyPr>
          <a:lstStyle/>
          <a:p>
            <a:pPr marL="469900">
              <a:lnSpc>
                <a:spcPct val="100000"/>
              </a:lnSpc>
              <a:spcBef>
                <a:spcPts val="100"/>
              </a:spcBef>
            </a:pPr>
            <a:r>
              <a:rPr sz="1700" spc="10" dirty="0">
                <a:latin typeface="Franklin Gothic Book"/>
                <a:cs typeface="Franklin Gothic Book"/>
              </a:rPr>
              <a:t>Jerry </a:t>
            </a:r>
            <a:r>
              <a:rPr sz="1700" spc="-5" dirty="0">
                <a:latin typeface="Franklin Gothic Book"/>
                <a:cs typeface="Franklin Gothic Book"/>
              </a:rPr>
              <a:t>Rigdon</a:t>
            </a:r>
            <a:r>
              <a:rPr sz="1700" spc="-40" dirty="0">
                <a:latin typeface="Franklin Gothic Book"/>
                <a:cs typeface="Franklin Gothic Book"/>
              </a:rPr>
              <a:t> </a:t>
            </a:r>
            <a:r>
              <a:rPr sz="1700" spc="-5" dirty="0">
                <a:latin typeface="Franklin Gothic Book"/>
                <a:cs typeface="Franklin Gothic Book"/>
              </a:rPr>
              <a:t>(USCIS)</a:t>
            </a:r>
            <a:endParaRPr sz="1700">
              <a:latin typeface="Franklin Gothic Book"/>
              <a:cs typeface="Franklin Gothic Book"/>
            </a:endParaRPr>
          </a:p>
          <a:p>
            <a:pPr marL="469900" indent="-457200">
              <a:lnSpc>
                <a:spcPct val="100000"/>
              </a:lnSpc>
              <a:buAutoNum type="arabicPeriod" startAt="7"/>
              <a:tabLst>
                <a:tab pos="469900" algn="l"/>
                <a:tab pos="470534" algn="l"/>
              </a:tabLst>
            </a:pPr>
            <a:r>
              <a:rPr sz="1700" dirty="0">
                <a:latin typeface="Franklin Gothic Book"/>
                <a:cs typeface="Franklin Gothic Book"/>
              </a:rPr>
              <a:t>DOS </a:t>
            </a:r>
            <a:r>
              <a:rPr sz="1700" spc="-5" dirty="0">
                <a:latin typeface="Franklin Gothic Book"/>
                <a:cs typeface="Franklin Gothic Book"/>
              </a:rPr>
              <a:t>Consular Standard </a:t>
            </a:r>
            <a:r>
              <a:rPr sz="1700" spc="-15" dirty="0">
                <a:latin typeface="Franklin Gothic Book"/>
                <a:cs typeface="Franklin Gothic Book"/>
              </a:rPr>
              <a:t>Steward: </a:t>
            </a:r>
            <a:r>
              <a:rPr sz="1700" spc="10" dirty="0">
                <a:latin typeface="Franklin Gothic Book"/>
                <a:cs typeface="Franklin Gothic Book"/>
              </a:rPr>
              <a:t>Gary </a:t>
            </a:r>
            <a:r>
              <a:rPr sz="1700" spc="-10" dirty="0">
                <a:latin typeface="Franklin Gothic Book"/>
                <a:cs typeface="Franklin Gothic Book"/>
              </a:rPr>
              <a:t>Gray</a:t>
            </a:r>
            <a:r>
              <a:rPr sz="1700" spc="-105" dirty="0">
                <a:latin typeface="Franklin Gothic Book"/>
                <a:cs typeface="Franklin Gothic Book"/>
              </a:rPr>
              <a:t> </a:t>
            </a:r>
            <a:r>
              <a:rPr sz="1700" spc="-5" dirty="0">
                <a:latin typeface="Franklin Gothic Book"/>
                <a:cs typeface="Franklin Gothic Book"/>
              </a:rPr>
              <a:t>(USCIS)</a:t>
            </a:r>
            <a:endParaRPr sz="1700">
              <a:latin typeface="Franklin Gothic Book"/>
              <a:cs typeface="Franklin Gothic Book"/>
            </a:endParaRPr>
          </a:p>
          <a:p>
            <a:pPr marL="469900" indent="-457200">
              <a:lnSpc>
                <a:spcPct val="100000"/>
              </a:lnSpc>
              <a:spcBef>
                <a:spcPts val="5"/>
              </a:spcBef>
              <a:buAutoNum type="arabicPeriod" startAt="7"/>
              <a:tabLst>
                <a:tab pos="469900" algn="l"/>
                <a:tab pos="470534" algn="l"/>
              </a:tabLst>
            </a:pPr>
            <a:r>
              <a:rPr sz="1700" dirty="0">
                <a:latin typeface="Franklin Gothic Book"/>
                <a:cs typeface="Franklin Gothic Book"/>
              </a:rPr>
              <a:t>DHS </a:t>
            </a:r>
            <a:r>
              <a:rPr sz="1700" spc="-5" dirty="0">
                <a:latin typeface="Franklin Gothic Book"/>
                <a:cs typeface="Franklin Gothic Book"/>
              </a:rPr>
              <a:t>Class </a:t>
            </a:r>
            <a:r>
              <a:rPr sz="1700" dirty="0">
                <a:latin typeface="Franklin Gothic Book"/>
                <a:cs typeface="Franklin Gothic Book"/>
              </a:rPr>
              <a:t>Of Admission </a:t>
            </a:r>
            <a:r>
              <a:rPr sz="1700" spc="-15" dirty="0">
                <a:latin typeface="Franklin Gothic Book"/>
                <a:cs typeface="Franklin Gothic Book"/>
              </a:rPr>
              <a:t>Steward: </a:t>
            </a:r>
            <a:r>
              <a:rPr sz="1700" spc="-30" dirty="0">
                <a:latin typeface="Franklin Gothic Book"/>
                <a:cs typeface="Franklin Gothic Book"/>
              </a:rPr>
              <a:t>Tara </a:t>
            </a:r>
            <a:r>
              <a:rPr sz="1700" spc="-10" dirty="0">
                <a:latin typeface="Franklin Gothic Book"/>
                <a:cs typeface="Franklin Gothic Book"/>
              </a:rPr>
              <a:t>Webster</a:t>
            </a:r>
            <a:r>
              <a:rPr sz="1700" spc="-80" dirty="0">
                <a:latin typeface="Franklin Gothic Book"/>
                <a:cs typeface="Franklin Gothic Book"/>
              </a:rPr>
              <a:t> </a:t>
            </a:r>
            <a:r>
              <a:rPr sz="1700" spc="-5" dirty="0">
                <a:latin typeface="Franklin Gothic Book"/>
                <a:cs typeface="Franklin Gothic Book"/>
              </a:rPr>
              <a:t>(USCIS)</a:t>
            </a:r>
            <a:endParaRPr sz="1700">
              <a:latin typeface="Franklin Gothic Book"/>
              <a:cs typeface="Franklin Gothic Book"/>
            </a:endParaRPr>
          </a:p>
          <a:p>
            <a:pPr marL="469900" marR="5080" indent="-457200">
              <a:lnSpc>
                <a:spcPct val="80000"/>
              </a:lnSpc>
              <a:spcBef>
                <a:spcPts val="409"/>
              </a:spcBef>
              <a:buAutoNum type="arabicPeriod" startAt="7"/>
              <a:tabLst>
                <a:tab pos="469900" algn="l"/>
                <a:tab pos="470534" algn="l"/>
              </a:tabLst>
            </a:pPr>
            <a:r>
              <a:rPr sz="1700" dirty="0">
                <a:latin typeface="Franklin Gothic Book"/>
                <a:cs typeface="Franklin Gothic Book"/>
              </a:rPr>
              <a:t>EOIR Immigration </a:t>
            </a:r>
            <a:r>
              <a:rPr sz="1700" spc="5" dirty="0">
                <a:latin typeface="Franklin Gothic Book"/>
                <a:cs typeface="Franklin Gothic Book"/>
              </a:rPr>
              <a:t>Courts </a:t>
            </a:r>
            <a:r>
              <a:rPr sz="1700" spc="-15" dirty="0">
                <a:latin typeface="Franklin Gothic Book"/>
                <a:cs typeface="Franklin Gothic Book"/>
              </a:rPr>
              <a:t>Steward: </a:t>
            </a:r>
            <a:r>
              <a:rPr sz="1700" spc="-5" dirty="0">
                <a:latin typeface="Franklin Gothic Book"/>
                <a:cs typeface="Franklin Gothic Book"/>
              </a:rPr>
              <a:t>Mark Pasierb </a:t>
            </a:r>
            <a:r>
              <a:rPr sz="1700" dirty="0">
                <a:latin typeface="Franklin Gothic Book"/>
                <a:cs typeface="Franklin Gothic Book"/>
              </a:rPr>
              <a:t>and </a:t>
            </a:r>
            <a:r>
              <a:rPr sz="1700" spc="-10" dirty="0">
                <a:latin typeface="Franklin Gothic Book"/>
                <a:cs typeface="Franklin Gothic Book"/>
              </a:rPr>
              <a:t>David  Fruehwald</a:t>
            </a:r>
            <a:r>
              <a:rPr sz="1700" spc="-30" dirty="0">
                <a:latin typeface="Franklin Gothic Book"/>
                <a:cs typeface="Franklin Gothic Book"/>
              </a:rPr>
              <a:t> </a:t>
            </a:r>
            <a:r>
              <a:rPr sz="1700" dirty="0">
                <a:latin typeface="Franklin Gothic Book"/>
                <a:cs typeface="Franklin Gothic Book"/>
              </a:rPr>
              <a:t>(DOJ)</a:t>
            </a:r>
            <a:endParaRPr sz="1700">
              <a:latin typeface="Franklin Gothic Book"/>
              <a:cs typeface="Franklin Gothic Book"/>
            </a:endParaRPr>
          </a:p>
          <a:p>
            <a:pPr marL="469900" indent="-457200">
              <a:lnSpc>
                <a:spcPts val="1835"/>
              </a:lnSpc>
              <a:buAutoNum type="arabicPeriod" startAt="7"/>
              <a:tabLst>
                <a:tab pos="469900" algn="l"/>
                <a:tab pos="470534" algn="l"/>
              </a:tabLst>
            </a:pPr>
            <a:r>
              <a:rPr sz="1700" spc="5" dirty="0">
                <a:latin typeface="Franklin Gothic Book"/>
                <a:cs typeface="Franklin Gothic Book"/>
              </a:rPr>
              <a:t>History </a:t>
            </a:r>
            <a:r>
              <a:rPr sz="1700" dirty="0">
                <a:latin typeface="Franklin Gothic Book"/>
                <a:cs typeface="Franklin Gothic Book"/>
              </a:rPr>
              <a:t>Action </a:t>
            </a:r>
            <a:r>
              <a:rPr sz="1700" spc="-5" dirty="0">
                <a:latin typeface="Franklin Gothic Book"/>
                <a:cs typeface="Franklin Gothic Book"/>
              </a:rPr>
              <a:t>Codes </a:t>
            </a:r>
            <a:r>
              <a:rPr sz="1700" spc="-15" dirty="0">
                <a:latin typeface="Franklin Gothic Book"/>
                <a:cs typeface="Franklin Gothic Book"/>
              </a:rPr>
              <a:t>(HAC) Steward: </a:t>
            </a:r>
            <a:r>
              <a:rPr sz="1700" dirty="0">
                <a:latin typeface="Franklin Gothic Book"/>
                <a:cs typeface="Franklin Gothic Book"/>
              </a:rPr>
              <a:t>Heather</a:t>
            </a:r>
            <a:r>
              <a:rPr sz="1700" spc="-65" dirty="0">
                <a:latin typeface="Franklin Gothic Book"/>
                <a:cs typeface="Franklin Gothic Book"/>
              </a:rPr>
              <a:t> </a:t>
            </a:r>
            <a:r>
              <a:rPr sz="1700" dirty="0">
                <a:latin typeface="Franklin Gothic Book"/>
                <a:cs typeface="Franklin Gothic Book"/>
              </a:rPr>
              <a:t>Holick</a:t>
            </a:r>
            <a:endParaRPr sz="1700">
              <a:latin typeface="Franklin Gothic Book"/>
              <a:cs typeface="Franklin Gothic Book"/>
            </a:endParaRPr>
          </a:p>
          <a:p>
            <a:pPr marL="469900">
              <a:lnSpc>
                <a:spcPts val="1835"/>
              </a:lnSpc>
            </a:pPr>
            <a:r>
              <a:rPr sz="1700" spc="-5" dirty="0">
                <a:latin typeface="Franklin Gothic Book"/>
                <a:cs typeface="Franklin Gothic Book"/>
              </a:rPr>
              <a:t>(USCIS)</a:t>
            </a:r>
            <a:endParaRPr sz="1700">
              <a:latin typeface="Franklin Gothic Book"/>
              <a:cs typeface="Franklin Gothic Book"/>
            </a:endParaRPr>
          </a:p>
        </p:txBody>
      </p:sp>
      <p:sp>
        <p:nvSpPr>
          <p:cNvPr id="6" name="object 6"/>
          <p:cNvSpPr txBox="1"/>
          <p:nvPr/>
        </p:nvSpPr>
        <p:spPr>
          <a:xfrm>
            <a:off x="337210" y="3912234"/>
            <a:ext cx="6158230" cy="285115"/>
          </a:xfrm>
          <a:prstGeom prst="rect">
            <a:avLst/>
          </a:prstGeom>
        </p:spPr>
        <p:txBody>
          <a:bodyPr vert="horz" wrap="square" lIns="0" tIns="12700" rIns="0" bIns="0" rtlCol="0">
            <a:spAutoFit/>
          </a:bodyPr>
          <a:lstStyle/>
          <a:p>
            <a:pPr marL="12700">
              <a:lnSpc>
                <a:spcPct val="100000"/>
              </a:lnSpc>
              <a:spcBef>
                <a:spcPts val="100"/>
              </a:spcBef>
              <a:tabLst>
                <a:tab pos="469900" algn="l"/>
              </a:tabLst>
            </a:pPr>
            <a:r>
              <a:rPr sz="1700" spc="-5" dirty="0">
                <a:latin typeface="Franklin Gothic Book"/>
                <a:cs typeface="Franklin Gothic Book"/>
              </a:rPr>
              <a:t>6.	Employment Authorization </a:t>
            </a:r>
            <a:r>
              <a:rPr sz="1700" dirty="0">
                <a:latin typeface="Franklin Gothic Book"/>
                <a:cs typeface="Franklin Gothic Book"/>
              </a:rPr>
              <a:t>Document </a:t>
            </a:r>
            <a:r>
              <a:rPr sz="1700" spc="-25" dirty="0">
                <a:latin typeface="Franklin Gothic Book"/>
                <a:cs typeface="Franklin Gothic Book"/>
              </a:rPr>
              <a:t>Types </a:t>
            </a:r>
            <a:r>
              <a:rPr sz="1700" dirty="0">
                <a:latin typeface="Franklin Gothic Book"/>
                <a:cs typeface="Franklin Gothic Book"/>
              </a:rPr>
              <a:t>(EAD) </a:t>
            </a:r>
            <a:r>
              <a:rPr sz="1700" spc="-15" dirty="0">
                <a:latin typeface="Franklin Gothic Book"/>
                <a:cs typeface="Franklin Gothic Book"/>
              </a:rPr>
              <a:t>Steward:</a:t>
            </a:r>
            <a:r>
              <a:rPr sz="1700" spc="-220" dirty="0">
                <a:latin typeface="Franklin Gothic Book"/>
                <a:cs typeface="Franklin Gothic Book"/>
              </a:rPr>
              <a:t> </a:t>
            </a:r>
            <a:r>
              <a:rPr sz="2550" spc="-7" baseline="-26143" dirty="0">
                <a:latin typeface="Franklin Gothic Book"/>
                <a:cs typeface="Franklin Gothic Book"/>
              </a:rPr>
              <a:t>18.</a:t>
            </a:r>
            <a:endParaRPr sz="2550" baseline="-26143">
              <a:latin typeface="Franklin Gothic Book"/>
              <a:cs typeface="Franklin Gothic Book"/>
            </a:endParaRPr>
          </a:p>
        </p:txBody>
      </p:sp>
      <p:sp>
        <p:nvSpPr>
          <p:cNvPr id="7" name="object 7"/>
          <p:cNvSpPr txBox="1"/>
          <p:nvPr/>
        </p:nvSpPr>
        <p:spPr>
          <a:xfrm>
            <a:off x="6162802" y="1994662"/>
            <a:ext cx="5422900" cy="3032125"/>
          </a:xfrm>
          <a:prstGeom prst="rect">
            <a:avLst/>
          </a:prstGeom>
        </p:spPr>
        <p:txBody>
          <a:bodyPr vert="horz" wrap="square" lIns="0" tIns="13335" rIns="0" bIns="0" rtlCol="0">
            <a:spAutoFit/>
          </a:bodyPr>
          <a:lstStyle/>
          <a:p>
            <a:pPr marL="469900" indent="-457200">
              <a:lnSpc>
                <a:spcPct val="100000"/>
              </a:lnSpc>
              <a:spcBef>
                <a:spcPts val="105"/>
              </a:spcBef>
              <a:buAutoNum type="arabicPeriod" startAt="11"/>
              <a:tabLst>
                <a:tab pos="469265" algn="l"/>
                <a:tab pos="469900" algn="l"/>
              </a:tabLst>
            </a:pPr>
            <a:r>
              <a:rPr sz="1700" spc="-10" dirty="0">
                <a:latin typeface="Franklin Gothic Book"/>
                <a:cs typeface="Franklin Gothic Book"/>
              </a:rPr>
              <a:t>Vessel </a:t>
            </a:r>
            <a:r>
              <a:rPr sz="1700" spc="-15" dirty="0">
                <a:latin typeface="Franklin Gothic Book"/>
                <a:cs typeface="Franklin Gothic Book"/>
              </a:rPr>
              <a:t>Steward: </a:t>
            </a:r>
            <a:r>
              <a:rPr sz="1700" spc="-55" dirty="0">
                <a:latin typeface="Franklin Gothic Book"/>
                <a:cs typeface="Franklin Gothic Book"/>
              </a:rPr>
              <a:t>LT </a:t>
            </a:r>
            <a:r>
              <a:rPr sz="1700" spc="-20" dirty="0">
                <a:latin typeface="Franklin Gothic Book"/>
                <a:cs typeface="Franklin Gothic Book"/>
              </a:rPr>
              <a:t>Kenny </a:t>
            </a:r>
            <a:r>
              <a:rPr sz="1700" spc="-5" dirty="0">
                <a:latin typeface="Franklin Gothic Book"/>
                <a:cs typeface="Franklin Gothic Book"/>
              </a:rPr>
              <a:t>Miltenberger</a:t>
            </a:r>
            <a:r>
              <a:rPr sz="1700" spc="35" dirty="0">
                <a:latin typeface="Franklin Gothic Book"/>
                <a:cs typeface="Franklin Gothic Book"/>
              </a:rPr>
              <a:t> </a:t>
            </a:r>
            <a:r>
              <a:rPr sz="1700" spc="-5" dirty="0">
                <a:latin typeface="Franklin Gothic Book"/>
                <a:cs typeface="Franklin Gothic Book"/>
              </a:rPr>
              <a:t>(USCG)*</a:t>
            </a:r>
            <a:endParaRPr sz="1700">
              <a:latin typeface="Franklin Gothic Book"/>
              <a:cs typeface="Franklin Gothic Book"/>
            </a:endParaRPr>
          </a:p>
          <a:p>
            <a:pPr marL="469900" indent="-457200">
              <a:lnSpc>
                <a:spcPct val="100000"/>
              </a:lnSpc>
              <a:buAutoNum type="arabicPeriod" startAt="11"/>
              <a:tabLst>
                <a:tab pos="469265" algn="l"/>
                <a:tab pos="469900" algn="l"/>
              </a:tabLst>
            </a:pPr>
            <a:r>
              <a:rPr sz="1700" dirty="0">
                <a:latin typeface="Franklin Gothic Book"/>
                <a:cs typeface="Franklin Gothic Book"/>
              </a:rPr>
              <a:t>DHS Language </a:t>
            </a:r>
            <a:r>
              <a:rPr sz="1700" spc="-30" dirty="0">
                <a:latin typeface="Franklin Gothic Book"/>
                <a:cs typeface="Franklin Gothic Book"/>
              </a:rPr>
              <a:t>Type </a:t>
            </a:r>
            <a:r>
              <a:rPr sz="1700" spc="-15" dirty="0">
                <a:latin typeface="Franklin Gothic Book"/>
                <a:cs typeface="Franklin Gothic Book"/>
              </a:rPr>
              <a:t>Steward: </a:t>
            </a:r>
            <a:r>
              <a:rPr sz="1700" spc="-20" dirty="0">
                <a:latin typeface="Franklin Gothic Book"/>
                <a:cs typeface="Franklin Gothic Book"/>
              </a:rPr>
              <a:t>Lynn </a:t>
            </a:r>
            <a:r>
              <a:rPr sz="1700" dirty="0">
                <a:latin typeface="Franklin Gothic Book"/>
                <a:cs typeface="Franklin Gothic Book"/>
              </a:rPr>
              <a:t>Thai</a:t>
            </a:r>
            <a:r>
              <a:rPr sz="1700" spc="-40" dirty="0">
                <a:latin typeface="Franklin Gothic Book"/>
                <a:cs typeface="Franklin Gothic Book"/>
              </a:rPr>
              <a:t> </a:t>
            </a:r>
            <a:r>
              <a:rPr sz="1700" spc="-5" dirty="0">
                <a:latin typeface="Franklin Gothic Book"/>
                <a:cs typeface="Franklin Gothic Book"/>
              </a:rPr>
              <a:t>(USCIS)</a:t>
            </a:r>
            <a:endParaRPr sz="1700">
              <a:latin typeface="Franklin Gothic Book"/>
              <a:cs typeface="Franklin Gothic Book"/>
            </a:endParaRPr>
          </a:p>
          <a:p>
            <a:pPr marL="469900" indent="-457200">
              <a:lnSpc>
                <a:spcPct val="100000"/>
              </a:lnSpc>
              <a:buAutoNum type="arabicPeriod" startAt="11"/>
              <a:tabLst>
                <a:tab pos="469265" algn="l"/>
                <a:tab pos="469900" algn="l"/>
              </a:tabLst>
            </a:pPr>
            <a:r>
              <a:rPr sz="1700" dirty="0">
                <a:latin typeface="Franklin Gothic Book"/>
                <a:cs typeface="Franklin Gothic Book"/>
              </a:rPr>
              <a:t>DHS </a:t>
            </a:r>
            <a:r>
              <a:rPr sz="1700" spc="-5" dirty="0">
                <a:latin typeface="Franklin Gothic Book"/>
                <a:cs typeface="Franklin Gothic Book"/>
              </a:rPr>
              <a:t>Address </a:t>
            </a:r>
            <a:r>
              <a:rPr sz="1700" spc="-15" dirty="0">
                <a:latin typeface="Franklin Gothic Book"/>
                <a:cs typeface="Franklin Gothic Book"/>
              </a:rPr>
              <a:t>Steward: </a:t>
            </a:r>
            <a:r>
              <a:rPr sz="1700" spc="-5" dirty="0">
                <a:latin typeface="Franklin Gothic Book"/>
                <a:cs typeface="Franklin Gothic Book"/>
              </a:rPr>
              <a:t>Phil </a:t>
            </a:r>
            <a:r>
              <a:rPr sz="1700" dirty="0">
                <a:latin typeface="Franklin Gothic Book"/>
                <a:cs typeface="Franklin Gothic Book"/>
              </a:rPr>
              <a:t>Markert</a:t>
            </a:r>
            <a:r>
              <a:rPr sz="1700" spc="-80" dirty="0">
                <a:latin typeface="Franklin Gothic Book"/>
                <a:cs typeface="Franklin Gothic Book"/>
              </a:rPr>
              <a:t> </a:t>
            </a:r>
            <a:r>
              <a:rPr sz="1700" spc="-5" dirty="0">
                <a:latin typeface="Franklin Gothic Book"/>
                <a:cs typeface="Franklin Gothic Book"/>
              </a:rPr>
              <a:t>(USCIS)</a:t>
            </a:r>
            <a:endParaRPr sz="1700">
              <a:latin typeface="Franklin Gothic Book"/>
              <a:cs typeface="Franklin Gothic Book"/>
            </a:endParaRPr>
          </a:p>
          <a:p>
            <a:pPr marL="469900" indent="-457200">
              <a:lnSpc>
                <a:spcPct val="100000"/>
              </a:lnSpc>
              <a:buAutoNum type="arabicPeriod" startAt="11"/>
              <a:tabLst>
                <a:tab pos="469265" algn="l"/>
                <a:tab pos="469900" algn="l"/>
              </a:tabLst>
            </a:pPr>
            <a:r>
              <a:rPr sz="1700" dirty="0">
                <a:latin typeface="Franklin Gothic Book"/>
                <a:cs typeface="Franklin Gothic Book"/>
              </a:rPr>
              <a:t>USCIS Locations IRIS </a:t>
            </a:r>
            <a:r>
              <a:rPr sz="1700" spc="-15" dirty="0">
                <a:latin typeface="Franklin Gothic Book"/>
                <a:cs typeface="Franklin Gothic Book"/>
              </a:rPr>
              <a:t>Steward: </a:t>
            </a:r>
            <a:r>
              <a:rPr sz="1700" spc="-10" dirty="0">
                <a:latin typeface="Franklin Gothic Book"/>
                <a:cs typeface="Franklin Gothic Book"/>
              </a:rPr>
              <a:t>Mike </a:t>
            </a:r>
            <a:r>
              <a:rPr sz="1700" dirty="0">
                <a:latin typeface="Franklin Gothic Book"/>
                <a:cs typeface="Franklin Gothic Book"/>
              </a:rPr>
              <a:t>Quinn</a:t>
            </a:r>
            <a:r>
              <a:rPr sz="1700" spc="-105" dirty="0">
                <a:latin typeface="Franklin Gothic Book"/>
                <a:cs typeface="Franklin Gothic Book"/>
              </a:rPr>
              <a:t> </a:t>
            </a:r>
            <a:r>
              <a:rPr sz="1700" spc="-5" dirty="0">
                <a:latin typeface="Franklin Gothic Book"/>
                <a:cs typeface="Franklin Gothic Book"/>
              </a:rPr>
              <a:t>(USCIS)</a:t>
            </a:r>
            <a:endParaRPr sz="1700">
              <a:latin typeface="Franklin Gothic Book"/>
              <a:cs typeface="Franklin Gothic Book"/>
            </a:endParaRPr>
          </a:p>
          <a:p>
            <a:pPr marL="469900" indent="-457200">
              <a:lnSpc>
                <a:spcPct val="100000"/>
              </a:lnSpc>
              <a:buAutoNum type="arabicPeriod" startAt="11"/>
              <a:tabLst>
                <a:tab pos="469265" algn="l"/>
                <a:tab pos="469900" algn="l"/>
              </a:tabLst>
            </a:pPr>
            <a:r>
              <a:rPr sz="1700" dirty="0">
                <a:latin typeface="Franklin Gothic Book"/>
                <a:cs typeface="Franklin Gothic Book"/>
              </a:rPr>
              <a:t>USCIS Locations </a:t>
            </a:r>
            <a:r>
              <a:rPr sz="1700" spc="-10" dirty="0">
                <a:latin typeface="Franklin Gothic Book"/>
                <a:cs typeface="Franklin Gothic Book"/>
              </a:rPr>
              <a:t>FOD </a:t>
            </a:r>
            <a:r>
              <a:rPr sz="1700" spc="-15" dirty="0">
                <a:latin typeface="Franklin Gothic Book"/>
                <a:cs typeface="Franklin Gothic Book"/>
              </a:rPr>
              <a:t>Steward: </a:t>
            </a:r>
            <a:r>
              <a:rPr sz="1700" spc="-10" dirty="0">
                <a:latin typeface="Franklin Gothic Book"/>
                <a:cs typeface="Franklin Gothic Book"/>
              </a:rPr>
              <a:t>Dawn </a:t>
            </a:r>
            <a:r>
              <a:rPr sz="1700" dirty="0">
                <a:latin typeface="Franklin Gothic Book"/>
                <a:cs typeface="Franklin Gothic Book"/>
              </a:rPr>
              <a:t>McLaren</a:t>
            </a:r>
            <a:r>
              <a:rPr sz="1700" spc="-65" dirty="0">
                <a:latin typeface="Franklin Gothic Book"/>
                <a:cs typeface="Franklin Gothic Book"/>
              </a:rPr>
              <a:t> </a:t>
            </a:r>
            <a:r>
              <a:rPr sz="1700" spc="-5" dirty="0">
                <a:latin typeface="Franklin Gothic Book"/>
                <a:cs typeface="Franklin Gothic Book"/>
              </a:rPr>
              <a:t>(USCIS)</a:t>
            </a:r>
            <a:endParaRPr sz="1700">
              <a:latin typeface="Franklin Gothic Book"/>
              <a:cs typeface="Franklin Gothic Book"/>
            </a:endParaRPr>
          </a:p>
          <a:p>
            <a:pPr marL="469900" marR="503555" indent="-457200">
              <a:lnSpc>
                <a:spcPct val="80000"/>
              </a:lnSpc>
              <a:spcBef>
                <a:spcPts val="409"/>
              </a:spcBef>
              <a:buAutoNum type="arabicPeriod" startAt="11"/>
              <a:tabLst>
                <a:tab pos="469265" algn="l"/>
                <a:tab pos="469900" algn="l"/>
              </a:tabLst>
            </a:pPr>
            <a:r>
              <a:rPr sz="1700" dirty="0">
                <a:latin typeface="Franklin Gothic Book"/>
                <a:cs typeface="Franklin Gothic Book"/>
              </a:rPr>
              <a:t>USCIS Application </a:t>
            </a:r>
            <a:r>
              <a:rPr sz="1700" spc="5" dirty="0">
                <a:latin typeface="Franklin Gothic Book"/>
                <a:cs typeface="Franklin Gothic Book"/>
              </a:rPr>
              <a:t>Support </a:t>
            </a:r>
            <a:r>
              <a:rPr sz="1700" spc="-5" dirty="0">
                <a:latin typeface="Franklin Gothic Book"/>
                <a:cs typeface="Franklin Gothic Book"/>
              </a:rPr>
              <a:t>Center (ASC) </a:t>
            </a:r>
            <a:r>
              <a:rPr sz="1700" spc="-15" dirty="0">
                <a:latin typeface="Franklin Gothic Book"/>
                <a:cs typeface="Franklin Gothic Book"/>
              </a:rPr>
              <a:t>Steward:  </a:t>
            </a:r>
            <a:r>
              <a:rPr sz="1700" dirty="0">
                <a:latin typeface="Franklin Gothic Book"/>
                <a:cs typeface="Franklin Gothic Book"/>
              </a:rPr>
              <a:t>Michael </a:t>
            </a:r>
            <a:r>
              <a:rPr sz="1700" spc="-5" dirty="0">
                <a:latin typeface="Franklin Gothic Book"/>
                <a:cs typeface="Franklin Gothic Book"/>
              </a:rPr>
              <a:t>Boyajian </a:t>
            </a:r>
            <a:r>
              <a:rPr sz="1700" dirty="0">
                <a:latin typeface="Franklin Gothic Book"/>
                <a:cs typeface="Franklin Gothic Book"/>
              </a:rPr>
              <a:t>/ </a:t>
            </a:r>
            <a:r>
              <a:rPr sz="1700" spc="-5" dirty="0">
                <a:latin typeface="Franklin Gothic Book"/>
                <a:cs typeface="Franklin Gothic Book"/>
              </a:rPr>
              <a:t>Brandi </a:t>
            </a:r>
            <a:r>
              <a:rPr sz="1700" spc="5" dirty="0">
                <a:latin typeface="Franklin Gothic Book"/>
                <a:cs typeface="Franklin Gothic Book"/>
              </a:rPr>
              <a:t>Berry</a:t>
            </a:r>
            <a:r>
              <a:rPr sz="1700" spc="-105" dirty="0">
                <a:latin typeface="Franklin Gothic Book"/>
                <a:cs typeface="Franklin Gothic Book"/>
              </a:rPr>
              <a:t> </a:t>
            </a:r>
            <a:r>
              <a:rPr sz="1700" spc="-5" dirty="0">
                <a:latin typeface="Franklin Gothic Book"/>
                <a:cs typeface="Franklin Gothic Book"/>
              </a:rPr>
              <a:t>(USCIS)*</a:t>
            </a:r>
            <a:endParaRPr sz="1700">
              <a:latin typeface="Franklin Gothic Book"/>
              <a:cs typeface="Franklin Gothic Book"/>
            </a:endParaRPr>
          </a:p>
          <a:p>
            <a:pPr marL="469900" marR="550545" indent="-457200">
              <a:lnSpc>
                <a:spcPct val="100000"/>
              </a:lnSpc>
              <a:buAutoNum type="arabicPeriod" startAt="11"/>
              <a:tabLst>
                <a:tab pos="469265" algn="l"/>
                <a:tab pos="469900" algn="l"/>
              </a:tabLst>
            </a:pPr>
            <a:r>
              <a:rPr sz="1700" spc="5" dirty="0">
                <a:latin typeface="Franklin Gothic Book"/>
                <a:cs typeface="Franklin Gothic Book"/>
              </a:rPr>
              <a:t>Port </a:t>
            </a:r>
            <a:r>
              <a:rPr sz="1700" dirty="0">
                <a:latin typeface="Franklin Gothic Book"/>
                <a:cs typeface="Franklin Gothic Book"/>
              </a:rPr>
              <a:t>of </a:t>
            </a:r>
            <a:r>
              <a:rPr sz="1700" spc="10" dirty="0">
                <a:latin typeface="Franklin Gothic Book"/>
                <a:cs typeface="Franklin Gothic Book"/>
              </a:rPr>
              <a:t>Entry </a:t>
            </a:r>
            <a:r>
              <a:rPr sz="1700" spc="-15" dirty="0">
                <a:latin typeface="Franklin Gothic Book"/>
                <a:cs typeface="Franklin Gothic Book"/>
              </a:rPr>
              <a:t>Steward: </a:t>
            </a:r>
            <a:r>
              <a:rPr sz="1700" spc="-5" dirty="0">
                <a:latin typeface="Franklin Gothic Book"/>
                <a:cs typeface="Franklin Gothic Book"/>
              </a:rPr>
              <a:t>Jennifer Kish </a:t>
            </a:r>
            <a:r>
              <a:rPr sz="1700" dirty="0">
                <a:latin typeface="Franklin Gothic Book"/>
                <a:cs typeface="Franklin Gothic Book"/>
              </a:rPr>
              <a:t>(OIS) </a:t>
            </a:r>
            <a:r>
              <a:rPr sz="1700" spc="-5" dirty="0">
                <a:latin typeface="Franklin Gothic Book"/>
                <a:cs typeface="Franklin Gothic Book"/>
              </a:rPr>
              <a:t>Interim  Religion </a:t>
            </a:r>
            <a:r>
              <a:rPr sz="1700" spc="-30" dirty="0">
                <a:latin typeface="Franklin Gothic Book"/>
                <a:cs typeface="Franklin Gothic Book"/>
              </a:rPr>
              <a:t>Type </a:t>
            </a:r>
            <a:r>
              <a:rPr sz="1700" spc="-15" dirty="0">
                <a:latin typeface="Franklin Gothic Book"/>
                <a:cs typeface="Franklin Gothic Book"/>
              </a:rPr>
              <a:t>Steward: </a:t>
            </a:r>
            <a:r>
              <a:rPr sz="1700" dirty="0">
                <a:latin typeface="Franklin Gothic Book"/>
                <a:cs typeface="Franklin Gothic Book"/>
              </a:rPr>
              <a:t>JP </a:t>
            </a:r>
            <a:r>
              <a:rPr sz="1700" spc="-5" dirty="0">
                <a:latin typeface="Franklin Gothic Book"/>
                <a:cs typeface="Franklin Gothic Book"/>
              </a:rPr>
              <a:t>Saunier</a:t>
            </a:r>
            <a:r>
              <a:rPr sz="1700" spc="-45" dirty="0">
                <a:latin typeface="Franklin Gothic Book"/>
                <a:cs typeface="Franklin Gothic Book"/>
              </a:rPr>
              <a:t> </a:t>
            </a:r>
            <a:r>
              <a:rPr sz="1700" spc="-5" dirty="0">
                <a:latin typeface="Franklin Gothic Book"/>
                <a:cs typeface="Franklin Gothic Book"/>
              </a:rPr>
              <a:t>(USCIS)*</a:t>
            </a:r>
            <a:endParaRPr sz="1700">
              <a:latin typeface="Franklin Gothic Book"/>
              <a:cs typeface="Franklin Gothic Book"/>
            </a:endParaRPr>
          </a:p>
          <a:p>
            <a:pPr marL="469900" indent="-457200">
              <a:lnSpc>
                <a:spcPts val="1835"/>
              </a:lnSpc>
              <a:buAutoNum type="arabicPeriod" startAt="19"/>
              <a:tabLst>
                <a:tab pos="469265" algn="l"/>
                <a:tab pos="469900" algn="l"/>
              </a:tabLst>
            </a:pPr>
            <a:r>
              <a:rPr sz="1700" dirty="0">
                <a:latin typeface="Franklin Gothic Book"/>
                <a:cs typeface="Franklin Gothic Book"/>
              </a:rPr>
              <a:t>USCIS Locations Asylum Interview Locations</a:t>
            </a:r>
            <a:r>
              <a:rPr sz="1700" spc="-125" dirty="0">
                <a:latin typeface="Franklin Gothic Book"/>
                <a:cs typeface="Franklin Gothic Book"/>
              </a:rPr>
              <a:t> </a:t>
            </a:r>
            <a:r>
              <a:rPr sz="1700" spc="-15" dirty="0">
                <a:latin typeface="Franklin Gothic Book"/>
                <a:cs typeface="Franklin Gothic Book"/>
              </a:rPr>
              <a:t>Steward:</a:t>
            </a:r>
            <a:endParaRPr sz="1700">
              <a:latin typeface="Franklin Gothic Book"/>
              <a:cs typeface="Franklin Gothic Book"/>
            </a:endParaRPr>
          </a:p>
          <a:p>
            <a:pPr marL="469900">
              <a:lnSpc>
                <a:spcPts val="1835"/>
              </a:lnSpc>
            </a:pPr>
            <a:r>
              <a:rPr sz="1700" dirty="0">
                <a:latin typeface="Franklin Gothic Book"/>
                <a:cs typeface="Franklin Gothic Book"/>
              </a:rPr>
              <a:t>JP </a:t>
            </a:r>
            <a:r>
              <a:rPr sz="1700" spc="-5" dirty="0">
                <a:latin typeface="Franklin Gothic Book"/>
                <a:cs typeface="Franklin Gothic Book"/>
              </a:rPr>
              <a:t>Saunier</a:t>
            </a:r>
            <a:r>
              <a:rPr sz="1700" spc="-20" dirty="0">
                <a:latin typeface="Franklin Gothic Book"/>
                <a:cs typeface="Franklin Gothic Book"/>
              </a:rPr>
              <a:t> </a:t>
            </a:r>
            <a:r>
              <a:rPr sz="1700" spc="-5" dirty="0">
                <a:latin typeface="Franklin Gothic Book"/>
                <a:cs typeface="Franklin Gothic Book"/>
              </a:rPr>
              <a:t>(USCIS)*</a:t>
            </a:r>
            <a:endParaRPr sz="1700">
              <a:latin typeface="Franklin Gothic Book"/>
              <a:cs typeface="Franklin Gothic Book"/>
            </a:endParaRPr>
          </a:p>
          <a:p>
            <a:pPr marL="469900" indent="-457200">
              <a:lnSpc>
                <a:spcPct val="100000"/>
              </a:lnSpc>
              <a:buAutoNum type="arabicPeriod" startAt="20"/>
              <a:tabLst>
                <a:tab pos="469265" algn="l"/>
                <a:tab pos="469900" algn="l"/>
              </a:tabLst>
            </a:pPr>
            <a:r>
              <a:rPr sz="1700" dirty="0">
                <a:latin typeface="Franklin Gothic Book"/>
                <a:cs typeface="Franklin Gothic Book"/>
              </a:rPr>
              <a:t>ICE </a:t>
            </a:r>
            <a:r>
              <a:rPr sz="1700" spc="-5" dirty="0">
                <a:latin typeface="Franklin Gothic Book"/>
                <a:cs typeface="Franklin Gothic Book"/>
              </a:rPr>
              <a:t>Case </a:t>
            </a:r>
            <a:r>
              <a:rPr sz="1700" dirty="0">
                <a:latin typeface="Franklin Gothic Book"/>
                <a:cs typeface="Franklin Gothic Book"/>
              </a:rPr>
              <a:t>Category </a:t>
            </a:r>
            <a:r>
              <a:rPr sz="1700" spc="-5" dirty="0">
                <a:latin typeface="Franklin Gothic Book"/>
                <a:cs typeface="Franklin Gothic Book"/>
              </a:rPr>
              <a:t>Codes </a:t>
            </a:r>
            <a:r>
              <a:rPr sz="1700" spc="-15" dirty="0">
                <a:latin typeface="Franklin Gothic Book"/>
                <a:cs typeface="Franklin Gothic Book"/>
              </a:rPr>
              <a:t>Steward: </a:t>
            </a:r>
            <a:r>
              <a:rPr sz="1700" spc="-20" dirty="0">
                <a:latin typeface="Franklin Gothic Book"/>
                <a:cs typeface="Franklin Gothic Book"/>
              </a:rPr>
              <a:t>Kevin </a:t>
            </a:r>
            <a:r>
              <a:rPr sz="1700" spc="-10" dirty="0">
                <a:latin typeface="Franklin Gothic Book"/>
                <a:cs typeface="Franklin Gothic Book"/>
              </a:rPr>
              <a:t>Wetzel</a:t>
            </a:r>
            <a:r>
              <a:rPr sz="1700" spc="-15" dirty="0">
                <a:latin typeface="Franklin Gothic Book"/>
                <a:cs typeface="Franklin Gothic Book"/>
              </a:rPr>
              <a:t> </a:t>
            </a:r>
            <a:r>
              <a:rPr sz="1700" spc="-5" dirty="0">
                <a:latin typeface="Franklin Gothic Book"/>
                <a:cs typeface="Franklin Gothic Book"/>
              </a:rPr>
              <a:t>(ICE)*</a:t>
            </a:r>
            <a:endParaRPr sz="1700">
              <a:latin typeface="Franklin Gothic Book"/>
              <a:cs typeface="Franklin Gothic Book"/>
            </a:endParaRPr>
          </a:p>
        </p:txBody>
      </p:sp>
      <p:sp>
        <p:nvSpPr>
          <p:cNvPr id="8" name="object 8"/>
          <p:cNvSpPr txBox="1"/>
          <p:nvPr/>
        </p:nvSpPr>
        <p:spPr>
          <a:xfrm>
            <a:off x="770026" y="1209802"/>
            <a:ext cx="10640695" cy="574040"/>
          </a:xfrm>
          <a:prstGeom prst="rect">
            <a:avLst/>
          </a:prstGeom>
        </p:spPr>
        <p:txBody>
          <a:bodyPr vert="horz" wrap="square" lIns="0" tIns="12700" rIns="0" bIns="0" rtlCol="0">
            <a:spAutoFit/>
          </a:bodyPr>
          <a:lstStyle/>
          <a:p>
            <a:pPr marL="1031875" marR="5080" indent="-1019810">
              <a:lnSpc>
                <a:spcPct val="100000"/>
              </a:lnSpc>
              <a:spcBef>
                <a:spcPts val="100"/>
              </a:spcBef>
            </a:pPr>
            <a:r>
              <a:rPr sz="1800" dirty="0">
                <a:solidFill>
                  <a:srgbClr val="404040"/>
                </a:solidFill>
                <a:latin typeface="Franklin Gothic Book"/>
                <a:cs typeface="Franklin Gothic Book"/>
              </a:rPr>
              <a:t>All</a:t>
            </a:r>
            <a:r>
              <a:rPr sz="1800" spc="-30" dirty="0">
                <a:solidFill>
                  <a:srgbClr val="404040"/>
                </a:solidFill>
                <a:latin typeface="Franklin Gothic Book"/>
                <a:cs typeface="Franklin Gothic Book"/>
              </a:rPr>
              <a:t> </a:t>
            </a:r>
            <a:r>
              <a:rPr sz="1800" spc="-5" dirty="0">
                <a:solidFill>
                  <a:srgbClr val="404040"/>
                </a:solidFill>
                <a:latin typeface="Franklin Gothic Book"/>
                <a:cs typeface="Franklin Gothic Book"/>
              </a:rPr>
              <a:t>formally</a:t>
            </a:r>
            <a:r>
              <a:rPr sz="1800" spc="-35" dirty="0">
                <a:solidFill>
                  <a:srgbClr val="404040"/>
                </a:solidFill>
                <a:latin typeface="Franklin Gothic Book"/>
                <a:cs typeface="Franklin Gothic Book"/>
              </a:rPr>
              <a:t> </a:t>
            </a:r>
            <a:r>
              <a:rPr sz="1800" spc="-5" dirty="0">
                <a:solidFill>
                  <a:srgbClr val="404040"/>
                </a:solidFill>
                <a:latin typeface="Franklin Gothic Book"/>
                <a:cs typeface="Franklin Gothic Book"/>
              </a:rPr>
              <a:t>appointed</a:t>
            </a:r>
            <a:r>
              <a:rPr sz="1800" spc="-25" dirty="0">
                <a:solidFill>
                  <a:srgbClr val="404040"/>
                </a:solidFill>
                <a:latin typeface="Franklin Gothic Book"/>
                <a:cs typeface="Franklin Gothic Book"/>
              </a:rPr>
              <a:t> </a:t>
            </a:r>
            <a:r>
              <a:rPr sz="1800" spc="-10" dirty="0">
                <a:solidFill>
                  <a:srgbClr val="404040"/>
                </a:solidFill>
                <a:latin typeface="Franklin Gothic Book"/>
                <a:cs typeface="Franklin Gothic Book"/>
              </a:rPr>
              <a:t>stewards</a:t>
            </a:r>
            <a:r>
              <a:rPr sz="1800" spc="-40" dirty="0">
                <a:solidFill>
                  <a:srgbClr val="404040"/>
                </a:solidFill>
                <a:latin typeface="Franklin Gothic Book"/>
                <a:cs typeface="Franklin Gothic Book"/>
              </a:rPr>
              <a:t> </a:t>
            </a:r>
            <a:r>
              <a:rPr sz="1800" spc="5" dirty="0">
                <a:solidFill>
                  <a:srgbClr val="404040"/>
                </a:solidFill>
                <a:latin typeface="Franklin Gothic Book"/>
                <a:cs typeface="Franklin Gothic Book"/>
              </a:rPr>
              <a:t>under</a:t>
            </a:r>
            <a:r>
              <a:rPr sz="1800" spc="-25" dirty="0">
                <a:solidFill>
                  <a:srgbClr val="404040"/>
                </a:solidFill>
                <a:latin typeface="Franklin Gothic Book"/>
                <a:cs typeface="Franklin Gothic Book"/>
              </a:rPr>
              <a:t> </a:t>
            </a:r>
            <a:r>
              <a:rPr sz="1800" spc="5" dirty="0">
                <a:solidFill>
                  <a:srgbClr val="404040"/>
                </a:solidFill>
                <a:latin typeface="Franklin Gothic Book"/>
                <a:cs typeface="Franklin Gothic Book"/>
              </a:rPr>
              <a:t>the</a:t>
            </a:r>
            <a:r>
              <a:rPr sz="1800" spc="-35" dirty="0">
                <a:solidFill>
                  <a:srgbClr val="404040"/>
                </a:solidFill>
                <a:latin typeface="Franklin Gothic Book"/>
                <a:cs typeface="Franklin Gothic Book"/>
              </a:rPr>
              <a:t> </a:t>
            </a:r>
            <a:r>
              <a:rPr sz="1800" dirty="0">
                <a:solidFill>
                  <a:srgbClr val="404040"/>
                </a:solidFill>
                <a:latin typeface="Franklin Gothic Book"/>
                <a:cs typeface="Franklin Gothic Book"/>
              </a:rPr>
              <a:t>Immigration</a:t>
            </a:r>
            <a:r>
              <a:rPr sz="1800" spc="-45" dirty="0">
                <a:solidFill>
                  <a:srgbClr val="404040"/>
                </a:solidFill>
                <a:latin typeface="Franklin Gothic Book"/>
                <a:cs typeface="Franklin Gothic Book"/>
              </a:rPr>
              <a:t> </a:t>
            </a:r>
            <a:r>
              <a:rPr sz="1800" dirty="0">
                <a:solidFill>
                  <a:srgbClr val="404040"/>
                </a:solidFill>
                <a:latin typeface="Franklin Gothic Book"/>
                <a:cs typeface="Franklin Gothic Book"/>
              </a:rPr>
              <a:t>Domain</a:t>
            </a:r>
            <a:r>
              <a:rPr sz="1800" spc="-40" dirty="0">
                <a:solidFill>
                  <a:srgbClr val="404040"/>
                </a:solidFill>
                <a:latin typeface="Franklin Gothic Book"/>
                <a:cs typeface="Franklin Gothic Book"/>
              </a:rPr>
              <a:t> </a:t>
            </a:r>
            <a:r>
              <a:rPr sz="1800" spc="-5" dirty="0">
                <a:solidFill>
                  <a:srgbClr val="404040"/>
                </a:solidFill>
                <a:latin typeface="Franklin Gothic Book"/>
                <a:cs typeface="Franklin Gothic Book"/>
              </a:rPr>
              <a:t>operate</a:t>
            </a:r>
            <a:r>
              <a:rPr sz="1800" spc="-35" dirty="0">
                <a:solidFill>
                  <a:srgbClr val="404040"/>
                </a:solidFill>
                <a:latin typeface="Franklin Gothic Book"/>
                <a:cs typeface="Franklin Gothic Book"/>
              </a:rPr>
              <a:t> </a:t>
            </a:r>
            <a:r>
              <a:rPr sz="1800" spc="5" dirty="0">
                <a:solidFill>
                  <a:srgbClr val="404040"/>
                </a:solidFill>
                <a:latin typeface="Franklin Gothic Book"/>
                <a:cs typeface="Franklin Gothic Book"/>
              </a:rPr>
              <a:t>under</a:t>
            </a:r>
            <a:r>
              <a:rPr sz="1800" spc="-35" dirty="0">
                <a:solidFill>
                  <a:srgbClr val="404040"/>
                </a:solidFill>
                <a:latin typeface="Franklin Gothic Book"/>
                <a:cs typeface="Franklin Gothic Book"/>
              </a:rPr>
              <a:t> </a:t>
            </a:r>
            <a:r>
              <a:rPr sz="1800" spc="5" dirty="0">
                <a:solidFill>
                  <a:srgbClr val="404040"/>
                </a:solidFill>
                <a:latin typeface="Franklin Gothic Book"/>
                <a:cs typeface="Franklin Gothic Book"/>
              </a:rPr>
              <a:t>the</a:t>
            </a:r>
            <a:r>
              <a:rPr sz="1800" spc="-25" dirty="0">
                <a:solidFill>
                  <a:srgbClr val="404040"/>
                </a:solidFill>
                <a:latin typeface="Franklin Gothic Book"/>
                <a:cs typeface="Franklin Gothic Book"/>
              </a:rPr>
              <a:t> </a:t>
            </a:r>
            <a:r>
              <a:rPr sz="1800" dirty="0">
                <a:solidFill>
                  <a:srgbClr val="404040"/>
                </a:solidFill>
                <a:latin typeface="Franklin Gothic Book"/>
                <a:cs typeface="Franklin Gothic Book"/>
              </a:rPr>
              <a:t>authority</a:t>
            </a:r>
            <a:r>
              <a:rPr sz="1800" spc="-35" dirty="0">
                <a:solidFill>
                  <a:srgbClr val="404040"/>
                </a:solidFill>
                <a:latin typeface="Franklin Gothic Book"/>
                <a:cs typeface="Franklin Gothic Book"/>
              </a:rPr>
              <a:t> </a:t>
            </a:r>
            <a:r>
              <a:rPr sz="1800" spc="5" dirty="0">
                <a:solidFill>
                  <a:srgbClr val="404040"/>
                </a:solidFill>
                <a:latin typeface="Franklin Gothic Book"/>
                <a:cs typeface="Franklin Gothic Book"/>
              </a:rPr>
              <a:t>of</a:t>
            </a:r>
            <a:r>
              <a:rPr sz="1800" spc="-15" dirty="0">
                <a:solidFill>
                  <a:srgbClr val="404040"/>
                </a:solidFill>
                <a:latin typeface="Franklin Gothic Book"/>
                <a:cs typeface="Franklin Gothic Book"/>
              </a:rPr>
              <a:t> </a:t>
            </a:r>
            <a:r>
              <a:rPr sz="1800" dirty="0">
                <a:solidFill>
                  <a:srgbClr val="404040"/>
                </a:solidFill>
                <a:latin typeface="Franklin Gothic Book"/>
                <a:cs typeface="Franklin Gothic Book"/>
              </a:rPr>
              <a:t>Deputy</a:t>
            </a:r>
            <a:r>
              <a:rPr sz="1800" spc="-35" dirty="0">
                <a:solidFill>
                  <a:srgbClr val="404040"/>
                </a:solidFill>
                <a:latin typeface="Franklin Gothic Book"/>
                <a:cs typeface="Franklin Gothic Book"/>
              </a:rPr>
              <a:t> </a:t>
            </a:r>
            <a:r>
              <a:rPr sz="1800" dirty="0">
                <a:solidFill>
                  <a:srgbClr val="404040"/>
                </a:solidFill>
                <a:latin typeface="Franklin Gothic Book"/>
                <a:cs typeface="Franklin Gothic Book"/>
              </a:rPr>
              <a:t>Assistant  </a:t>
            </a:r>
            <a:r>
              <a:rPr sz="1800" spc="5" dirty="0">
                <a:solidFill>
                  <a:srgbClr val="404040"/>
                </a:solidFill>
                <a:latin typeface="Franklin Gothic Book"/>
                <a:cs typeface="Franklin Gothic Book"/>
              </a:rPr>
              <a:t>Secretary</a:t>
            </a:r>
            <a:r>
              <a:rPr sz="1800" spc="-35" dirty="0">
                <a:solidFill>
                  <a:srgbClr val="404040"/>
                </a:solidFill>
                <a:latin typeface="Franklin Gothic Book"/>
                <a:cs typeface="Franklin Gothic Book"/>
              </a:rPr>
              <a:t> </a:t>
            </a:r>
            <a:r>
              <a:rPr sz="1800" spc="5" dirty="0">
                <a:solidFill>
                  <a:srgbClr val="404040"/>
                </a:solidFill>
                <a:latin typeface="Franklin Gothic Book"/>
                <a:cs typeface="Franklin Gothic Book"/>
              </a:rPr>
              <a:t>of</a:t>
            </a:r>
            <a:r>
              <a:rPr sz="1800" spc="-5" dirty="0">
                <a:solidFill>
                  <a:srgbClr val="404040"/>
                </a:solidFill>
                <a:latin typeface="Franklin Gothic Book"/>
                <a:cs typeface="Franklin Gothic Book"/>
              </a:rPr>
              <a:t> </a:t>
            </a:r>
            <a:r>
              <a:rPr sz="1800" spc="5" dirty="0">
                <a:solidFill>
                  <a:srgbClr val="404040"/>
                </a:solidFill>
                <a:latin typeface="Franklin Gothic Book"/>
                <a:cs typeface="Franklin Gothic Book"/>
              </a:rPr>
              <a:t>the</a:t>
            </a:r>
            <a:r>
              <a:rPr sz="1800" spc="-30" dirty="0">
                <a:solidFill>
                  <a:srgbClr val="404040"/>
                </a:solidFill>
                <a:latin typeface="Franklin Gothic Book"/>
                <a:cs typeface="Franklin Gothic Book"/>
              </a:rPr>
              <a:t> </a:t>
            </a:r>
            <a:r>
              <a:rPr sz="1800" dirty="0">
                <a:solidFill>
                  <a:srgbClr val="404040"/>
                </a:solidFill>
                <a:latin typeface="Franklin Gothic Book"/>
                <a:cs typeface="Franklin Gothic Book"/>
              </a:rPr>
              <a:t>DHS</a:t>
            </a:r>
            <a:r>
              <a:rPr sz="1800" spc="-15" dirty="0">
                <a:solidFill>
                  <a:srgbClr val="404040"/>
                </a:solidFill>
                <a:latin typeface="Franklin Gothic Book"/>
                <a:cs typeface="Franklin Gothic Book"/>
              </a:rPr>
              <a:t> </a:t>
            </a:r>
            <a:r>
              <a:rPr sz="1800" spc="10" dirty="0">
                <a:solidFill>
                  <a:srgbClr val="404040"/>
                </a:solidFill>
                <a:latin typeface="Franklin Gothic Book"/>
                <a:cs typeface="Franklin Gothic Book"/>
              </a:rPr>
              <a:t>Office</a:t>
            </a:r>
            <a:r>
              <a:rPr sz="1800" spc="-35" dirty="0">
                <a:solidFill>
                  <a:srgbClr val="404040"/>
                </a:solidFill>
                <a:latin typeface="Franklin Gothic Book"/>
                <a:cs typeface="Franklin Gothic Book"/>
              </a:rPr>
              <a:t> </a:t>
            </a:r>
            <a:r>
              <a:rPr sz="1800" spc="5" dirty="0">
                <a:solidFill>
                  <a:srgbClr val="404040"/>
                </a:solidFill>
                <a:latin typeface="Franklin Gothic Book"/>
                <a:cs typeface="Franklin Gothic Book"/>
              </a:rPr>
              <a:t>of</a:t>
            </a:r>
            <a:r>
              <a:rPr sz="1800" spc="-15" dirty="0">
                <a:solidFill>
                  <a:srgbClr val="404040"/>
                </a:solidFill>
                <a:latin typeface="Franklin Gothic Book"/>
                <a:cs typeface="Franklin Gothic Book"/>
              </a:rPr>
              <a:t> Strategy,</a:t>
            </a:r>
            <a:r>
              <a:rPr sz="1800" spc="-35" dirty="0">
                <a:solidFill>
                  <a:srgbClr val="404040"/>
                </a:solidFill>
                <a:latin typeface="Franklin Gothic Book"/>
                <a:cs typeface="Franklin Gothic Book"/>
              </a:rPr>
              <a:t> </a:t>
            </a:r>
            <a:r>
              <a:rPr sz="1800" spc="-15" dirty="0">
                <a:solidFill>
                  <a:srgbClr val="404040"/>
                </a:solidFill>
                <a:latin typeface="Franklin Gothic Book"/>
                <a:cs typeface="Franklin Gothic Book"/>
              </a:rPr>
              <a:t>Policy,</a:t>
            </a:r>
            <a:r>
              <a:rPr sz="1800" spc="-40" dirty="0">
                <a:solidFill>
                  <a:srgbClr val="404040"/>
                </a:solidFill>
                <a:latin typeface="Franklin Gothic Book"/>
                <a:cs typeface="Franklin Gothic Book"/>
              </a:rPr>
              <a:t> </a:t>
            </a:r>
            <a:r>
              <a:rPr sz="1800" dirty="0">
                <a:solidFill>
                  <a:srgbClr val="404040"/>
                </a:solidFill>
                <a:latin typeface="Franklin Gothic Book"/>
                <a:cs typeface="Franklin Gothic Book"/>
              </a:rPr>
              <a:t>and</a:t>
            </a:r>
            <a:r>
              <a:rPr sz="1800" spc="-15" dirty="0">
                <a:solidFill>
                  <a:srgbClr val="404040"/>
                </a:solidFill>
                <a:latin typeface="Franklin Gothic Book"/>
                <a:cs typeface="Franklin Gothic Book"/>
              </a:rPr>
              <a:t> </a:t>
            </a:r>
            <a:r>
              <a:rPr sz="1800" dirty="0">
                <a:solidFill>
                  <a:srgbClr val="404040"/>
                </a:solidFill>
                <a:latin typeface="Franklin Gothic Book"/>
                <a:cs typeface="Franklin Gothic Book"/>
              </a:rPr>
              <a:t>Plans,</a:t>
            </a:r>
            <a:r>
              <a:rPr sz="1800" spc="-30" dirty="0">
                <a:solidFill>
                  <a:srgbClr val="404040"/>
                </a:solidFill>
                <a:latin typeface="Franklin Gothic Book"/>
                <a:cs typeface="Franklin Gothic Book"/>
              </a:rPr>
              <a:t> </a:t>
            </a:r>
            <a:r>
              <a:rPr sz="1800" spc="10" dirty="0">
                <a:solidFill>
                  <a:srgbClr val="404040"/>
                </a:solidFill>
                <a:latin typeface="Franklin Gothic Book"/>
                <a:cs typeface="Franklin Gothic Book"/>
              </a:rPr>
              <a:t>Office</a:t>
            </a:r>
            <a:r>
              <a:rPr sz="1800" spc="-35" dirty="0">
                <a:solidFill>
                  <a:srgbClr val="404040"/>
                </a:solidFill>
                <a:latin typeface="Franklin Gothic Book"/>
                <a:cs typeface="Franklin Gothic Book"/>
              </a:rPr>
              <a:t> </a:t>
            </a:r>
            <a:r>
              <a:rPr sz="1800" spc="5" dirty="0">
                <a:solidFill>
                  <a:srgbClr val="404040"/>
                </a:solidFill>
                <a:latin typeface="Franklin Gothic Book"/>
                <a:cs typeface="Franklin Gothic Book"/>
              </a:rPr>
              <a:t>of</a:t>
            </a:r>
            <a:r>
              <a:rPr sz="1800" spc="-10" dirty="0">
                <a:solidFill>
                  <a:srgbClr val="404040"/>
                </a:solidFill>
                <a:latin typeface="Franklin Gothic Book"/>
                <a:cs typeface="Franklin Gothic Book"/>
              </a:rPr>
              <a:t> </a:t>
            </a:r>
            <a:r>
              <a:rPr sz="1800" spc="-5" dirty="0">
                <a:solidFill>
                  <a:srgbClr val="404040"/>
                </a:solidFill>
                <a:latin typeface="Franklin Gothic Book"/>
                <a:cs typeface="Franklin Gothic Book"/>
              </a:rPr>
              <a:t>Immigration</a:t>
            </a:r>
            <a:r>
              <a:rPr sz="1800" spc="-40" dirty="0">
                <a:solidFill>
                  <a:srgbClr val="404040"/>
                </a:solidFill>
                <a:latin typeface="Franklin Gothic Book"/>
                <a:cs typeface="Franklin Gothic Book"/>
              </a:rPr>
              <a:t> </a:t>
            </a:r>
            <a:r>
              <a:rPr sz="1800" spc="-5" dirty="0">
                <a:solidFill>
                  <a:srgbClr val="404040"/>
                </a:solidFill>
                <a:latin typeface="Franklin Gothic Book"/>
                <a:cs typeface="Franklin Gothic Book"/>
              </a:rPr>
              <a:t>Statistics.</a:t>
            </a:r>
            <a:endParaRPr sz="1800">
              <a:latin typeface="Franklin Gothic Book"/>
              <a:cs typeface="Franklin Gothic Book"/>
            </a:endParaRPr>
          </a:p>
        </p:txBody>
      </p:sp>
      <p:sp>
        <p:nvSpPr>
          <p:cNvPr id="9" name="object 9"/>
          <p:cNvSpPr/>
          <p:nvPr/>
        </p:nvSpPr>
        <p:spPr>
          <a:xfrm>
            <a:off x="6435852" y="5381244"/>
            <a:ext cx="4760213" cy="511289"/>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6435852" y="5655564"/>
            <a:ext cx="3091433" cy="511289"/>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6573139" y="5442305"/>
            <a:ext cx="4427855" cy="574040"/>
          </a:xfrm>
          <a:prstGeom prst="rect">
            <a:avLst/>
          </a:prstGeom>
        </p:spPr>
        <p:txBody>
          <a:bodyPr vert="horz" wrap="square" lIns="0" tIns="12700" rIns="0" bIns="0" rtlCol="0">
            <a:spAutoFit/>
          </a:bodyPr>
          <a:lstStyle/>
          <a:p>
            <a:pPr marL="12700" marR="5080">
              <a:lnSpc>
                <a:spcPct val="100000"/>
              </a:lnSpc>
              <a:spcBef>
                <a:spcPts val="100"/>
              </a:spcBef>
            </a:pPr>
            <a:r>
              <a:rPr sz="1800" i="1" spc="-10" dirty="0">
                <a:latin typeface="Franklin Gothic Book"/>
                <a:cs typeface="Franklin Gothic Book"/>
              </a:rPr>
              <a:t>*New </a:t>
            </a:r>
            <a:r>
              <a:rPr sz="1800" i="1" spc="-20" dirty="0">
                <a:latin typeface="Franklin Gothic Book"/>
                <a:cs typeface="Franklin Gothic Book"/>
              </a:rPr>
              <a:t>stewards </a:t>
            </a:r>
            <a:r>
              <a:rPr sz="1800" i="1" dirty="0">
                <a:latin typeface="Franklin Gothic Book"/>
                <a:cs typeface="Franklin Gothic Book"/>
              </a:rPr>
              <a:t>or </a:t>
            </a:r>
            <a:r>
              <a:rPr sz="1800" i="1" spc="-20" dirty="0">
                <a:latin typeface="Franklin Gothic Book"/>
                <a:cs typeface="Franklin Gothic Book"/>
              </a:rPr>
              <a:t>stewards </a:t>
            </a:r>
            <a:r>
              <a:rPr sz="1800" i="1" spc="-5" dirty="0">
                <a:latin typeface="Franklin Gothic Book"/>
                <a:cs typeface="Franklin Gothic Book"/>
              </a:rPr>
              <a:t>going through </a:t>
            </a:r>
            <a:r>
              <a:rPr sz="1800" i="1" dirty="0">
                <a:latin typeface="Franklin Gothic Book"/>
                <a:cs typeface="Franklin Gothic Book"/>
              </a:rPr>
              <a:t>the  </a:t>
            </a:r>
            <a:r>
              <a:rPr sz="1800" i="1" spc="-5" dirty="0">
                <a:latin typeface="Franklin Gothic Book"/>
                <a:cs typeface="Franklin Gothic Book"/>
              </a:rPr>
              <a:t>formal appointment</a:t>
            </a:r>
            <a:r>
              <a:rPr sz="1800" i="1" spc="10" dirty="0">
                <a:latin typeface="Franklin Gothic Book"/>
                <a:cs typeface="Franklin Gothic Book"/>
              </a:rPr>
              <a:t> </a:t>
            </a:r>
            <a:r>
              <a:rPr sz="1800" i="1" spc="-5" dirty="0">
                <a:latin typeface="Franklin Gothic Book"/>
                <a:cs typeface="Franklin Gothic Book"/>
              </a:rPr>
              <a:t>process.</a:t>
            </a:r>
            <a:endParaRPr sz="1800">
              <a:latin typeface="Franklin Gothic Book"/>
              <a:cs typeface="Franklin Gothic Book"/>
            </a:endParaRPr>
          </a:p>
        </p:txBody>
      </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1530"/>
              </a:lnSpc>
            </a:pPr>
            <a:r>
              <a:rPr dirty="0"/>
              <a:t>Office </a:t>
            </a:r>
            <a:r>
              <a:rPr spc="5" dirty="0"/>
              <a:t>of </a:t>
            </a:r>
            <a:r>
              <a:rPr dirty="0"/>
              <a:t>Immigration</a:t>
            </a:r>
            <a:r>
              <a:rPr spc="-35" dirty="0"/>
              <a:t> </a:t>
            </a:r>
            <a:r>
              <a:rPr spc="5" dirty="0"/>
              <a:t>Statistics</a:t>
            </a:r>
          </a:p>
          <a:p>
            <a:pPr marL="1338580">
              <a:lnSpc>
                <a:spcPts val="1075"/>
              </a:lnSpc>
            </a:pPr>
            <a:r>
              <a:rPr sz="900" b="1" spc="5" dirty="0">
                <a:solidFill>
                  <a:srgbClr val="999999"/>
                </a:solidFill>
                <a:latin typeface="Franklin Gothic Demi Cond"/>
                <a:cs typeface="Franklin Gothic Demi Cond"/>
              </a:rPr>
              <a:t>OFFICE OF</a:t>
            </a:r>
            <a:r>
              <a:rPr sz="900" b="1" spc="-50" dirty="0">
                <a:solidFill>
                  <a:srgbClr val="999999"/>
                </a:solidFill>
                <a:latin typeface="Franklin Gothic Demi Cond"/>
                <a:cs typeface="Franklin Gothic Demi Cond"/>
              </a:rPr>
              <a:t> </a:t>
            </a:r>
            <a:r>
              <a:rPr sz="900" b="1" spc="5" dirty="0">
                <a:solidFill>
                  <a:srgbClr val="999999"/>
                </a:solidFill>
                <a:latin typeface="Franklin Gothic Demi Cond"/>
                <a:cs typeface="Franklin Gothic Demi Cond"/>
              </a:rPr>
              <a:t>POLICY</a:t>
            </a:r>
            <a:endParaRPr sz="900">
              <a:latin typeface="Franklin Gothic Demi Cond"/>
              <a:cs typeface="Franklin Gothic Demi Cond"/>
            </a:endParaRPr>
          </a:p>
        </p:txBody>
      </p:sp>
      <p:sp>
        <p:nvSpPr>
          <p:cNvPr id="13" name="object 13"/>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10" dirty="0"/>
              <a:t>4</a:t>
            </a:fld>
            <a:endParaRPr spc="10" dirty="0"/>
          </a:p>
        </p:txBody>
      </p:sp>
      <p:sp>
        <p:nvSpPr>
          <p:cNvPr id="14" name="object 14"/>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10" dirty="0"/>
              <a:t>Draft. For Official </a:t>
            </a:r>
            <a:r>
              <a:rPr spc="20" dirty="0"/>
              <a:t>Use </a:t>
            </a:r>
            <a:r>
              <a:rPr spc="15" dirty="0"/>
              <a:t>Only</a:t>
            </a:r>
            <a:r>
              <a:rPr spc="-110" dirty="0"/>
              <a:t> </a:t>
            </a:r>
            <a:r>
              <a:rPr spc="10" dirty="0"/>
              <a:t>(FOUO).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254" y="204978"/>
            <a:ext cx="528701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rPr>
              <a:t>IDII </a:t>
            </a:r>
            <a:r>
              <a:rPr sz="2400" spc="5" dirty="0">
                <a:solidFill>
                  <a:srgbClr val="FFFFFF"/>
                </a:solidFill>
              </a:rPr>
              <a:t>Data </a:t>
            </a:r>
            <a:r>
              <a:rPr sz="2400" spc="-5" dirty="0">
                <a:solidFill>
                  <a:srgbClr val="FFFFFF"/>
                </a:solidFill>
              </a:rPr>
              <a:t>Standards Implementation</a:t>
            </a:r>
            <a:r>
              <a:rPr sz="2400" spc="-135" dirty="0">
                <a:solidFill>
                  <a:srgbClr val="FFFFFF"/>
                </a:solidFill>
              </a:rPr>
              <a:t> </a:t>
            </a:r>
            <a:r>
              <a:rPr sz="2400" spc="5" dirty="0">
                <a:solidFill>
                  <a:srgbClr val="FFFFFF"/>
                </a:solidFill>
              </a:rPr>
              <a:t>Plan</a:t>
            </a:r>
            <a:endParaRPr sz="2400"/>
          </a:p>
        </p:txBody>
      </p:sp>
      <p:sp>
        <p:nvSpPr>
          <p:cNvPr id="3" name="object 3"/>
          <p:cNvSpPr/>
          <p:nvPr/>
        </p:nvSpPr>
        <p:spPr>
          <a:xfrm>
            <a:off x="1066800" y="795527"/>
            <a:ext cx="9931908" cy="53172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30"/>
              </a:lnSpc>
            </a:pPr>
            <a:r>
              <a:rPr dirty="0"/>
              <a:t>Office </a:t>
            </a:r>
            <a:r>
              <a:rPr spc="5" dirty="0"/>
              <a:t>of </a:t>
            </a:r>
            <a:r>
              <a:rPr dirty="0"/>
              <a:t>Immigration</a:t>
            </a:r>
            <a:r>
              <a:rPr spc="-35" dirty="0"/>
              <a:t> </a:t>
            </a:r>
            <a:r>
              <a:rPr spc="5" dirty="0"/>
              <a:t>Statistics</a:t>
            </a:r>
          </a:p>
          <a:p>
            <a:pPr marL="1338580">
              <a:lnSpc>
                <a:spcPts val="1075"/>
              </a:lnSpc>
            </a:pPr>
            <a:r>
              <a:rPr sz="900" b="1" spc="5" dirty="0">
                <a:solidFill>
                  <a:srgbClr val="999999"/>
                </a:solidFill>
                <a:latin typeface="Franklin Gothic Demi Cond"/>
                <a:cs typeface="Franklin Gothic Demi Cond"/>
              </a:rPr>
              <a:t>OFFICE OF</a:t>
            </a:r>
            <a:r>
              <a:rPr sz="900" b="1" spc="-50" dirty="0">
                <a:solidFill>
                  <a:srgbClr val="999999"/>
                </a:solidFill>
                <a:latin typeface="Franklin Gothic Demi Cond"/>
                <a:cs typeface="Franklin Gothic Demi Cond"/>
              </a:rPr>
              <a:t> </a:t>
            </a:r>
            <a:r>
              <a:rPr sz="900" b="1" spc="5" dirty="0">
                <a:solidFill>
                  <a:srgbClr val="999999"/>
                </a:solidFill>
                <a:latin typeface="Franklin Gothic Demi Cond"/>
                <a:cs typeface="Franklin Gothic Demi Cond"/>
              </a:rPr>
              <a:t>POLICY</a:t>
            </a:r>
            <a:endParaRPr sz="900">
              <a:latin typeface="Franklin Gothic Demi Cond"/>
              <a:cs typeface="Franklin Gothic Demi Cond"/>
            </a:endParaRPr>
          </a:p>
        </p:txBody>
      </p:sp>
      <p:sp>
        <p:nvSpPr>
          <p:cNvPr id="5" name="object 5"/>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10" dirty="0"/>
              <a:t>5</a:t>
            </a:fld>
            <a:endParaRPr spc="10" dirty="0"/>
          </a:p>
        </p:txBody>
      </p:sp>
      <p:sp>
        <p:nvSpPr>
          <p:cNvPr id="6" name="object 6"/>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10" dirty="0"/>
              <a:t>Draft. For Official </a:t>
            </a:r>
            <a:r>
              <a:rPr spc="20" dirty="0"/>
              <a:t>Use </a:t>
            </a:r>
            <a:r>
              <a:rPr spc="15" dirty="0"/>
              <a:t>Only</a:t>
            </a:r>
            <a:r>
              <a:rPr spc="-110" dirty="0"/>
              <a:t> </a:t>
            </a:r>
            <a:r>
              <a:rPr spc="10" dirty="0"/>
              <a:t>(FOUO).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8254" y="204978"/>
            <a:ext cx="11121746" cy="764312"/>
          </a:xfrm>
          <a:prstGeom prst="rect">
            <a:avLst/>
          </a:prstGeom>
        </p:spPr>
        <p:txBody>
          <a:bodyPr vert="horz" wrap="square" lIns="0" tIns="12700" rIns="0" bIns="0" rtlCol="0">
            <a:spAutoFit/>
          </a:bodyPr>
          <a:lstStyle/>
          <a:p>
            <a:pPr marL="12700">
              <a:spcBef>
                <a:spcPts val="100"/>
              </a:spcBef>
            </a:pPr>
            <a:r>
              <a:rPr lang="en-US" sz="2400" dirty="0">
                <a:solidFill>
                  <a:srgbClr val="FFFFFF"/>
                </a:solidFill>
                <a:latin typeface="Franklin Gothic Book"/>
              </a:rPr>
              <a:t>Immigration Domain Needs To Support Further Development</a:t>
            </a:r>
          </a:p>
          <a:p>
            <a:pPr marL="12700">
              <a:lnSpc>
                <a:spcPct val="100000"/>
              </a:lnSpc>
              <a:spcBef>
                <a:spcPts val="100"/>
              </a:spcBef>
            </a:pPr>
            <a:endParaRPr sz="2400" dirty="0">
              <a:latin typeface="Franklin Gothic Book"/>
              <a:cs typeface="Franklin Gothic Book"/>
            </a:endParaRP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530"/>
              </a:lnSpc>
            </a:pPr>
            <a:r>
              <a:rPr dirty="0"/>
              <a:t>Office </a:t>
            </a:r>
            <a:r>
              <a:rPr spc="5" dirty="0"/>
              <a:t>of </a:t>
            </a:r>
            <a:r>
              <a:rPr dirty="0"/>
              <a:t>Immigration</a:t>
            </a:r>
            <a:r>
              <a:rPr spc="-35" dirty="0"/>
              <a:t> </a:t>
            </a:r>
            <a:r>
              <a:rPr spc="5" dirty="0"/>
              <a:t>Statistics</a:t>
            </a:r>
          </a:p>
          <a:p>
            <a:pPr marL="1338580">
              <a:lnSpc>
                <a:spcPts val="1075"/>
              </a:lnSpc>
            </a:pPr>
            <a:r>
              <a:rPr sz="900" b="1" spc="5" dirty="0">
                <a:solidFill>
                  <a:srgbClr val="999999"/>
                </a:solidFill>
                <a:latin typeface="Franklin Gothic Demi Cond"/>
                <a:cs typeface="Franklin Gothic Demi Cond"/>
              </a:rPr>
              <a:t>OFFICE OF</a:t>
            </a:r>
            <a:r>
              <a:rPr sz="900" b="1" spc="-50" dirty="0">
                <a:solidFill>
                  <a:srgbClr val="999999"/>
                </a:solidFill>
                <a:latin typeface="Franklin Gothic Demi Cond"/>
                <a:cs typeface="Franklin Gothic Demi Cond"/>
              </a:rPr>
              <a:t> </a:t>
            </a:r>
            <a:r>
              <a:rPr sz="900" b="1" spc="5" dirty="0">
                <a:solidFill>
                  <a:srgbClr val="999999"/>
                </a:solidFill>
                <a:latin typeface="Franklin Gothic Demi Cond"/>
                <a:cs typeface="Franklin Gothic Demi Cond"/>
              </a:rPr>
              <a:t>POLICY</a:t>
            </a:r>
            <a:endParaRPr sz="900">
              <a:latin typeface="Franklin Gothic Demi Cond"/>
              <a:cs typeface="Franklin Gothic Demi Cond"/>
            </a:endParaRPr>
          </a:p>
        </p:txBody>
      </p:sp>
      <p:sp>
        <p:nvSpPr>
          <p:cNvPr id="4" name="object 4"/>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10" dirty="0"/>
              <a:t>6</a:t>
            </a:fld>
            <a:endParaRPr spc="10" dirty="0"/>
          </a:p>
        </p:txBody>
      </p:sp>
      <p:sp>
        <p:nvSpPr>
          <p:cNvPr id="5" name="object 5"/>
          <p:cNvSpPr txBox="1">
            <a:spLocks noGrp="1"/>
          </p:cNvSpPr>
          <p:nvPr>
            <p:ph type="ftr" sz="quarter" idx="5"/>
          </p:nvPr>
        </p:nvSpPr>
        <p:spPr>
          <a:prstGeom prst="rect">
            <a:avLst/>
          </a:prstGeom>
        </p:spPr>
        <p:txBody>
          <a:bodyPr vert="horz" wrap="square" lIns="0" tIns="7620" rIns="0" bIns="0" rtlCol="0">
            <a:spAutoFit/>
          </a:bodyPr>
          <a:lstStyle/>
          <a:p>
            <a:pPr marL="12700">
              <a:lnSpc>
                <a:spcPct val="100000"/>
              </a:lnSpc>
              <a:spcBef>
                <a:spcPts val="60"/>
              </a:spcBef>
            </a:pPr>
            <a:r>
              <a:rPr spc="10" dirty="0"/>
              <a:t>Draft. For Official </a:t>
            </a:r>
            <a:r>
              <a:rPr spc="20" dirty="0"/>
              <a:t>Use </a:t>
            </a:r>
            <a:r>
              <a:rPr spc="15" dirty="0"/>
              <a:t>Only</a:t>
            </a:r>
            <a:r>
              <a:rPr spc="-110" dirty="0"/>
              <a:t> </a:t>
            </a:r>
            <a:r>
              <a:rPr spc="10" dirty="0"/>
              <a:t>(FOUO).</a:t>
            </a:r>
          </a:p>
        </p:txBody>
      </p:sp>
      <p:sp>
        <p:nvSpPr>
          <p:cNvPr id="6" name="TextBox 5">
            <a:extLst>
              <a:ext uri="{FF2B5EF4-FFF2-40B4-BE49-F238E27FC236}">
                <a16:creationId xmlns:a16="http://schemas.microsoft.com/office/drawing/2014/main" id="{2B2888B5-1C45-472A-ABEA-EB7DF2C52C87}"/>
              </a:ext>
            </a:extLst>
          </p:cNvPr>
          <p:cNvSpPr txBox="1"/>
          <p:nvPr/>
        </p:nvSpPr>
        <p:spPr>
          <a:xfrm>
            <a:off x="533400" y="1143000"/>
            <a:ext cx="1132903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NIEM Program Office support to with sharing the NIEM-JSON implementation strategy we can share with the Immigration Domain community</a:t>
            </a:r>
          </a:p>
          <a:p>
            <a:r>
              <a:rPr lang="en-US" dirty="0"/>
              <a:t> </a:t>
            </a:r>
          </a:p>
          <a:p>
            <a:pPr marL="285750" indent="-285750">
              <a:buFont typeface="Arial" panose="020B0604020202020204" pitchFamily="34" charset="0"/>
              <a:buChar char="•"/>
            </a:pPr>
            <a:r>
              <a:rPr lang="en-US" dirty="0"/>
              <a:t>Coordination with our IDII Capability and Implementation Working Group led by Data Services Division (DSD)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CCCC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IEM Course Theme">
  <a:themeElements>
    <a:clrScheme name="Custom 15">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0085BB"/>
      </a:hlink>
      <a:folHlink>
        <a:srgbClr val="4066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b="1" dirty="0"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TotalTime>
  <Words>649</Words>
  <Application>Microsoft Office PowerPoint</Application>
  <PresentationFormat>Widescreen</PresentationFormat>
  <Paragraphs>81</Paragraphs>
  <Slides>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Arial</vt:lpstr>
      <vt:lpstr>Calibri</vt:lpstr>
      <vt:lpstr>Franklin Gothic Book</vt:lpstr>
      <vt:lpstr>Franklin Gothic Demi Cond</vt:lpstr>
      <vt:lpstr>Times New Roman</vt:lpstr>
      <vt:lpstr>Tw Cen MT</vt:lpstr>
      <vt:lpstr>Wingdings</vt:lpstr>
      <vt:lpstr>Office Theme</vt:lpstr>
      <vt:lpstr>NIEM Course Theme</vt:lpstr>
      <vt:lpstr>PowerPoint Presentation</vt:lpstr>
      <vt:lpstr>PowerPoint Presentation</vt:lpstr>
      <vt:lpstr>2020 Objectives: NIEM Immigration domain Standard Development and Application </vt:lpstr>
      <vt:lpstr>Expansion of the Stewardship Model Appointing Business SMEs over Domain Asset Types </vt:lpstr>
      <vt:lpstr>IDII Data Standards Implementation Plan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Immigration Domain Update</dc:title>
  <dc:creator>Ross, Curtis</dc:creator>
  <cp:lastModifiedBy>Kish, Jennifer</cp:lastModifiedBy>
  <cp:revision>14</cp:revision>
  <dcterms:created xsi:type="dcterms:W3CDTF">2019-10-20T18:57:58Z</dcterms:created>
  <dcterms:modified xsi:type="dcterms:W3CDTF">2019-10-21T14:44:07Z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2019-09-24T00:00:00Z</vt:filetime>
  </property>
  <property fmtid="{D5CDD505-2E9C-101B-9397-08002B2CF9AE}" pid="3" name="LastSaved">
    <vt:filetime>2019-10-20T00:00:00Z</vt:filetime>
  </property>
</Properties>
</file>