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658" r:id="rId2"/>
  </p:sldMasterIdLst>
  <p:notesMasterIdLst>
    <p:notesMasterId r:id="rId13"/>
  </p:notesMasterIdLst>
  <p:sldIdLst>
    <p:sldId id="329" r:id="rId3"/>
    <p:sldId id="315" r:id="rId4"/>
    <p:sldId id="316" r:id="rId5"/>
    <p:sldId id="325" r:id="rId6"/>
    <p:sldId id="330" r:id="rId7"/>
    <p:sldId id="326" r:id="rId8"/>
    <p:sldId id="331" r:id="rId9"/>
    <p:sldId id="327" r:id="rId10"/>
    <p:sldId id="332" r:id="rId11"/>
    <p:sldId id="319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6B9B8"/>
    <a:srgbClr val="738AB9"/>
    <a:srgbClr val="8B8B8B"/>
    <a:srgbClr val="020A0E"/>
    <a:srgbClr val="9EB3B6"/>
    <a:srgbClr val="F0EAF9"/>
    <a:srgbClr val="CEDEE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7" autoAdjust="0"/>
    <p:restoredTop sz="90589" autoAdjust="0"/>
  </p:normalViewPr>
  <p:slideViewPr>
    <p:cSldViewPr snapToGrid="0" snapToObjects="1">
      <p:cViewPr varScale="1">
        <p:scale>
          <a:sx n="80" d="100"/>
          <a:sy n="80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Long-term:</a:t>
            </a:r>
            <a:r>
              <a:rPr lang="en-US" baseline="0" dirty="0"/>
              <a:t> vision / roadmap</a:t>
            </a:r>
          </a:p>
          <a:p>
            <a:r>
              <a:rPr lang="en-US" baseline="0" dirty="0"/>
              <a:t>Could be other tools that use these same services</a:t>
            </a:r>
          </a:p>
          <a:p>
            <a:r>
              <a:rPr lang="en-US" baseline="0" dirty="0"/>
              <a:t>Ecosystem</a:t>
            </a:r>
          </a:p>
          <a:p>
            <a:r>
              <a:rPr lang="en-US" baseline="0" dirty="0"/>
              <a:t>Marketplace of providers</a:t>
            </a:r>
          </a:p>
          <a:p>
            <a:r>
              <a:rPr lang="en-US" baseline="0" dirty="0"/>
              <a:t>2 kinds of tools: </a:t>
            </a:r>
          </a:p>
          <a:p>
            <a:r>
              <a:rPr lang="en-US" baseline="0" dirty="0"/>
              <a:t>	1. self-contained / locally-installable</a:t>
            </a:r>
          </a:p>
          <a:p>
            <a:r>
              <a:rPr lang="en-US" baseline="0" dirty="0"/>
              <a:t>	2. Using services in a build process</a:t>
            </a:r>
          </a:p>
          <a:p>
            <a:r>
              <a:rPr lang="en-US" baseline="0" dirty="0"/>
              <a:t>	3. web app using web services </a:t>
            </a:r>
          </a:p>
          <a:p>
            <a:endParaRPr lang="en-US" baseline="0" dirty="0"/>
          </a:p>
          <a:p>
            <a:r>
              <a:rPr lang="en-US" baseline="0" dirty="0"/>
              <a:t>Show how to connect in new things: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Generator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Search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Applications calling APIs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Locally installed components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Can add ingestion / model source of other kinds of artifacts: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UML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STIX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EDXL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Less training required </a:t>
            </a:r>
            <a:r>
              <a:rPr lang="mr-IN" baseline="0" dirty="0"/>
              <a:t>–</a:t>
            </a:r>
            <a:r>
              <a:rPr lang="en-US" baseline="0" dirty="0"/>
              <a:t> support production of artifacts the developers/users are familiar with.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r>
              <a:rPr lang="en-US" baseline="0" dirty="0"/>
              <a:t>could add search module</a:t>
            </a:r>
          </a:p>
          <a:p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inputs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data definitions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XML Schemas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Databases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selections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extensions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rules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outputs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schemas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diagrams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zip files with stuff in it</a:t>
            </a:r>
          </a:p>
          <a:p>
            <a:pPr marL="171450" lvl="0" indent="-171450">
              <a:buFont typeface="Arial" charset="0"/>
              <a:buChar char="•"/>
            </a:pP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A0E3-CFDF-4DDE-B584-074392BD2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Long-term:</a:t>
            </a:r>
            <a:r>
              <a:rPr lang="en-US" baseline="0" dirty="0"/>
              <a:t> vision / roadmap</a:t>
            </a:r>
          </a:p>
          <a:p>
            <a:r>
              <a:rPr lang="en-US" baseline="0" dirty="0"/>
              <a:t>Could be other tools that use these same services</a:t>
            </a:r>
          </a:p>
          <a:p>
            <a:r>
              <a:rPr lang="en-US" baseline="0" dirty="0"/>
              <a:t>Ecosystem</a:t>
            </a:r>
          </a:p>
          <a:p>
            <a:r>
              <a:rPr lang="en-US" baseline="0" dirty="0"/>
              <a:t>Marketplace of providers</a:t>
            </a:r>
          </a:p>
          <a:p>
            <a:r>
              <a:rPr lang="en-US" baseline="0" dirty="0"/>
              <a:t>2 kinds of tools: </a:t>
            </a:r>
          </a:p>
          <a:p>
            <a:r>
              <a:rPr lang="en-US" baseline="0" dirty="0"/>
              <a:t>	1. self-contained / locally-installable</a:t>
            </a:r>
          </a:p>
          <a:p>
            <a:r>
              <a:rPr lang="en-US" baseline="0" dirty="0"/>
              <a:t>	2. Using services in a build process</a:t>
            </a:r>
          </a:p>
          <a:p>
            <a:r>
              <a:rPr lang="en-US" baseline="0" dirty="0"/>
              <a:t>	3. web app using web services </a:t>
            </a:r>
          </a:p>
          <a:p>
            <a:endParaRPr lang="en-US" baseline="0" dirty="0"/>
          </a:p>
          <a:p>
            <a:r>
              <a:rPr lang="en-US" baseline="0" dirty="0"/>
              <a:t>Show how to connect in new things: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Generator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Search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Applications calling APIs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Locally installed components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Can add ingestion / model source of other kinds of artifacts: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UML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STIX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EDXL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Less training required </a:t>
            </a:r>
            <a:r>
              <a:rPr lang="mr-IN" baseline="0" dirty="0"/>
              <a:t>–</a:t>
            </a:r>
            <a:r>
              <a:rPr lang="en-US" baseline="0" dirty="0"/>
              <a:t> support production of artifacts the developers/users are familiar with.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r>
              <a:rPr lang="en-US" baseline="0" dirty="0"/>
              <a:t>could add search module</a:t>
            </a:r>
          </a:p>
          <a:p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inputs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data definitions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XML Schemas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Databases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selections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extensions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rules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outputs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schemas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diagrams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zip files with stuff in it</a:t>
            </a:r>
          </a:p>
          <a:p>
            <a:pPr marL="171450" lvl="0" indent="-171450">
              <a:buFont typeface="Arial" charset="0"/>
              <a:buChar char="•"/>
            </a:pP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A0E3-CFDF-4DDE-B584-074392BD2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5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Long-term:</a:t>
            </a:r>
            <a:r>
              <a:rPr lang="en-US" baseline="0" dirty="0"/>
              <a:t> vision / roadmap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Capture all IEPD creation metadata for re-use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Use metadata to populate MO dashboards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Integrate metadata into NIEM data lake </a:t>
            </a:r>
          </a:p>
          <a:p>
            <a:pPr marL="171450" lvl="0" indent="-171450">
              <a:buFont typeface="Arial" charset="0"/>
              <a:buChar char="•"/>
            </a:pP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A0E3-CFDF-4DDE-B584-074392BD2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10/24/19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ctr"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55D-9C5A-4EAD-8604-B6892699147D}" type="datetime1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05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10/24/19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10/24/19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10/24/19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10/24/19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10/24/19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10/24/19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7" r:id="rId10"/>
    <p:sldLayoutId id="2147483678" r:id="rId11"/>
    <p:sldLayoutId id="2147483679" r:id="rId12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1063007" y="2782766"/>
            <a:ext cx="7017986" cy="1292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368"/>
            <a:ext cx="8229600" cy="811358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-50" dirty="0"/>
              <a:t>Where are we today ? </a:t>
            </a:r>
            <a:br>
              <a:rPr lang="en-US" spc="-50" dirty="0"/>
            </a:br>
            <a:br>
              <a:rPr lang="en-US" spc="-50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468119E-B8CF-440D-A35D-1A86A38563CD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09" y="2107708"/>
            <a:ext cx="3518996" cy="3525937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 bwMode="auto">
          <a:xfrm>
            <a:off x="6927552" y="679516"/>
            <a:ext cx="1914525" cy="1596959"/>
          </a:xfrm>
          <a:prstGeom prst="wedgeRectCallout">
            <a:avLst>
              <a:gd name="adj1" fmla="val -127798"/>
              <a:gd name="adj2" fmla="val 4845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20A0E"/>
              </a:solidFill>
            </a:endParaRPr>
          </a:p>
          <a:p>
            <a:r>
              <a:rPr lang="en-US" sz="1200" dirty="0">
                <a:solidFill>
                  <a:srgbClr val="020A0E"/>
                </a:solidFill>
              </a:rPr>
              <a:t>Scenario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UML Modeling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Visio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MS Office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PowerPoint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893223" y="2367944"/>
            <a:ext cx="1914525" cy="2194531"/>
          </a:xfrm>
          <a:prstGeom prst="wedgeRectCallout">
            <a:avLst>
              <a:gd name="adj1" fmla="val -73932"/>
              <a:gd name="adj2" fmla="val -1120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20A0E"/>
              </a:solidFill>
            </a:endParaRPr>
          </a:p>
          <a:p>
            <a:r>
              <a:rPr lang="en-US" sz="1200" dirty="0">
                <a:solidFill>
                  <a:srgbClr val="020A0E"/>
                </a:solidFill>
              </a:rPr>
              <a:t>Analyze Requirements</a:t>
            </a:r>
          </a:p>
          <a:p>
            <a:r>
              <a:rPr lang="en-US" sz="1200" dirty="0">
                <a:solidFill>
                  <a:srgbClr val="020A0E"/>
                </a:solidFill>
              </a:rPr>
              <a:t>UML Modeling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Visio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MS Office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20A0E"/>
                </a:solidFill>
              </a:rPr>
              <a:t>ReQtest</a:t>
            </a:r>
            <a:r>
              <a:rPr lang="en-US" sz="1200" dirty="0">
                <a:solidFill>
                  <a:srgbClr val="020A0E"/>
                </a:solidFill>
              </a:rPr>
              <a:t>, </a:t>
            </a:r>
            <a:r>
              <a:rPr lang="en-US" sz="1200" dirty="0" err="1">
                <a:solidFill>
                  <a:srgbClr val="020A0E"/>
                </a:solidFill>
              </a:rPr>
              <a:t>Qualtrics</a:t>
            </a:r>
            <a:r>
              <a:rPr lang="en-US" sz="1200" dirty="0">
                <a:solidFill>
                  <a:srgbClr val="020A0E"/>
                </a:solidFill>
              </a:rPr>
              <a:t> Core, Confluence …..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20A0E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696076" y="4743449"/>
            <a:ext cx="2111672" cy="1476375"/>
          </a:xfrm>
          <a:prstGeom prst="wedgeRectCallout">
            <a:avLst>
              <a:gd name="adj1" fmla="val -81851"/>
              <a:gd name="adj2" fmla="val -28263"/>
            </a:avLst>
          </a:prstGeom>
          <a:solidFill>
            <a:srgbClr val="92D05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r>
              <a:rPr lang="en-US" sz="1200" dirty="0">
                <a:solidFill>
                  <a:srgbClr val="020A0E"/>
                </a:solidFill>
              </a:rPr>
              <a:t>Map and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Mapping Spreadsheet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Schema Subset Generation Tool (SSGT)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Movement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57200" y="4562475"/>
            <a:ext cx="2111672" cy="1573083"/>
          </a:xfrm>
          <a:prstGeom prst="wedgeRectCallout">
            <a:avLst>
              <a:gd name="adj1" fmla="val 130600"/>
              <a:gd name="adj2" fmla="val 10158"/>
            </a:avLst>
          </a:prstGeom>
          <a:solidFill>
            <a:srgbClr val="92D05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r>
              <a:rPr lang="en-US" sz="1200">
                <a:solidFill>
                  <a:srgbClr val="020A0E"/>
                </a:solidFill>
              </a:rPr>
              <a:t>Build and Validate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20A0E"/>
                </a:solidFill>
              </a:rPr>
              <a:t>SSGT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20A0E"/>
                </a:solidFill>
              </a:rPr>
              <a:t>Code List Generation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20A0E"/>
                </a:solidFill>
              </a:rPr>
              <a:t>NIEM Conformance Tool (ConTesA)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20A0E"/>
                </a:solidFill>
              </a:rPr>
              <a:t>Migration Tool</a:t>
            </a:r>
            <a:endParaRPr lang="en-US" sz="1200" dirty="0">
              <a:solidFill>
                <a:srgbClr val="020A0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9319" y="5756186"/>
            <a:ext cx="2662401" cy="769441"/>
          </a:xfrm>
          <a:prstGeom prst="rect">
            <a:avLst/>
          </a:prstGeom>
          <a:noFill/>
          <a:ln>
            <a:solidFill>
              <a:srgbClr val="020A0E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20A0E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20A0E"/>
                </a:solidFill>
              </a:rPr>
              <a:t>NIEM Custom Tools</a:t>
            </a:r>
          </a:p>
          <a:p>
            <a:endParaRPr lang="en-US" sz="1100" dirty="0">
              <a:solidFill>
                <a:srgbClr val="020A0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20A0E"/>
                </a:solidFill>
              </a:rPr>
              <a:t>Generic / Commercial Tools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086475" y="5897433"/>
            <a:ext cx="219075" cy="238125"/>
          </a:xfrm>
          <a:prstGeom prst="ellipse">
            <a:avLst/>
          </a:prstGeom>
          <a:solidFill>
            <a:srgbClr val="92D05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6475" y="6235744"/>
            <a:ext cx="219075" cy="2381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57200" y="2596856"/>
            <a:ext cx="1914525" cy="1803694"/>
          </a:xfrm>
          <a:prstGeom prst="wedgeRectCallout">
            <a:avLst>
              <a:gd name="adj1" fmla="val 105037"/>
              <a:gd name="adj2" fmla="val 439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endParaRPr lang="en-US" sz="1200" dirty="0">
              <a:solidFill>
                <a:srgbClr val="020A0E"/>
              </a:solidFill>
            </a:endParaRPr>
          </a:p>
          <a:p>
            <a:r>
              <a:rPr lang="en-US" sz="1200" dirty="0">
                <a:solidFill>
                  <a:srgbClr val="020A0E"/>
                </a:solidFill>
              </a:rPr>
              <a:t>Assemble and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UML Modeling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Visio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MS Office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20A0E"/>
                </a:solidFill>
              </a:rPr>
              <a:t>Powerpoint</a:t>
            </a:r>
            <a:endParaRPr lang="en-US" sz="1200" dirty="0">
              <a:solidFill>
                <a:srgbClr val="020A0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</a:rPr>
              <a:t>Zip Tools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01072" y="1055481"/>
            <a:ext cx="2023927" cy="1194926"/>
          </a:xfrm>
          <a:prstGeom prst="wedgeRectCallout">
            <a:avLst>
              <a:gd name="adj1" fmla="val 95995"/>
              <a:gd name="adj2" fmla="val 8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pc="-50" dirty="0">
                <a:solidFill>
                  <a:srgbClr val="304776"/>
                </a:solidFill>
                <a:latin typeface="Arial"/>
                <a:cs typeface="Arial"/>
              </a:rPr>
              <a:t>Publish &amp; Implement</a:t>
            </a:r>
          </a:p>
          <a:p>
            <a:pPr marL="171450" indent="-1714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304776"/>
                </a:solidFill>
                <a:latin typeface="Arial"/>
                <a:cs typeface="Arial"/>
              </a:rPr>
              <a:t>XML</a:t>
            </a:r>
          </a:p>
          <a:p>
            <a:pPr marL="171450" indent="-1714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304776"/>
                </a:solidFill>
                <a:latin typeface="Arial"/>
                <a:cs typeface="Arial"/>
              </a:rPr>
              <a:t>UML</a:t>
            </a:r>
          </a:p>
          <a:p>
            <a:pPr marL="171450" indent="-1714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304776"/>
                </a:solidFill>
                <a:latin typeface="Arial"/>
                <a:cs typeface="Arial"/>
              </a:rPr>
              <a:t>JSON</a:t>
            </a:r>
          </a:p>
          <a:p>
            <a:pPr marL="171450" indent="-1714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304776"/>
                </a:solidFill>
                <a:latin typeface="Arial"/>
                <a:cs typeface="Arial"/>
              </a:rPr>
              <a:t>ZIP File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0244" y="1116267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IEPD Lifecycle</a:t>
            </a:r>
          </a:p>
        </p:txBody>
      </p:sp>
    </p:spTree>
    <p:extLst>
      <p:ext uri="{BB962C8B-B14F-4D97-AF65-F5344CB8AC3E}">
        <p14:creationId xmlns:p14="http://schemas.microsoft.com/office/powerpoint/2010/main" val="228050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50" dirty="0"/>
              <a:t>Overall Tools Strategy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216025"/>
            <a:ext cx="82296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Enables accessible, efficient &amp; agile Mission Partner Information Sharing</a:t>
            </a:r>
          </a:p>
          <a:p>
            <a:pPr lvl="1"/>
            <a:r>
              <a:rPr lang="en-US" dirty="0"/>
              <a:t>Expands support beyond XML to JSON and UML (more exchange formats)</a:t>
            </a:r>
          </a:p>
          <a:p>
            <a:pPr lvl="1"/>
            <a:r>
              <a:rPr lang="en-US" dirty="0"/>
              <a:t>Improves accessibility to the novice but expands expert capabilities</a:t>
            </a:r>
          </a:p>
          <a:p>
            <a:pPr lvl="1"/>
            <a:r>
              <a:rPr lang="en-US" dirty="0"/>
              <a:t>Shortens development &amp; deployment by automating manual processes</a:t>
            </a:r>
          </a:p>
          <a:p>
            <a:r>
              <a:rPr lang="en-US" dirty="0"/>
              <a:t>Improves interoperability through standardization &amp; conformance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5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8229600" cy="8113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VISION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177575"/>
            <a:ext cx="8229600" cy="38192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/>
              <a:t>Automated support for IEPD production and implementation.</a:t>
            </a:r>
          </a:p>
          <a:p>
            <a:r>
              <a:rPr lang="en-US" dirty="0"/>
              <a:t>Easy to use.</a:t>
            </a:r>
          </a:p>
          <a:p>
            <a:pPr lvl="0"/>
            <a:r>
              <a:rPr lang="en-US" dirty="0"/>
              <a:t>Self-service model.</a:t>
            </a:r>
          </a:p>
          <a:p>
            <a:pPr lvl="0"/>
            <a:r>
              <a:rPr lang="en-US" dirty="0"/>
              <a:t>Open source &amp; user-installable. </a:t>
            </a:r>
          </a:p>
          <a:p>
            <a:r>
              <a:rPr lang="en-US" dirty="0"/>
              <a:t>Supports XML, JSON &amp; UML .</a:t>
            </a:r>
          </a:p>
          <a:p>
            <a:r>
              <a:rPr lang="en-US" dirty="0"/>
              <a:t>Accredited in diverse environments to facilitate tool creation.</a:t>
            </a:r>
          </a:p>
          <a:p>
            <a:pPr lvl="0"/>
            <a:r>
              <a:rPr lang="en-US" dirty="0"/>
              <a:t>Modular to support incremental improvements &amp; agile development.</a:t>
            </a:r>
          </a:p>
          <a:p>
            <a:pPr lvl="0"/>
            <a:r>
              <a:rPr lang="en-US" dirty="0"/>
              <a:t>Accommodates third party tool hosting (e.g. </a:t>
            </a:r>
            <a:r>
              <a:rPr lang="en-US" dirty="0" err="1"/>
              <a:t>Sparx</a:t>
            </a:r>
            <a:r>
              <a:rPr lang="en-US" dirty="0"/>
              <a:t> EA, Magic Draw Cameo plugin and Wayfarer)</a:t>
            </a:r>
          </a:p>
          <a:p>
            <a:pPr lvl="0"/>
            <a:r>
              <a:rPr lang="en-US" dirty="0"/>
              <a:t>Tools to solve stakeholder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8250" y="5140222"/>
            <a:ext cx="6667500" cy="954107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Flexible and adaptable NIEM tools for a  Multi- Partner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14496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IEPD LIFECYCLE GAPS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E122A8DD-3096-4FD1-A647-D146774B375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320595"/>
            <a:ext cx="8229600" cy="4445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Scenario Planning Tools</a:t>
            </a:r>
          </a:p>
          <a:p>
            <a:r>
              <a:rPr lang="en-US" dirty="0"/>
              <a:t>Analyze Requirements Tools</a:t>
            </a:r>
          </a:p>
          <a:p>
            <a:r>
              <a:rPr lang="en-US" dirty="0"/>
              <a:t>Search, browsing and content selection</a:t>
            </a:r>
          </a:p>
          <a:p>
            <a:pPr lvl="1"/>
            <a:r>
              <a:rPr lang="en-US" dirty="0"/>
              <a:t>Easy and Expert Modes</a:t>
            </a:r>
          </a:p>
          <a:p>
            <a:r>
              <a:rPr lang="en-US" dirty="0"/>
              <a:t>Automated Mapping Tool</a:t>
            </a:r>
          </a:p>
          <a:p>
            <a:r>
              <a:rPr lang="en-US" dirty="0"/>
              <a:t>Subset &amp; Extension Content Generation</a:t>
            </a:r>
          </a:p>
          <a:p>
            <a:r>
              <a:rPr lang="en-US" dirty="0"/>
              <a:t>Code List Implementation</a:t>
            </a:r>
          </a:p>
          <a:p>
            <a:r>
              <a:rPr lang="en-US" dirty="0"/>
              <a:t>IEPD Validation</a:t>
            </a:r>
          </a:p>
          <a:p>
            <a:r>
              <a:rPr lang="en-US" dirty="0"/>
              <a:t>Assembly of Exchange Package Documentation</a:t>
            </a:r>
          </a:p>
          <a:p>
            <a:r>
              <a:rPr lang="en-US" dirty="0"/>
              <a:t>Publish and Implement Tools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82559" y="1684660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Easy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(Movement)</a:t>
            </a:r>
          </a:p>
        </p:txBody>
      </p:sp>
      <p:cxnSp>
        <p:nvCxnSpPr>
          <p:cNvPr id="44" name="Elbow Connector 43"/>
          <p:cNvCxnSpPr>
            <a:cxnSpLocks/>
            <a:stCxn id="2" idx="0"/>
            <a:endCxn id="36" idx="1"/>
          </p:cNvCxnSpPr>
          <p:nvPr/>
        </p:nvCxnSpPr>
        <p:spPr>
          <a:xfrm rot="5400000" flipH="1" flipV="1">
            <a:off x="248074" y="2485773"/>
            <a:ext cx="1434750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  <a:stCxn id="2" idx="0"/>
            <a:endCxn id="42" idx="1"/>
          </p:cNvCxnSpPr>
          <p:nvPr/>
        </p:nvCxnSpPr>
        <p:spPr>
          <a:xfrm rot="5400000" flipH="1" flipV="1">
            <a:off x="606762" y="2844461"/>
            <a:ext cx="717374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 bwMode="auto">
          <a:xfrm>
            <a:off x="3017053" y="2021091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Description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CB3809-C811-1C41-BB1F-C41FC3596831}"/>
              </a:ext>
            </a:extLst>
          </p:cNvPr>
          <p:cNvGrpSpPr/>
          <p:nvPr/>
        </p:nvGrpSpPr>
        <p:grpSpPr>
          <a:xfrm>
            <a:off x="1663546" y="3880983"/>
            <a:ext cx="2820838" cy="1488056"/>
            <a:chOff x="1165932" y="2484819"/>
            <a:chExt cx="2820838" cy="14880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AD45AA1-FF88-584A-964D-25D084167A5A}"/>
                </a:ext>
              </a:extLst>
            </p:cNvPr>
            <p:cNvGrpSpPr/>
            <p:nvPr/>
          </p:nvGrpSpPr>
          <p:grpSpPr>
            <a:xfrm>
              <a:off x="1165932" y="2484819"/>
              <a:ext cx="2820838" cy="1488056"/>
              <a:chOff x="1165932" y="2484819"/>
              <a:chExt cx="2820838" cy="1488056"/>
            </a:xfrm>
          </p:grpSpPr>
          <p:sp>
            <p:nvSpPr>
              <p:cNvPr id="63" name="Rounded Rectangle 62"/>
              <p:cNvSpPr/>
              <p:nvPr/>
            </p:nvSpPr>
            <p:spPr bwMode="auto">
              <a:xfrm>
                <a:off x="1165932" y="2484819"/>
                <a:ext cx="2820838" cy="1488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5C7073"/>
                </a:solidFill>
              </a:ln>
              <a:effectLst>
                <a:innerShdw blurRad="371475" dir="13500000">
                  <a:schemeClr val="bg1"/>
                </a:innerShdw>
                <a:reflection stA="30000" endPos="10000" dist="12700" dir="5400000" sy="-100000" algn="bl" rotWithShape="0"/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75" b="1" spc="-38" dirty="0">
                    <a:solidFill>
                      <a:srgbClr val="304776"/>
                    </a:solidFill>
                    <a:latin typeface="Arial"/>
                    <a:cs typeface="Arial"/>
                  </a:rPr>
                  <a:t>Model Source</a:t>
                </a:r>
              </a:p>
              <a:p>
                <a:pPr algn="ctr">
                  <a:lnSpc>
                    <a:spcPct val="90000"/>
                  </a:lnSpc>
                </a:pPr>
                <a:endParaRPr lang="en-US" sz="1575" b="1" spc="-38" dirty="0">
                  <a:solidFill>
                    <a:srgbClr val="304776"/>
                  </a:solidFill>
                  <a:latin typeface="Arial"/>
                  <a:cs typeface="Arial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575" b="1" spc="-38" dirty="0">
                  <a:solidFill>
                    <a:srgbClr val="304776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Flowchart: Direct Access Storage 64"/>
              <p:cNvSpPr/>
              <p:nvPr/>
            </p:nvSpPr>
            <p:spPr bwMode="auto">
              <a:xfrm rot="16200000">
                <a:off x="2286741" y="2180350"/>
                <a:ext cx="575813" cy="2212678"/>
              </a:xfrm>
              <a:prstGeom prst="flowChartMagneticDrum">
                <a:avLst/>
              </a:prstGeom>
              <a:gradFill>
                <a:gsLst>
                  <a:gs pos="0">
                    <a:srgbClr val="9EB3B6"/>
                  </a:gs>
                  <a:gs pos="100000">
                    <a:schemeClr val="bg1"/>
                  </a:gs>
                </a:gsLst>
              </a:gradFill>
              <a:ln>
                <a:solidFill>
                  <a:srgbClr val="5C7073"/>
                </a:solidFill>
              </a:ln>
              <a:effectLst>
                <a:innerShdw blurRad="371475" dir="13500000">
                  <a:schemeClr val="bg1"/>
                </a:innerShdw>
                <a:reflection stA="30000" endPos="10000" dist="12700" dir="5400000" sy="-100000" algn="bl" rotWithShape="0"/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575" b="1" spc="-38" dirty="0">
                  <a:solidFill>
                    <a:srgbClr val="304776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992364" y="3206263"/>
              <a:ext cx="138691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NIEM Releases</a:t>
              </a:r>
            </a:p>
          </p:txBody>
        </p:sp>
      </p:grpSp>
      <p:cxnSp>
        <p:nvCxnSpPr>
          <p:cNvPr id="56" name="Elbow Connector 55"/>
          <p:cNvCxnSpPr>
            <a:cxnSpLocks/>
            <a:stCxn id="42" idx="3"/>
            <a:endCxn id="47" idx="1"/>
          </p:cNvCxnSpPr>
          <p:nvPr/>
        </p:nvCxnSpPr>
        <p:spPr>
          <a:xfrm flipV="1">
            <a:off x="2314776" y="2286353"/>
            <a:ext cx="702277" cy="4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 txBox="1">
            <a:spLocks/>
          </p:cNvSpPr>
          <p:nvPr/>
        </p:nvSpPr>
        <p:spPr>
          <a:xfrm>
            <a:off x="467981" y="295176"/>
            <a:ext cx="8229600" cy="86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1: extend Core Services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10210-C68B-184C-BC48-5EAF6FC3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1" y="3420257"/>
            <a:ext cx="560717" cy="560717"/>
          </a:xfrm>
          <a:prstGeom prst="rect">
            <a:avLst/>
          </a:prstGeom>
        </p:spPr>
      </p:pic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78CD33F-0ECC-9446-8325-48C181E46516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2314776" y="1985507"/>
            <a:ext cx="702277" cy="30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 bwMode="auto">
          <a:xfrm>
            <a:off x="4989935" y="1481322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JSON Schema Generator</a:t>
            </a:r>
          </a:p>
        </p:txBody>
      </p:sp>
      <p:sp>
        <p:nvSpPr>
          <p:cNvPr id="39" name="Flowchart: Alternate Process 38"/>
          <p:cNvSpPr/>
          <p:nvPr/>
        </p:nvSpPr>
        <p:spPr bwMode="auto">
          <a:xfrm>
            <a:off x="4989935" y="2228844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UML Generator</a:t>
            </a:r>
          </a:p>
        </p:txBody>
      </p:sp>
      <p:sp>
        <p:nvSpPr>
          <p:cNvPr id="41" name="Flowchart: Alternate Process 40"/>
          <p:cNvSpPr/>
          <p:nvPr/>
        </p:nvSpPr>
        <p:spPr bwMode="auto">
          <a:xfrm>
            <a:off x="4989935" y="2976366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XML Schema Generator</a:t>
            </a:r>
          </a:p>
        </p:txBody>
      </p:sp>
      <p:sp>
        <p:nvSpPr>
          <p:cNvPr id="77" name="Flowchart: Alternate Process 40">
            <a:extLst>
              <a:ext uri="{FF2B5EF4-FFF2-40B4-BE49-F238E27FC236}">
                <a16:creationId xmlns:a16="http://schemas.microsoft.com/office/drawing/2014/main" id="{E2D0DEC3-52BA-894B-811E-766A130F9E4C}"/>
              </a:ext>
            </a:extLst>
          </p:cNvPr>
          <p:cNvSpPr/>
          <p:nvPr/>
        </p:nvSpPr>
        <p:spPr bwMode="auto">
          <a:xfrm>
            <a:off x="4989935" y="3723889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Generator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83706B5-C604-694C-9326-AE8BE48B1A75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4078102" y="1782169"/>
            <a:ext cx="911833" cy="5041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12D9F0-770D-D14E-8F3E-1CB8148D10EA}"/>
              </a:ext>
            </a:extLst>
          </p:cNvPr>
          <p:cNvCxnSpPr>
            <a:cxnSpLocks/>
            <a:stCxn id="47" idx="3"/>
            <a:endCxn id="39" idx="1"/>
          </p:cNvCxnSpPr>
          <p:nvPr/>
        </p:nvCxnSpPr>
        <p:spPr>
          <a:xfrm>
            <a:off x="4078102" y="2286353"/>
            <a:ext cx="911833" cy="2433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66A2893-9A42-DD4F-85FA-2601DFB054FC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4078102" y="2286353"/>
            <a:ext cx="911833" cy="990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D18D871A-D3F6-264D-B18E-7E08C42A96FA}"/>
              </a:ext>
            </a:extLst>
          </p:cNvPr>
          <p:cNvCxnSpPr>
            <a:cxnSpLocks/>
            <a:stCxn id="47" idx="3"/>
            <a:endCxn id="77" idx="1"/>
          </p:cNvCxnSpPr>
          <p:nvPr/>
        </p:nvCxnSpPr>
        <p:spPr>
          <a:xfrm>
            <a:off x="4078102" y="2286353"/>
            <a:ext cx="911833" cy="17383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D8C53D0-6AAE-BA4C-A27F-B659EA1F3C6F}"/>
              </a:ext>
            </a:extLst>
          </p:cNvPr>
          <p:cNvCxnSpPr>
            <a:cxnSpLocks/>
            <a:stCxn id="63" idx="3"/>
            <a:endCxn id="77" idx="1"/>
          </p:cNvCxnSpPr>
          <p:nvPr/>
        </p:nvCxnSpPr>
        <p:spPr>
          <a:xfrm flipV="1">
            <a:off x="4484384" y="4024736"/>
            <a:ext cx="505551" cy="60027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1F65A96-420B-FA4A-8018-E118E176F988}"/>
              </a:ext>
            </a:extLst>
          </p:cNvPr>
          <p:cNvCxnSpPr>
            <a:cxnSpLocks/>
            <a:stCxn id="63" idx="3"/>
            <a:endCxn id="41" idx="1"/>
          </p:cNvCxnSpPr>
          <p:nvPr/>
        </p:nvCxnSpPr>
        <p:spPr>
          <a:xfrm flipV="1">
            <a:off x="4484384" y="3277213"/>
            <a:ext cx="505551" cy="1347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31AF2EA-6585-044F-96EE-93B292AF913C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 flipV="1">
            <a:off x="4484384" y="2529691"/>
            <a:ext cx="505551" cy="209532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1A14E8B1-705B-3743-8472-330E843A684A}"/>
              </a:ext>
            </a:extLst>
          </p:cNvPr>
          <p:cNvCxnSpPr>
            <a:cxnSpLocks/>
            <a:stCxn id="63" idx="3"/>
            <a:endCxn id="38" idx="1"/>
          </p:cNvCxnSpPr>
          <p:nvPr/>
        </p:nvCxnSpPr>
        <p:spPr>
          <a:xfrm flipV="1">
            <a:off x="4484384" y="1782169"/>
            <a:ext cx="505551" cy="2842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DB7EA34-D6A5-FC40-84B2-579A2F38B13F}"/>
              </a:ext>
            </a:extLst>
          </p:cNvPr>
          <p:cNvGrpSpPr/>
          <p:nvPr/>
        </p:nvGrpSpPr>
        <p:grpSpPr>
          <a:xfrm>
            <a:off x="6446097" y="1164082"/>
            <a:ext cx="1706866" cy="3982924"/>
            <a:chOff x="5900193" y="1100520"/>
            <a:chExt cx="1706866" cy="3982924"/>
          </a:xfrm>
        </p:grpSpPr>
        <p:sp>
          <p:nvSpPr>
            <p:cNvPr id="110" name="Flowchart: Document 61">
              <a:extLst>
                <a:ext uri="{FF2B5EF4-FFF2-40B4-BE49-F238E27FC236}">
                  <a16:creationId xmlns:a16="http://schemas.microsoft.com/office/drawing/2014/main" id="{FDC8B405-7E40-EC41-8EBE-3847E597F734}"/>
                </a:ext>
              </a:extLst>
            </p:cNvPr>
            <p:cNvSpPr/>
            <p:nvPr/>
          </p:nvSpPr>
          <p:spPr bwMode="auto">
            <a:xfrm>
              <a:off x="5900193" y="1100520"/>
              <a:ext cx="1706866" cy="39829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Archive</a:t>
              </a:r>
            </a:p>
          </p:txBody>
        </p:sp>
        <p:sp>
          <p:nvSpPr>
            <p:cNvPr id="62" name="Flowchart: Document 61"/>
            <p:cNvSpPr/>
            <p:nvPr/>
          </p:nvSpPr>
          <p:spPr bwMode="auto">
            <a:xfrm>
              <a:off x="6223101" y="1457382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JSON</a:t>
              </a:r>
              <a:b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</a:b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Schema</a:t>
              </a:r>
            </a:p>
          </p:txBody>
        </p:sp>
        <p:sp>
          <p:nvSpPr>
            <p:cNvPr id="107" name="Flowchart: Document 61">
              <a:extLst>
                <a:ext uri="{FF2B5EF4-FFF2-40B4-BE49-F238E27FC236}">
                  <a16:creationId xmlns:a16="http://schemas.microsoft.com/office/drawing/2014/main" id="{B2411DC5-8F82-E44A-A572-B255463A6DE7}"/>
                </a:ext>
              </a:extLst>
            </p:cNvPr>
            <p:cNvSpPr/>
            <p:nvPr/>
          </p:nvSpPr>
          <p:spPr bwMode="auto">
            <a:xfrm>
              <a:off x="6223101" y="2204904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UML</a:t>
              </a:r>
            </a:p>
          </p:txBody>
        </p:sp>
        <p:sp>
          <p:nvSpPr>
            <p:cNvPr id="108" name="Flowchart: Document 61">
              <a:extLst>
                <a:ext uri="{FF2B5EF4-FFF2-40B4-BE49-F238E27FC236}">
                  <a16:creationId xmlns:a16="http://schemas.microsoft.com/office/drawing/2014/main" id="{70A4BBDB-B07E-BA4D-B4FB-91EB927E03CF}"/>
                </a:ext>
              </a:extLst>
            </p:cNvPr>
            <p:cNvSpPr/>
            <p:nvPr/>
          </p:nvSpPr>
          <p:spPr bwMode="auto">
            <a:xfrm>
              <a:off x="6216157" y="2952426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XML</a:t>
              </a:r>
              <a:b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</a:b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Schema</a:t>
              </a:r>
            </a:p>
          </p:txBody>
        </p:sp>
        <p:sp>
          <p:nvSpPr>
            <p:cNvPr id="109" name="Flowchart: Document 61">
              <a:extLst>
                <a:ext uri="{FF2B5EF4-FFF2-40B4-BE49-F238E27FC236}">
                  <a16:creationId xmlns:a16="http://schemas.microsoft.com/office/drawing/2014/main" id="{F0826C3D-6FFE-8F47-95E8-19577375F1BA}"/>
                </a:ext>
              </a:extLst>
            </p:cNvPr>
            <p:cNvSpPr/>
            <p:nvPr/>
          </p:nvSpPr>
          <p:spPr bwMode="auto">
            <a:xfrm>
              <a:off x="6223101" y="3699949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Documentation</a:t>
              </a:r>
            </a:p>
          </p:txBody>
        </p:sp>
      </p:grp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88EFE45-67AE-EA40-B92A-8B798B8A4947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6122152" y="1782169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D77B509-B025-0D44-9B26-1D24112F29A8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6122152" y="2529691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D40ED463-1822-214E-B6E0-05677EBAED87}"/>
              </a:ext>
            </a:extLst>
          </p:cNvPr>
          <p:cNvCxnSpPr>
            <a:cxnSpLocks/>
            <a:stCxn id="41" idx="3"/>
            <a:endCxn id="108" idx="1"/>
          </p:cNvCxnSpPr>
          <p:nvPr/>
        </p:nvCxnSpPr>
        <p:spPr>
          <a:xfrm>
            <a:off x="6122152" y="3277213"/>
            <a:ext cx="639909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4E6667D-36A3-7949-B087-62D44030BFC7}"/>
              </a:ext>
            </a:extLst>
          </p:cNvPr>
          <p:cNvCxnSpPr>
            <a:cxnSpLocks/>
            <a:stCxn id="77" idx="3"/>
            <a:endCxn id="109" idx="1"/>
          </p:cNvCxnSpPr>
          <p:nvPr/>
        </p:nvCxnSpPr>
        <p:spPr>
          <a:xfrm>
            <a:off x="6122152" y="4024736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950CED0D-53BB-7E43-848A-B0E4D370BCC0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376908" y="3338373"/>
            <a:ext cx="2338658" cy="234617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1B616BD-93F5-D742-8560-8F8841633424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675660" y="3637125"/>
            <a:ext cx="1621282" cy="35449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 bwMode="auto">
          <a:xfrm>
            <a:off x="1182559" y="2402036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Expert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(SSGT)</a:t>
            </a:r>
          </a:p>
        </p:txBody>
      </p:sp>
    </p:spTree>
    <p:extLst>
      <p:ext uri="{BB962C8B-B14F-4D97-AF65-F5344CB8AC3E}">
        <p14:creationId xmlns:p14="http://schemas.microsoft.com/office/powerpoint/2010/main" val="17163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 txBox="1">
            <a:spLocks/>
          </p:cNvSpPr>
          <p:nvPr/>
        </p:nvSpPr>
        <p:spPr>
          <a:xfrm>
            <a:off x="467981" y="295176"/>
            <a:ext cx="8229600" cy="86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One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981" y="1087120"/>
            <a:ext cx="8239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Enhance the current IEPD development tool to allow the creation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JSON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XML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84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3A40B53-19B5-B346-9AF1-8B9D8019313D}"/>
              </a:ext>
            </a:extLst>
          </p:cNvPr>
          <p:cNvCxnSpPr>
            <a:cxnSpLocks/>
            <a:stCxn id="47" idx="3"/>
            <a:endCxn id="90" idx="1"/>
          </p:cNvCxnSpPr>
          <p:nvPr/>
        </p:nvCxnSpPr>
        <p:spPr>
          <a:xfrm>
            <a:off x="4078102" y="2286353"/>
            <a:ext cx="911832" cy="24861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 bwMode="auto">
          <a:xfrm>
            <a:off x="1182559" y="1684660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Easy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(Movement)</a:t>
            </a:r>
          </a:p>
        </p:txBody>
      </p:sp>
      <p:cxnSp>
        <p:nvCxnSpPr>
          <p:cNvPr id="44" name="Elbow Connector 43"/>
          <p:cNvCxnSpPr>
            <a:cxnSpLocks/>
            <a:stCxn id="2" idx="0"/>
            <a:endCxn id="36" idx="1"/>
          </p:cNvCxnSpPr>
          <p:nvPr/>
        </p:nvCxnSpPr>
        <p:spPr>
          <a:xfrm rot="5400000" flipH="1" flipV="1">
            <a:off x="248074" y="2485773"/>
            <a:ext cx="1434750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  <a:stCxn id="2" idx="0"/>
            <a:endCxn id="42" idx="1"/>
          </p:cNvCxnSpPr>
          <p:nvPr/>
        </p:nvCxnSpPr>
        <p:spPr>
          <a:xfrm rot="5400000" flipH="1" flipV="1">
            <a:off x="606762" y="2844461"/>
            <a:ext cx="717374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 bwMode="auto">
          <a:xfrm>
            <a:off x="3017053" y="2021091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Description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663546" y="3480552"/>
            <a:ext cx="2582990" cy="26257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575" b="1" spc="-38" dirty="0">
                <a:solidFill>
                  <a:srgbClr val="304776"/>
                </a:solidFill>
                <a:latin typeface="Arial"/>
                <a:cs typeface="Arial"/>
              </a:rPr>
              <a:t>Model Source</a:t>
            </a:r>
          </a:p>
          <a:p>
            <a:pPr algn="ctr">
              <a:lnSpc>
                <a:spcPct val="90000"/>
              </a:lnSpc>
            </a:pPr>
            <a:endParaRPr lang="en-US" sz="1575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endParaRPr lang="en-US" sz="1575" b="1" spc="-38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cxnSp>
        <p:nvCxnSpPr>
          <p:cNvPr id="56" name="Elbow Connector 55"/>
          <p:cNvCxnSpPr>
            <a:cxnSpLocks/>
            <a:stCxn id="42" idx="3"/>
            <a:endCxn id="47" idx="1"/>
          </p:cNvCxnSpPr>
          <p:nvPr/>
        </p:nvCxnSpPr>
        <p:spPr>
          <a:xfrm flipV="1">
            <a:off x="2314776" y="2286353"/>
            <a:ext cx="702277" cy="4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 txBox="1">
            <a:spLocks/>
          </p:cNvSpPr>
          <p:nvPr/>
        </p:nvSpPr>
        <p:spPr>
          <a:xfrm>
            <a:off x="91440" y="295176"/>
            <a:ext cx="8606141" cy="86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2: Incorporate IEPD Metadata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10210-C68B-184C-BC48-5EAF6FC3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1" y="3420257"/>
            <a:ext cx="560717" cy="560717"/>
          </a:xfrm>
          <a:prstGeom prst="rect">
            <a:avLst/>
          </a:prstGeom>
        </p:spPr>
      </p:pic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78CD33F-0ECC-9446-8325-48C181E46516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2314776" y="1985507"/>
            <a:ext cx="702277" cy="30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 bwMode="auto">
          <a:xfrm>
            <a:off x="4989935" y="1481322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JSON Schema Generator</a:t>
            </a:r>
          </a:p>
        </p:txBody>
      </p:sp>
      <p:sp>
        <p:nvSpPr>
          <p:cNvPr id="39" name="Flowchart: Alternate Process 38"/>
          <p:cNvSpPr/>
          <p:nvPr/>
        </p:nvSpPr>
        <p:spPr bwMode="auto">
          <a:xfrm>
            <a:off x="4989935" y="2228844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UML Generator</a:t>
            </a:r>
          </a:p>
        </p:txBody>
      </p:sp>
      <p:sp>
        <p:nvSpPr>
          <p:cNvPr id="41" name="Flowchart: Alternate Process 40"/>
          <p:cNvSpPr/>
          <p:nvPr/>
        </p:nvSpPr>
        <p:spPr bwMode="auto">
          <a:xfrm>
            <a:off x="4989935" y="2976366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XML Schema Generator</a:t>
            </a:r>
          </a:p>
        </p:txBody>
      </p:sp>
      <p:sp>
        <p:nvSpPr>
          <p:cNvPr id="77" name="Flowchart: Alternate Process 40">
            <a:extLst>
              <a:ext uri="{FF2B5EF4-FFF2-40B4-BE49-F238E27FC236}">
                <a16:creationId xmlns:a16="http://schemas.microsoft.com/office/drawing/2014/main" id="{E2D0DEC3-52BA-894B-811E-766A130F9E4C}"/>
              </a:ext>
            </a:extLst>
          </p:cNvPr>
          <p:cNvSpPr/>
          <p:nvPr/>
        </p:nvSpPr>
        <p:spPr bwMode="auto">
          <a:xfrm>
            <a:off x="4989935" y="3723889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Generator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83706B5-C604-694C-9326-AE8BE48B1A75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4078102" y="1782169"/>
            <a:ext cx="911833" cy="5041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12D9F0-770D-D14E-8F3E-1CB8148D10EA}"/>
              </a:ext>
            </a:extLst>
          </p:cNvPr>
          <p:cNvCxnSpPr>
            <a:cxnSpLocks/>
            <a:stCxn id="47" idx="3"/>
            <a:endCxn id="39" idx="1"/>
          </p:cNvCxnSpPr>
          <p:nvPr/>
        </p:nvCxnSpPr>
        <p:spPr>
          <a:xfrm>
            <a:off x="4078102" y="2286353"/>
            <a:ext cx="911833" cy="2433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66A2893-9A42-DD4F-85FA-2601DFB054FC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4078102" y="2286353"/>
            <a:ext cx="911833" cy="990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D18D871A-D3F6-264D-B18E-7E08C42A96FA}"/>
              </a:ext>
            </a:extLst>
          </p:cNvPr>
          <p:cNvCxnSpPr>
            <a:cxnSpLocks/>
            <a:stCxn id="47" idx="3"/>
            <a:endCxn id="77" idx="1"/>
          </p:cNvCxnSpPr>
          <p:nvPr/>
        </p:nvCxnSpPr>
        <p:spPr>
          <a:xfrm>
            <a:off x="4078102" y="2286353"/>
            <a:ext cx="911833" cy="17383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D8C53D0-6AAE-BA4C-A27F-B659EA1F3C6F}"/>
              </a:ext>
            </a:extLst>
          </p:cNvPr>
          <p:cNvCxnSpPr>
            <a:cxnSpLocks/>
            <a:stCxn id="63" idx="3"/>
            <a:endCxn id="77" idx="1"/>
          </p:cNvCxnSpPr>
          <p:nvPr/>
        </p:nvCxnSpPr>
        <p:spPr>
          <a:xfrm flipV="1">
            <a:off x="4246536" y="4024736"/>
            <a:ext cx="743399" cy="76870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1F65A96-420B-FA4A-8018-E118E176F988}"/>
              </a:ext>
            </a:extLst>
          </p:cNvPr>
          <p:cNvCxnSpPr>
            <a:cxnSpLocks/>
            <a:stCxn id="63" idx="3"/>
            <a:endCxn id="41" idx="1"/>
          </p:cNvCxnSpPr>
          <p:nvPr/>
        </p:nvCxnSpPr>
        <p:spPr>
          <a:xfrm flipV="1">
            <a:off x="4246536" y="3277213"/>
            <a:ext cx="743399" cy="151622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31AF2EA-6585-044F-96EE-93B292AF913C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 flipV="1">
            <a:off x="4246536" y="2529691"/>
            <a:ext cx="743399" cy="226375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1A14E8B1-705B-3743-8472-330E843A684A}"/>
              </a:ext>
            </a:extLst>
          </p:cNvPr>
          <p:cNvCxnSpPr>
            <a:cxnSpLocks/>
            <a:stCxn id="63" idx="3"/>
            <a:endCxn id="38" idx="1"/>
          </p:cNvCxnSpPr>
          <p:nvPr/>
        </p:nvCxnSpPr>
        <p:spPr>
          <a:xfrm flipV="1">
            <a:off x="4246536" y="1782169"/>
            <a:ext cx="743399" cy="301127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Flowchart: Document 61">
            <a:extLst>
              <a:ext uri="{FF2B5EF4-FFF2-40B4-BE49-F238E27FC236}">
                <a16:creationId xmlns:a16="http://schemas.microsoft.com/office/drawing/2014/main" id="{FDC8B405-7E40-EC41-8EBE-3847E597F734}"/>
              </a:ext>
            </a:extLst>
          </p:cNvPr>
          <p:cNvSpPr/>
          <p:nvPr/>
        </p:nvSpPr>
        <p:spPr bwMode="auto">
          <a:xfrm>
            <a:off x="6446097" y="1164082"/>
            <a:ext cx="1706866" cy="4942250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Archive</a:t>
            </a:r>
          </a:p>
        </p:txBody>
      </p:sp>
      <p:sp>
        <p:nvSpPr>
          <p:cNvPr id="62" name="Flowchart: Document 61"/>
          <p:cNvSpPr/>
          <p:nvPr/>
        </p:nvSpPr>
        <p:spPr bwMode="auto">
          <a:xfrm>
            <a:off x="6769005" y="1520944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JSON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Schema</a:t>
            </a:r>
          </a:p>
        </p:txBody>
      </p:sp>
      <p:sp>
        <p:nvSpPr>
          <p:cNvPr id="107" name="Flowchart: Document 61">
            <a:extLst>
              <a:ext uri="{FF2B5EF4-FFF2-40B4-BE49-F238E27FC236}">
                <a16:creationId xmlns:a16="http://schemas.microsoft.com/office/drawing/2014/main" id="{B2411DC5-8F82-E44A-A572-B255463A6DE7}"/>
              </a:ext>
            </a:extLst>
          </p:cNvPr>
          <p:cNvSpPr/>
          <p:nvPr/>
        </p:nvSpPr>
        <p:spPr bwMode="auto">
          <a:xfrm>
            <a:off x="6769005" y="2268466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UML</a:t>
            </a:r>
          </a:p>
        </p:txBody>
      </p:sp>
      <p:sp>
        <p:nvSpPr>
          <p:cNvPr id="108" name="Flowchart: Document 61">
            <a:extLst>
              <a:ext uri="{FF2B5EF4-FFF2-40B4-BE49-F238E27FC236}">
                <a16:creationId xmlns:a16="http://schemas.microsoft.com/office/drawing/2014/main" id="{70A4BBDB-B07E-BA4D-B4FB-91EB927E03CF}"/>
              </a:ext>
            </a:extLst>
          </p:cNvPr>
          <p:cNvSpPr/>
          <p:nvPr/>
        </p:nvSpPr>
        <p:spPr bwMode="auto">
          <a:xfrm>
            <a:off x="6762061" y="3015988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XML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Schema</a:t>
            </a:r>
          </a:p>
        </p:txBody>
      </p:sp>
      <p:sp>
        <p:nvSpPr>
          <p:cNvPr id="109" name="Flowchart: Document 61">
            <a:extLst>
              <a:ext uri="{FF2B5EF4-FFF2-40B4-BE49-F238E27FC236}">
                <a16:creationId xmlns:a16="http://schemas.microsoft.com/office/drawing/2014/main" id="{F0826C3D-6FFE-8F47-95E8-19577375F1BA}"/>
              </a:ext>
            </a:extLst>
          </p:cNvPr>
          <p:cNvSpPr/>
          <p:nvPr/>
        </p:nvSpPr>
        <p:spPr bwMode="auto">
          <a:xfrm>
            <a:off x="6769005" y="3763511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88EFE45-67AE-EA40-B92A-8B798B8A4947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6122152" y="1782169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D77B509-B025-0D44-9B26-1D24112F29A8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6122152" y="2529691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D40ED463-1822-214E-B6E0-05677EBAED87}"/>
              </a:ext>
            </a:extLst>
          </p:cNvPr>
          <p:cNvCxnSpPr>
            <a:cxnSpLocks/>
            <a:stCxn id="41" idx="3"/>
            <a:endCxn id="108" idx="1"/>
          </p:cNvCxnSpPr>
          <p:nvPr/>
        </p:nvCxnSpPr>
        <p:spPr>
          <a:xfrm>
            <a:off x="6122152" y="3277213"/>
            <a:ext cx="639909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4E6667D-36A3-7949-B087-62D44030BFC7}"/>
              </a:ext>
            </a:extLst>
          </p:cNvPr>
          <p:cNvCxnSpPr>
            <a:cxnSpLocks/>
            <a:stCxn id="77" idx="3"/>
            <a:endCxn id="109" idx="1"/>
          </p:cNvCxnSpPr>
          <p:nvPr/>
        </p:nvCxnSpPr>
        <p:spPr>
          <a:xfrm>
            <a:off x="6122152" y="4024736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950CED0D-53BB-7E43-848A-B0E4D370BCC0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292691" y="3422587"/>
            <a:ext cx="2507092" cy="23461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1B616BD-93F5-D742-8560-8F8841633424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591443" y="3721339"/>
            <a:ext cx="1789716" cy="35449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 bwMode="auto">
          <a:xfrm>
            <a:off x="1182559" y="2402036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Expert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(SSGT)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E38AECA6-8E8F-1A49-8929-02D10CA097EC}"/>
              </a:ext>
            </a:extLst>
          </p:cNvPr>
          <p:cNvSpPr/>
          <p:nvPr/>
        </p:nvSpPr>
        <p:spPr bwMode="auto">
          <a:xfrm>
            <a:off x="2355416" y="4024736"/>
            <a:ext cx="1199250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NIEM Releases</a:t>
            </a: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ED817DCE-243C-6849-8071-DA12297587B4}"/>
              </a:ext>
            </a:extLst>
          </p:cNvPr>
          <p:cNvSpPr/>
          <p:nvPr/>
        </p:nvSpPr>
        <p:spPr bwMode="auto">
          <a:xfrm>
            <a:off x="2216024" y="4673297"/>
            <a:ext cx="1478035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Users' EIEM /</a:t>
            </a:r>
            <a:b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IEPDs / Extensions</a:t>
            </a: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6BBC1270-5FEA-3649-A1CA-8BAA6FB830D3}"/>
              </a:ext>
            </a:extLst>
          </p:cNvPr>
          <p:cNvSpPr/>
          <p:nvPr/>
        </p:nvSpPr>
        <p:spPr bwMode="auto">
          <a:xfrm>
            <a:off x="2355416" y="5370756"/>
            <a:ext cx="1199250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Domain Updates</a:t>
            </a:r>
          </a:p>
        </p:txBody>
      </p:sp>
      <p:sp>
        <p:nvSpPr>
          <p:cNvPr id="90" name="Flowchart: Alternate Process 40">
            <a:extLst>
              <a:ext uri="{FF2B5EF4-FFF2-40B4-BE49-F238E27FC236}">
                <a16:creationId xmlns:a16="http://schemas.microsoft.com/office/drawing/2014/main" id="{02BE2E1A-2BA5-BD4E-89F0-70F3C14DF942}"/>
              </a:ext>
            </a:extLst>
          </p:cNvPr>
          <p:cNvSpPr/>
          <p:nvPr/>
        </p:nvSpPr>
        <p:spPr bwMode="auto">
          <a:xfrm>
            <a:off x="4989934" y="4471705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SQL Generator</a:t>
            </a:r>
          </a:p>
        </p:txBody>
      </p:sp>
      <p:sp>
        <p:nvSpPr>
          <p:cNvPr id="91" name="Flowchart: Document 61">
            <a:extLst>
              <a:ext uri="{FF2B5EF4-FFF2-40B4-BE49-F238E27FC236}">
                <a16:creationId xmlns:a16="http://schemas.microsoft.com/office/drawing/2014/main" id="{6EF96D0F-62FB-6041-9FBC-9E61E109DBB6}"/>
              </a:ext>
            </a:extLst>
          </p:cNvPr>
          <p:cNvSpPr/>
          <p:nvPr/>
        </p:nvSpPr>
        <p:spPr bwMode="auto">
          <a:xfrm>
            <a:off x="6762061" y="4507289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Relational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Schema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9C117DC-EEB0-9D49-90BB-24EFDC7008E3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6122151" y="4772551"/>
            <a:ext cx="63991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DC08958-7ACD-2C4C-B7C5-FB975886EC2F}"/>
              </a:ext>
            </a:extLst>
          </p:cNvPr>
          <p:cNvCxnSpPr>
            <a:cxnSpLocks/>
            <a:stCxn id="63" idx="3"/>
            <a:endCxn id="90" idx="1"/>
          </p:cNvCxnSpPr>
          <p:nvPr/>
        </p:nvCxnSpPr>
        <p:spPr>
          <a:xfrm flipV="1">
            <a:off x="4246536" y="4772552"/>
            <a:ext cx="743398" cy="2089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 txBox="1">
            <a:spLocks/>
          </p:cNvSpPr>
          <p:nvPr/>
        </p:nvSpPr>
        <p:spPr>
          <a:xfrm>
            <a:off x="467981" y="295176"/>
            <a:ext cx="8229600" cy="86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two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1" y="1005840"/>
            <a:ext cx="818895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Deconstruct the current NIEM tool model in preparation of phase three.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Document tool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Update code library to open source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Identify IEPD development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 code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 IEPD creation wizard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Update IEPD training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Convert all data ingest to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 input forms and templates </a:t>
            </a:r>
          </a:p>
        </p:txBody>
      </p:sp>
    </p:spTree>
    <p:extLst>
      <p:ext uri="{BB962C8B-B14F-4D97-AF65-F5344CB8AC3E}">
        <p14:creationId xmlns:p14="http://schemas.microsoft.com/office/powerpoint/2010/main" val="15327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82880" y="1026160"/>
            <a:ext cx="8707120" cy="5283200"/>
          </a:xfrm>
          <a:prstGeom prst="rect">
            <a:avLst/>
          </a:prstGeom>
          <a:solidFill>
            <a:schemeClr val="tx2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3A40B53-19B5-B346-9AF1-8B9D8019313D}"/>
              </a:ext>
            </a:extLst>
          </p:cNvPr>
          <p:cNvCxnSpPr>
            <a:cxnSpLocks/>
            <a:stCxn id="47" idx="3"/>
            <a:endCxn id="90" idx="1"/>
          </p:cNvCxnSpPr>
          <p:nvPr/>
        </p:nvCxnSpPr>
        <p:spPr>
          <a:xfrm>
            <a:off x="4078102" y="2286353"/>
            <a:ext cx="911832" cy="24861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 bwMode="auto">
          <a:xfrm>
            <a:off x="1182559" y="1684660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Easy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(Movement)</a:t>
            </a:r>
          </a:p>
        </p:txBody>
      </p:sp>
      <p:cxnSp>
        <p:nvCxnSpPr>
          <p:cNvPr id="44" name="Elbow Connector 43"/>
          <p:cNvCxnSpPr>
            <a:cxnSpLocks/>
            <a:stCxn id="2" idx="0"/>
            <a:endCxn id="36" idx="1"/>
          </p:cNvCxnSpPr>
          <p:nvPr/>
        </p:nvCxnSpPr>
        <p:spPr>
          <a:xfrm rot="5400000" flipH="1" flipV="1">
            <a:off x="248074" y="2485773"/>
            <a:ext cx="1434750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  <a:stCxn id="2" idx="0"/>
            <a:endCxn id="42" idx="1"/>
          </p:cNvCxnSpPr>
          <p:nvPr/>
        </p:nvCxnSpPr>
        <p:spPr>
          <a:xfrm rot="5400000" flipH="1" flipV="1">
            <a:off x="606762" y="2844461"/>
            <a:ext cx="717374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 bwMode="auto">
          <a:xfrm>
            <a:off x="3017053" y="2021091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Description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663546" y="3480552"/>
            <a:ext cx="2582990" cy="26257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575" b="1" spc="-38" dirty="0">
                <a:solidFill>
                  <a:srgbClr val="304776"/>
                </a:solidFill>
                <a:latin typeface="Arial"/>
                <a:cs typeface="Arial"/>
              </a:rPr>
              <a:t>Model Source</a:t>
            </a:r>
          </a:p>
          <a:p>
            <a:pPr algn="ctr">
              <a:lnSpc>
                <a:spcPct val="90000"/>
              </a:lnSpc>
            </a:pPr>
            <a:endParaRPr lang="en-US" sz="1575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endParaRPr lang="en-US" sz="1575" b="1" spc="-38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cxnSp>
        <p:nvCxnSpPr>
          <p:cNvPr id="56" name="Elbow Connector 55"/>
          <p:cNvCxnSpPr>
            <a:cxnSpLocks/>
            <a:stCxn id="42" idx="3"/>
            <a:endCxn id="47" idx="1"/>
          </p:cNvCxnSpPr>
          <p:nvPr/>
        </p:nvCxnSpPr>
        <p:spPr>
          <a:xfrm flipV="1">
            <a:off x="2314776" y="2286353"/>
            <a:ext cx="702277" cy="4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 txBox="1">
            <a:spLocks/>
          </p:cNvSpPr>
          <p:nvPr/>
        </p:nvSpPr>
        <p:spPr>
          <a:xfrm>
            <a:off x="467981" y="295176"/>
            <a:ext cx="8229600" cy="86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3: Comprehensive tool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10210-C68B-184C-BC48-5EAF6FC3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1" y="3420257"/>
            <a:ext cx="560717" cy="560717"/>
          </a:xfrm>
          <a:prstGeom prst="rect">
            <a:avLst/>
          </a:prstGeom>
        </p:spPr>
      </p:pic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78CD33F-0ECC-9446-8325-48C181E46516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2314776" y="1985507"/>
            <a:ext cx="702277" cy="30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 bwMode="auto">
          <a:xfrm>
            <a:off x="4989935" y="1481322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JSON Schema Generator</a:t>
            </a:r>
          </a:p>
        </p:txBody>
      </p:sp>
      <p:sp>
        <p:nvSpPr>
          <p:cNvPr id="39" name="Flowchart: Alternate Process 38"/>
          <p:cNvSpPr/>
          <p:nvPr/>
        </p:nvSpPr>
        <p:spPr bwMode="auto">
          <a:xfrm>
            <a:off x="4989935" y="2228844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UML Generator</a:t>
            </a:r>
          </a:p>
        </p:txBody>
      </p:sp>
      <p:sp>
        <p:nvSpPr>
          <p:cNvPr id="41" name="Flowchart: Alternate Process 40"/>
          <p:cNvSpPr/>
          <p:nvPr/>
        </p:nvSpPr>
        <p:spPr bwMode="auto">
          <a:xfrm>
            <a:off x="4989935" y="2976366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XML Schema Generator</a:t>
            </a:r>
          </a:p>
        </p:txBody>
      </p:sp>
      <p:sp>
        <p:nvSpPr>
          <p:cNvPr id="77" name="Flowchart: Alternate Process 40">
            <a:extLst>
              <a:ext uri="{FF2B5EF4-FFF2-40B4-BE49-F238E27FC236}">
                <a16:creationId xmlns:a16="http://schemas.microsoft.com/office/drawing/2014/main" id="{E2D0DEC3-52BA-894B-811E-766A130F9E4C}"/>
              </a:ext>
            </a:extLst>
          </p:cNvPr>
          <p:cNvSpPr/>
          <p:nvPr/>
        </p:nvSpPr>
        <p:spPr bwMode="auto">
          <a:xfrm>
            <a:off x="4989935" y="3723889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Generator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83706B5-C604-694C-9326-AE8BE48B1A75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4078102" y="1782169"/>
            <a:ext cx="911833" cy="5041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12D9F0-770D-D14E-8F3E-1CB8148D10EA}"/>
              </a:ext>
            </a:extLst>
          </p:cNvPr>
          <p:cNvCxnSpPr>
            <a:cxnSpLocks/>
            <a:stCxn id="47" idx="3"/>
            <a:endCxn id="39" idx="1"/>
          </p:cNvCxnSpPr>
          <p:nvPr/>
        </p:nvCxnSpPr>
        <p:spPr>
          <a:xfrm>
            <a:off x="4078102" y="2286353"/>
            <a:ext cx="911833" cy="2433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66A2893-9A42-DD4F-85FA-2601DFB054FC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4078102" y="2286353"/>
            <a:ext cx="911833" cy="990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D18D871A-D3F6-264D-B18E-7E08C42A96FA}"/>
              </a:ext>
            </a:extLst>
          </p:cNvPr>
          <p:cNvCxnSpPr>
            <a:cxnSpLocks/>
            <a:stCxn id="47" idx="3"/>
            <a:endCxn id="77" idx="1"/>
          </p:cNvCxnSpPr>
          <p:nvPr/>
        </p:nvCxnSpPr>
        <p:spPr>
          <a:xfrm>
            <a:off x="4078102" y="2286353"/>
            <a:ext cx="911833" cy="17383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D8C53D0-6AAE-BA4C-A27F-B659EA1F3C6F}"/>
              </a:ext>
            </a:extLst>
          </p:cNvPr>
          <p:cNvCxnSpPr>
            <a:cxnSpLocks/>
            <a:stCxn id="63" idx="3"/>
            <a:endCxn id="77" idx="1"/>
          </p:cNvCxnSpPr>
          <p:nvPr/>
        </p:nvCxnSpPr>
        <p:spPr>
          <a:xfrm flipV="1">
            <a:off x="4246536" y="4024736"/>
            <a:ext cx="743399" cy="76870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1F65A96-420B-FA4A-8018-E118E176F988}"/>
              </a:ext>
            </a:extLst>
          </p:cNvPr>
          <p:cNvCxnSpPr>
            <a:cxnSpLocks/>
            <a:stCxn id="63" idx="3"/>
            <a:endCxn id="41" idx="1"/>
          </p:cNvCxnSpPr>
          <p:nvPr/>
        </p:nvCxnSpPr>
        <p:spPr>
          <a:xfrm flipV="1">
            <a:off x="4246536" y="3277213"/>
            <a:ext cx="743399" cy="151622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31AF2EA-6585-044F-96EE-93B292AF913C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 flipV="1">
            <a:off x="4246536" y="2529691"/>
            <a:ext cx="743399" cy="226375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1A14E8B1-705B-3743-8472-330E843A684A}"/>
              </a:ext>
            </a:extLst>
          </p:cNvPr>
          <p:cNvCxnSpPr>
            <a:cxnSpLocks/>
            <a:stCxn id="63" idx="3"/>
            <a:endCxn id="38" idx="1"/>
          </p:cNvCxnSpPr>
          <p:nvPr/>
        </p:nvCxnSpPr>
        <p:spPr>
          <a:xfrm flipV="1">
            <a:off x="4246536" y="1782169"/>
            <a:ext cx="743399" cy="301127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Flowchart: Document 61">
            <a:extLst>
              <a:ext uri="{FF2B5EF4-FFF2-40B4-BE49-F238E27FC236}">
                <a16:creationId xmlns:a16="http://schemas.microsoft.com/office/drawing/2014/main" id="{FDC8B405-7E40-EC41-8EBE-3847E597F734}"/>
              </a:ext>
            </a:extLst>
          </p:cNvPr>
          <p:cNvSpPr/>
          <p:nvPr/>
        </p:nvSpPr>
        <p:spPr bwMode="auto">
          <a:xfrm>
            <a:off x="6446097" y="1164082"/>
            <a:ext cx="1706866" cy="4942250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Archive</a:t>
            </a:r>
          </a:p>
        </p:txBody>
      </p:sp>
      <p:sp>
        <p:nvSpPr>
          <p:cNvPr id="62" name="Flowchart: Document 61"/>
          <p:cNvSpPr/>
          <p:nvPr/>
        </p:nvSpPr>
        <p:spPr bwMode="auto">
          <a:xfrm>
            <a:off x="6769005" y="1520944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JSON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Schema</a:t>
            </a:r>
          </a:p>
        </p:txBody>
      </p:sp>
      <p:sp>
        <p:nvSpPr>
          <p:cNvPr id="107" name="Flowchart: Document 61">
            <a:extLst>
              <a:ext uri="{FF2B5EF4-FFF2-40B4-BE49-F238E27FC236}">
                <a16:creationId xmlns:a16="http://schemas.microsoft.com/office/drawing/2014/main" id="{B2411DC5-8F82-E44A-A572-B255463A6DE7}"/>
              </a:ext>
            </a:extLst>
          </p:cNvPr>
          <p:cNvSpPr/>
          <p:nvPr/>
        </p:nvSpPr>
        <p:spPr bwMode="auto">
          <a:xfrm>
            <a:off x="6769005" y="2268466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UML</a:t>
            </a:r>
          </a:p>
        </p:txBody>
      </p:sp>
      <p:sp>
        <p:nvSpPr>
          <p:cNvPr id="108" name="Flowchart: Document 61">
            <a:extLst>
              <a:ext uri="{FF2B5EF4-FFF2-40B4-BE49-F238E27FC236}">
                <a16:creationId xmlns:a16="http://schemas.microsoft.com/office/drawing/2014/main" id="{70A4BBDB-B07E-BA4D-B4FB-91EB927E03CF}"/>
              </a:ext>
            </a:extLst>
          </p:cNvPr>
          <p:cNvSpPr/>
          <p:nvPr/>
        </p:nvSpPr>
        <p:spPr bwMode="auto">
          <a:xfrm>
            <a:off x="6762061" y="3015988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XML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Schema</a:t>
            </a:r>
          </a:p>
        </p:txBody>
      </p:sp>
      <p:sp>
        <p:nvSpPr>
          <p:cNvPr id="109" name="Flowchart: Document 61">
            <a:extLst>
              <a:ext uri="{FF2B5EF4-FFF2-40B4-BE49-F238E27FC236}">
                <a16:creationId xmlns:a16="http://schemas.microsoft.com/office/drawing/2014/main" id="{F0826C3D-6FFE-8F47-95E8-19577375F1BA}"/>
              </a:ext>
            </a:extLst>
          </p:cNvPr>
          <p:cNvSpPr/>
          <p:nvPr/>
        </p:nvSpPr>
        <p:spPr bwMode="auto">
          <a:xfrm>
            <a:off x="6769005" y="3763511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88EFE45-67AE-EA40-B92A-8B798B8A4947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6122152" y="1782169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D77B509-B025-0D44-9B26-1D24112F29A8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6122152" y="2529691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D40ED463-1822-214E-B6E0-05677EBAED87}"/>
              </a:ext>
            </a:extLst>
          </p:cNvPr>
          <p:cNvCxnSpPr>
            <a:cxnSpLocks/>
            <a:stCxn id="41" idx="3"/>
            <a:endCxn id="108" idx="1"/>
          </p:cNvCxnSpPr>
          <p:nvPr/>
        </p:nvCxnSpPr>
        <p:spPr>
          <a:xfrm>
            <a:off x="6122152" y="3277213"/>
            <a:ext cx="639909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4E6667D-36A3-7949-B087-62D44030BFC7}"/>
              </a:ext>
            </a:extLst>
          </p:cNvPr>
          <p:cNvCxnSpPr>
            <a:cxnSpLocks/>
            <a:stCxn id="77" idx="3"/>
            <a:endCxn id="109" idx="1"/>
          </p:cNvCxnSpPr>
          <p:nvPr/>
        </p:nvCxnSpPr>
        <p:spPr>
          <a:xfrm>
            <a:off x="6122152" y="4024736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950CED0D-53BB-7E43-848A-B0E4D370BCC0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292691" y="3422587"/>
            <a:ext cx="2507092" cy="23461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1B616BD-93F5-D742-8560-8F8841633424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591443" y="3721339"/>
            <a:ext cx="1789716" cy="35449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 bwMode="auto">
          <a:xfrm>
            <a:off x="1182559" y="2402036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Expert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(SSGT)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E38AECA6-8E8F-1A49-8929-02D10CA097EC}"/>
              </a:ext>
            </a:extLst>
          </p:cNvPr>
          <p:cNvSpPr/>
          <p:nvPr/>
        </p:nvSpPr>
        <p:spPr bwMode="auto">
          <a:xfrm>
            <a:off x="2355416" y="4024736"/>
            <a:ext cx="1199250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NIEM Releases</a:t>
            </a: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ED817DCE-243C-6849-8071-DA12297587B4}"/>
              </a:ext>
            </a:extLst>
          </p:cNvPr>
          <p:cNvSpPr/>
          <p:nvPr/>
        </p:nvSpPr>
        <p:spPr bwMode="auto">
          <a:xfrm>
            <a:off x="2216024" y="4673297"/>
            <a:ext cx="1478035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Users' EIEM /</a:t>
            </a:r>
            <a:b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IEPDs / Extensions</a:t>
            </a: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6BBC1270-5FEA-3649-A1CA-8BAA6FB830D3}"/>
              </a:ext>
            </a:extLst>
          </p:cNvPr>
          <p:cNvSpPr/>
          <p:nvPr/>
        </p:nvSpPr>
        <p:spPr bwMode="auto">
          <a:xfrm>
            <a:off x="2355416" y="5370756"/>
            <a:ext cx="1199250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Domain Updates</a:t>
            </a:r>
          </a:p>
        </p:txBody>
      </p:sp>
      <p:sp>
        <p:nvSpPr>
          <p:cNvPr id="90" name="Flowchart: Alternate Process 40">
            <a:extLst>
              <a:ext uri="{FF2B5EF4-FFF2-40B4-BE49-F238E27FC236}">
                <a16:creationId xmlns:a16="http://schemas.microsoft.com/office/drawing/2014/main" id="{02BE2E1A-2BA5-BD4E-89F0-70F3C14DF942}"/>
              </a:ext>
            </a:extLst>
          </p:cNvPr>
          <p:cNvSpPr/>
          <p:nvPr/>
        </p:nvSpPr>
        <p:spPr bwMode="auto">
          <a:xfrm>
            <a:off x="4989934" y="4471705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SQL Generator</a:t>
            </a:r>
          </a:p>
        </p:txBody>
      </p:sp>
      <p:sp>
        <p:nvSpPr>
          <p:cNvPr id="91" name="Flowchart: Document 61">
            <a:extLst>
              <a:ext uri="{FF2B5EF4-FFF2-40B4-BE49-F238E27FC236}">
                <a16:creationId xmlns:a16="http://schemas.microsoft.com/office/drawing/2014/main" id="{6EF96D0F-62FB-6041-9FBC-9E61E109DBB6}"/>
              </a:ext>
            </a:extLst>
          </p:cNvPr>
          <p:cNvSpPr/>
          <p:nvPr/>
        </p:nvSpPr>
        <p:spPr bwMode="auto">
          <a:xfrm>
            <a:off x="6762061" y="4507289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Relational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Schema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9C117DC-EEB0-9D49-90BB-24EFDC7008E3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6122151" y="4772551"/>
            <a:ext cx="63991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DC08958-7ACD-2C4C-B7C5-FB975886EC2F}"/>
              </a:ext>
            </a:extLst>
          </p:cNvPr>
          <p:cNvCxnSpPr>
            <a:cxnSpLocks/>
            <a:stCxn id="63" idx="3"/>
            <a:endCxn id="90" idx="1"/>
          </p:cNvCxnSpPr>
          <p:nvPr/>
        </p:nvCxnSpPr>
        <p:spPr>
          <a:xfrm flipV="1">
            <a:off x="4246536" y="4772552"/>
            <a:ext cx="743398" cy="2089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n 45">
            <a:extLst>
              <a:ext uri="{FF2B5EF4-FFF2-40B4-BE49-F238E27FC236}">
                <a16:creationId xmlns:a16="http://schemas.microsoft.com/office/drawing/2014/main" id="{6BBC1270-5FEA-3649-A1CA-8BAA6FB830D3}"/>
              </a:ext>
            </a:extLst>
          </p:cNvPr>
          <p:cNvSpPr/>
          <p:nvPr/>
        </p:nvSpPr>
        <p:spPr bwMode="auto">
          <a:xfrm>
            <a:off x="3873901" y="6095411"/>
            <a:ext cx="1853301" cy="554620"/>
          </a:xfrm>
          <a:prstGeom prst="can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>
                <a:solidFill>
                  <a:srgbClr val="304776"/>
                </a:solidFill>
                <a:latin typeface="Arial"/>
                <a:cs typeface="Arial"/>
              </a:rPr>
              <a:t>Metadata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06463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 txBox="1">
            <a:spLocks/>
          </p:cNvSpPr>
          <p:nvPr/>
        </p:nvSpPr>
        <p:spPr>
          <a:xfrm>
            <a:off x="467981" y="295176"/>
            <a:ext cx="8229600" cy="86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Three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64082"/>
            <a:ext cx="70002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Create user friendly IEPD creation interface that allows customers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Create IEPDs without leaving the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Leverage metadata to populate NIEM MO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Create user profile capability to capture all user input for reuse.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Integrate IEPD creation data with IEPD registry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8431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2430</TotalTime>
  <Words>600</Words>
  <Application>Microsoft Macintosh PowerPoint</Application>
  <PresentationFormat>On-screen Show (4:3)</PresentationFormat>
  <Paragraphs>264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Mangal</vt:lpstr>
      <vt:lpstr>Wingdings 2</vt:lpstr>
      <vt:lpstr>NIEM_white</vt:lpstr>
      <vt:lpstr>Office Theme</vt:lpstr>
      <vt:lpstr>Where are we today ?   </vt:lpstr>
      <vt:lpstr>VISION </vt:lpstr>
      <vt:lpstr>IEPD LIFECYCLE GAPS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Tools Strategy Objectives</vt:lpstr>
    </vt:vector>
  </TitlesOfParts>
  <Company>LMD Agency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Webb Roberts</cp:lastModifiedBy>
  <cp:revision>262</cp:revision>
  <cp:lastPrinted>2019-07-05T12:56:29Z</cp:lastPrinted>
  <dcterms:created xsi:type="dcterms:W3CDTF">2011-09-16T18:18:47Z</dcterms:created>
  <dcterms:modified xsi:type="dcterms:W3CDTF">2019-10-24T14:16:39Z</dcterms:modified>
</cp:coreProperties>
</file>