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5272" r:id="rId5"/>
    <p:sldMasterId id="2147485312" r:id="rId6"/>
  </p:sldMasterIdLst>
  <p:notesMasterIdLst>
    <p:notesMasterId r:id="rId8"/>
  </p:notesMasterIdLst>
  <p:handoutMasterIdLst>
    <p:handoutMasterId r:id="rId9"/>
  </p:handoutMasterIdLst>
  <p:sldIdLst>
    <p:sldId id="719" r:id="rId7"/>
  </p:sldIdLst>
  <p:sldSz cx="9144000" cy="6858000" type="letter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illy, Heather" initials="HR" lastIdx="17" clrIdx="0"/>
  <p:cmAuthor id="1" name="Key, Jacqueline" initials="JK" lastIdx="2" clrIdx="1"/>
  <p:cmAuthor id="2" name="Taylor, Michael C" initials="MT" lastIdx="7" clrIdx="2"/>
  <p:cmAuthor id="3" name="Wan, Tiffany" initials="TW" lastIdx="27" clrIdx="3"/>
  <p:cmAuthor id="4" name="Logan, Craig" initials="CL" lastIdx="11" clrIdx="4"/>
  <p:cmAuthor id="5" name="justin.stekervetz" initials="JS" lastIdx="5" clrIdx="5"/>
  <p:cmAuthor id="6" name="Akshai Prakash" initials="" lastIdx="0" clrIdx="6"/>
  <p:cmAuthor id="7" name="Lancos, Allison Marie" initials="AL" lastIdx="5" clrIdx="7"/>
  <p:cmAuthor id="8" name="Vainshtein, Natalia" initials="NV" lastIdx="41" clrIdx="8"/>
  <p:cmAuthor id="9" name="Ritter, Eric" initials="ER" lastIdx="6" clrIdx="9"/>
  <p:cmAuthor id="10" name="Cross, Oniel" initials="OC" lastIdx="5" clrIdx="10"/>
  <p:cmAuthor id="11" name="Kuban, Sara A." initials="SK" lastIdx="4" clrIdx="11"/>
  <p:cmAuthor id="12" name="Nisco, Derek" initials="ND" lastIdx="2" clrIdx="12"/>
  <p:cmAuthor id="13" name="Dan Croft" initials="" lastIdx="1" clrIdx="1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6F"/>
    <a:srgbClr val="FFB64B"/>
    <a:srgbClr val="5FB4BE"/>
    <a:srgbClr val="B36F3C"/>
    <a:srgbClr val="007678"/>
    <a:srgbClr val="0085BB"/>
    <a:srgbClr val="949C9D"/>
    <a:srgbClr val="686868"/>
    <a:srgbClr val="59595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50000" autoAdjust="0"/>
  </p:normalViewPr>
  <p:slideViewPr>
    <p:cSldViewPr>
      <p:cViewPr varScale="1">
        <p:scale>
          <a:sx n="92" d="100"/>
          <a:sy n="92" d="100"/>
        </p:scale>
        <p:origin x="1143" y="42"/>
      </p:cViewPr>
      <p:guideLst>
        <p:guide orient="horz" pos="2160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3567F1A-F972-48E2-810D-F153F2BC987C}" type="datetimeFigureOut">
              <a:rPr lang="en-US"/>
              <a:pPr>
                <a:defRPr/>
              </a:pPr>
              <a:t>9/11/2020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823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823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67D72C0-481D-49BC-94C5-DE4BB6EBA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66D9BF6-34AA-4693-8411-0D6801284808}" type="datetimeFigureOut">
              <a:rPr lang="en-US"/>
              <a:pPr>
                <a:defRPr/>
              </a:pPr>
              <a:t>9/11/2020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47" tIns="46324" rIns="92647" bIns="4632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6510"/>
            <a:ext cx="5608320" cy="4183220"/>
          </a:xfrm>
          <a:prstGeom prst="rect">
            <a:avLst/>
          </a:prstGeom>
        </p:spPr>
        <p:txBody>
          <a:bodyPr vert="horz" lIns="92647" tIns="46324" rIns="92647" bIns="4632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823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823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0F65743-3709-4845-8C48-66182B01E8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5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2E215-D3C6-D84F-8ECF-5127C85182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9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3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020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87350" y="6562725"/>
            <a:ext cx="374650" cy="1539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3BC184-E17D-4C0D-92D1-C42500D19E3A}" type="slidenum">
              <a:rPr lang="en-C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" y="6562725"/>
            <a:ext cx="5219700" cy="1539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08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550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3BD15190-32A8-493E-82FC-4656A88DBF1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980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/>
            </a:lvl1pPr>
          </a:lstStyle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12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45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739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86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275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68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46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41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384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84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074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916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8274"/>
            <a:ext cx="8089900" cy="1420403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2" descr="C:\Users\jkey\AppData\Local\Temp\wz8217\NIEM_w-name_cmyk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012" y="6507428"/>
            <a:ext cx="1499788" cy="350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3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1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3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5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D15190-32A8-493E-82FC-4656A88D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5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jkey\AppData\Local\Temp\wz8217\NIEM_w-name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1844675"/>
            <a:ext cx="5137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674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35920138-74A0-48DF-B89F-6B7E0D40782B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711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61476E6E-F3E8-4882-A00C-BF8520FCA51C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420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Bullet is Wingdings 2:161 (100%); before paragraph spacing of 13.44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Dash: dash point is 100% en-dash, before paragraph spacing of 5.76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 err="1"/>
              <a:t>Subbullet</a:t>
            </a:r>
            <a:r>
              <a:rPr lang="en-US" dirty="0"/>
              <a:t> is 100% bullet, before paragraph spacing of 4.8 </a:t>
            </a:r>
            <a:r>
              <a:rPr lang="en-US" dirty="0" err="1"/>
              <a:t>pt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7" r:id="rId1"/>
    <p:sldLayoutId id="2147485218" r:id="rId2"/>
    <p:sldLayoutId id="2147485219" r:id="rId3"/>
    <p:sldLayoutId id="2147485220" r:id="rId4"/>
    <p:sldLayoutId id="2147485294" r:id="rId5"/>
    <p:sldLayoutId id="2147485295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Bullet is Wingdings 2:161 (100%); before paragraph spacing of 13.44 pt</a:t>
            </a:r>
          </a:p>
          <a:p>
            <a:pPr lvl="1"/>
            <a:r>
              <a:rPr lang="en-US"/>
              <a:t>Dash: dash point is 100% en-dash, before paragraph spacing of 5.76 pt</a:t>
            </a:r>
          </a:p>
          <a:p>
            <a:pPr lvl="2"/>
            <a:r>
              <a:rPr lang="en-US"/>
              <a:t>Subbullet is 100% bullet, before paragraph spacing of 4.8 pt</a:t>
            </a:r>
          </a:p>
          <a:p>
            <a:pPr lvl="0"/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22FC12E0-BF51-4AED-8937-5538C7C73AD0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962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73" r:id="rId1"/>
    <p:sldLayoutId id="2147485274" r:id="rId2"/>
    <p:sldLayoutId id="2147485275" r:id="rId3"/>
    <p:sldLayoutId id="2147485276" r:id="rId4"/>
    <p:sldLayoutId id="214748527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44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3" r:id="rId1"/>
    <p:sldLayoutId id="2147485314" r:id="rId2"/>
    <p:sldLayoutId id="2147485315" r:id="rId3"/>
    <p:sldLayoutId id="2147485316" r:id="rId4"/>
    <p:sldLayoutId id="2147485317" r:id="rId5"/>
    <p:sldLayoutId id="2147485318" r:id="rId6"/>
    <p:sldLayoutId id="2147485319" r:id="rId7"/>
    <p:sldLayoutId id="2147485320" r:id="rId8"/>
    <p:sldLayoutId id="2147485321" r:id="rId9"/>
    <p:sldLayoutId id="2147485322" r:id="rId10"/>
    <p:sldLayoutId id="2147485323" r:id="rId11"/>
    <p:sldLayoutId id="2147485324" r:id="rId12"/>
    <p:sldLayoutId id="2147485325" r:id="rId13"/>
    <p:sldLayoutId id="2147485326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70589"/>
              </p:ext>
            </p:extLst>
          </p:nvPr>
        </p:nvGraphicFramePr>
        <p:xfrm>
          <a:off x="381000" y="1371600"/>
          <a:ext cx="8380861" cy="1310640"/>
        </p:xfrm>
        <a:graphic>
          <a:graphicData uri="http://schemas.openxmlformats.org/drawingml/2006/table">
            <a:tbl>
              <a:tblPr firstRow="1" bandRow="1"/>
              <a:tblGrid>
                <a:gridCol w="838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0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Highlights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Describe your NIEM domain accomplishments, activities, best practices</a:t>
                      </a: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Objectives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Arial"/>
                          <a:ea typeface=""/>
                          <a:cs typeface=""/>
                        </a:rPr>
                        <a:t>Describe your NIEM domain goals and plans for next year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8686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NIEM Recommendations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Describe how NIEM should evolve to the “next level”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C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533400" y="3199089"/>
            <a:ext cx="25146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Renewed focus on the Chemical, Biological, Radiological, and Nuclear (CBRN) Domain</a:t>
            </a: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U.S. Department of Homeland Security's recently-established Countering Weapons of Mass Destruction (CWMD) </a:t>
            </a:r>
            <a:r>
              <a:rPr lang="en-US" sz="1200" kern="0">
                <a:solidFill>
                  <a:srgbClr val="686868"/>
                </a:solidFill>
                <a:latin typeface="Arial"/>
              </a:rPr>
              <a:t>Office has assumed </a:t>
            </a:r>
            <a:r>
              <a:rPr lang="en-US" sz="1200" kern="0" dirty="0">
                <a:solidFill>
                  <a:srgbClr val="686868"/>
                </a:solidFill>
                <a:latin typeface="Arial"/>
              </a:rPr>
              <a:t>the role previously held by the Domestic Nuclear Detection Office (DNDO). </a:t>
            </a: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Recent engagement with NBAC, the NIEM Management Office, and DHS colleagues has enabled increased attention on the benefits and responsibilities associated with NIEM.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</a:rPr>
              <a:t>	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7556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8746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2020 Highlights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352800" y="3199088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Review the CBRN Master Document from June 2016, the focus of which was predominantly RN, for any updates as well as to augment the relevance to CB.  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Engage with historical partners in the Global Nuclear Detection Architecture (GNDA) and new partners in the CB domain on necessary modifications to the master document.	</a:t>
            </a:r>
          </a:p>
        </p:txBody>
      </p:sp>
      <p:sp>
        <p:nvSpPr>
          <p:cNvPr id="10" name="Freeform 9"/>
          <p:cNvSpPr/>
          <p:nvPr/>
        </p:nvSpPr>
        <p:spPr>
          <a:xfrm>
            <a:off x="320302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2021 Objectives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172200" y="3199088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019800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>
                <a:solidFill>
                  <a:srgbClr val="FFFFFF"/>
                </a:solidFill>
                <a:latin typeface="Arial"/>
              </a:rPr>
              <a:t>NIEM Recommendations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Straight Connector 4"/>
          <p:cNvSpPr/>
          <p:nvPr/>
        </p:nvSpPr>
        <p:spPr>
          <a:xfrm>
            <a:off x="378201" y="2996589"/>
            <a:ext cx="9192" cy="3375233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8" name="Straight Connector 7"/>
          <p:cNvSpPr/>
          <p:nvPr/>
        </p:nvSpPr>
        <p:spPr>
          <a:xfrm>
            <a:off x="3194007" y="2982700"/>
            <a:ext cx="0" cy="3389122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6" name="Straight Connector 15"/>
          <p:cNvSpPr/>
          <p:nvPr/>
        </p:nvSpPr>
        <p:spPr>
          <a:xfrm>
            <a:off x="6010530" y="2982701"/>
            <a:ext cx="0" cy="3389121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567429"/>
            <a:ext cx="9144000" cy="584775"/>
          </a:xfrm>
        </p:spPr>
        <p:txBody>
          <a:bodyPr lIns="45720" rIns="45720">
            <a:spAutoFit/>
          </a:bodyPr>
          <a:lstStyle/>
          <a:p>
            <a:r>
              <a:rPr lang="en-US" dirty="0">
                <a:solidFill>
                  <a:srgbClr val="FFB64B"/>
                </a:solidFill>
              </a:rPr>
              <a:t>CBRN </a:t>
            </a:r>
            <a:r>
              <a:rPr lang="en-US" dirty="0"/>
              <a:t>Domain Update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fld id="{DE814A3B-586F-6741-A578-6A3C03C31D1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387392" y="1076077"/>
            <a:ext cx="8756608" cy="295523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R="0" lvl="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0" noProof="0" dirty="0">
                <a:solidFill>
                  <a:srgbClr val="686868"/>
                </a:solidFill>
                <a:latin typeface="Arial"/>
              </a:rPr>
              <a:t>Domain Steward &amp; Stakeholders</a:t>
            </a:r>
            <a:r>
              <a:rPr lang="en-US" sz="1200" kern="0" dirty="0">
                <a:solidFill>
                  <a:srgbClr val="686868"/>
                </a:solidFill>
                <a:latin typeface="Arial"/>
              </a:rPr>
              <a:t>: </a:t>
            </a:r>
            <a:r>
              <a:rPr lang="en-US" sz="1200" kern="0" dirty="0">
                <a:solidFill>
                  <a:srgbClr val="00506F"/>
                </a:solidFill>
                <a:latin typeface="Arial"/>
              </a:rPr>
              <a:t>Joel Rynes, DHS/Countering Weapons of </a:t>
            </a:r>
            <a:r>
              <a:rPr lang="en-US" sz="1200" kern="0">
                <a:solidFill>
                  <a:srgbClr val="00506F"/>
                </a:solidFill>
                <a:latin typeface="Arial"/>
              </a:rPr>
              <a:t>Mass Destruction; </a:t>
            </a:r>
            <a:r>
              <a:rPr lang="en-US" sz="1200" kern="0" dirty="0">
                <a:solidFill>
                  <a:srgbClr val="00506F"/>
                </a:solidFill>
                <a:latin typeface="Arial"/>
              </a:rPr>
              <a:t>CBRN Community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506F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7" name="Picture 16" descr="NIEM-Logo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11"/>
          <a:stretch/>
        </p:blipFill>
        <p:spPr>
          <a:xfrm>
            <a:off x="387393" y="284921"/>
            <a:ext cx="2112015" cy="358635"/>
          </a:xfrm>
          <a:prstGeom prst="rect">
            <a:avLst/>
          </a:prstGeom>
        </p:spPr>
      </p:pic>
      <p:sp>
        <p:nvSpPr>
          <p:cNvPr id="18" name="Title 10"/>
          <p:cNvSpPr txBox="1">
            <a:spLocks/>
          </p:cNvSpPr>
          <p:nvPr/>
        </p:nvSpPr>
        <p:spPr bwMode="auto">
          <a:xfrm>
            <a:off x="2057400" y="124811"/>
            <a:ext cx="594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200" b="1" kern="1200" dirty="0">
                <a:solidFill>
                  <a:srgbClr val="1E5883"/>
                </a:solidFill>
                <a:latin typeface="Tw Cen MT"/>
                <a:ea typeface="+mj-ea"/>
                <a:cs typeface="Tw Cen M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1E5883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1E5883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1E5883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1E5883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/>
              <a:t>Advance NIEM Adoption</a:t>
            </a:r>
          </a:p>
        </p:txBody>
      </p:sp>
    </p:spTree>
    <p:extLst>
      <p:ext uri="{BB962C8B-B14F-4D97-AF65-F5344CB8AC3E}">
        <p14:creationId xmlns:p14="http://schemas.microsoft.com/office/powerpoint/2010/main" val="1583167352"/>
      </p:ext>
    </p:extLst>
  </p:cSld>
  <p:clrMapOvr>
    <a:masterClrMapping/>
  </p:clrMapOvr>
</p:sld>
</file>

<file path=ppt/theme/theme1.xml><?xml version="1.0" encoding="utf-8"?>
<a:theme xmlns:a="http://schemas.openxmlformats.org/drawingml/2006/main" name="NIEM Course Theme">
  <a:themeElements>
    <a:clrScheme name="Custom 15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0085BB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NIEM Course Theme">
  <a:themeElements>
    <a:clrScheme name="Course Blue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90C48D7874EF4480ABBDBFB908B373" ma:contentTypeVersion="7" ma:contentTypeDescription="Create a new document." ma:contentTypeScope="" ma:versionID="489177ea332e2408b6a2ab4cf5a67ff5">
  <xsd:schema xmlns:xsd="http://www.w3.org/2001/XMLSchema" xmlns:xs="http://www.w3.org/2001/XMLSchema" xmlns:p="http://schemas.microsoft.com/office/2006/metadata/properties" xmlns:ns3="136415d4-1f18-47d5-b068-089bd22ae80b" targetNamespace="http://schemas.microsoft.com/office/2006/metadata/properties" ma:root="true" ma:fieldsID="0cfe72d547c55c7c1b22bd1d484560a1" ns3:_="">
    <xsd:import namespace="136415d4-1f18-47d5-b068-089bd22ae8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6415d4-1f18-47d5-b068-089bd22ae8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86A210-10A3-4FE8-B2B4-ACA3EA323B9C}">
  <ds:schemaRefs>
    <ds:schemaRef ds:uri="136415d4-1f18-47d5-b068-089bd22ae80b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6359D79-74D7-4E59-A1E2-88E1C9BF41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759E74-9609-4ADC-83D7-86D85F0561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6415d4-1f18-47d5-b068-089bd22ae8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110900</TotalTime>
  <Words>208</Words>
  <Application>Microsoft Office PowerPoint</Application>
  <PresentationFormat>Letter Paper (8.5x11 in)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Tw Cen MT</vt:lpstr>
      <vt:lpstr>Wingdings</vt:lpstr>
      <vt:lpstr>NIEM Course Theme</vt:lpstr>
      <vt:lpstr>1_NIEM Course Theme</vt:lpstr>
      <vt:lpstr>2_Office Theme</vt:lpstr>
      <vt:lpstr>CBRN Domain Update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Logan, Craig (US - Arlington)</dc:creator>
  <cp:lastModifiedBy>Stephen Sullivan</cp:lastModifiedBy>
  <cp:revision>6527</cp:revision>
  <cp:lastPrinted>2015-11-16T19:49:24Z</cp:lastPrinted>
  <dcterms:created xsi:type="dcterms:W3CDTF">2009-03-17T18:28:54Z</dcterms:created>
  <dcterms:modified xsi:type="dcterms:W3CDTF">2020-09-11T13:32:49Z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0x0101006290C48D7874EF4480ABBDBFB908B373</vt:lpwstr>
  </property>
</Properties>
</file>