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5272" r:id="rId2"/>
  </p:sldMasterIdLst>
  <p:notesMasterIdLst>
    <p:notesMasterId r:id="rId9"/>
  </p:notesMasterIdLst>
  <p:handoutMasterIdLst>
    <p:handoutMasterId r:id="rId10"/>
  </p:handoutMasterIdLst>
  <p:sldIdLst>
    <p:sldId id="601" r:id="rId3"/>
    <p:sldId id="770" r:id="rId4"/>
    <p:sldId id="772" r:id="rId5"/>
    <p:sldId id="774" r:id="rId6"/>
    <p:sldId id="768" r:id="rId7"/>
    <p:sldId id="773" r:id="rId8"/>
  </p:sldIdLst>
  <p:sldSz cx="9144000" cy="6858000" type="letter"/>
  <p:notesSz cx="7053263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2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eilly, Heather" initials="HR" lastIdx="17" clrIdx="0"/>
  <p:cmAuthor id="1" name="Key, Jacqueline" initials="JK" lastIdx="2" clrIdx="1"/>
  <p:cmAuthor id="2" name="Taylor, Michael C" initials="MT" lastIdx="7" clrIdx="2"/>
  <p:cmAuthor id="3" name="Wan, Tiffany" initials="TW" lastIdx="27" clrIdx="3"/>
  <p:cmAuthor id="4" name="Logan, Craig" initials="CL" lastIdx="11" clrIdx="4"/>
  <p:cmAuthor id="5" name="justin.stekervetz" initials="JS" lastIdx="5" clrIdx="5"/>
  <p:cmAuthor id="6" name="Akshai Prakash" initials="" lastIdx="0" clrIdx="6"/>
  <p:cmAuthor id="7" name="Lancos, Allison Marie" initials="AL" lastIdx="5" clrIdx="7"/>
  <p:cmAuthor id="8" name="Vainshtein, Natalia" initials="NV" lastIdx="41" clrIdx="8"/>
  <p:cmAuthor id="9" name="Ritter, Eric" initials="ER" lastIdx="6" clrIdx="9"/>
  <p:cmAuthor id="10" name="Cross, Oniel" initials="OC" lastIdx="5" clrIdx="10"/>
  <p:cmAuthor id="11" name="Kuban, Sara A." initials="SK" lastIdx="4" clrIdx="11">
    <p:extLst/>
  </p:cmAuthor>
  <p:cmAuthor id="12" name="Nisco, Derek" initials="ND" lastIdx="2" clrIdx="12">
    <p:extLst/>
  </p:cmAuthor>
  <p:cmAuthor id="13" name="Dan Croft" initials="" lastIdx="1" clrIdx="1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DCE6F1"/>
    <a:srgbClr val="5FB4BE"/>
    <a:srgbClr val="B36F3C"/>
    <a:srgbClr val="00506F"/>
    <a:srgbClr val="007678"/>
    <a:srgbClr val="0085BB"/>
    <a:srgbClr val="949C9D"/>
    <a:srgbClr val="686868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9822" autoAdjust="0"/>
  </p:normalViewPr>
  <p:slideViewPr>
    <p:cSldViewPr>
      <p:cViewPr varScale="1">
        <p:scale>
          <a:sx n="127" d="100"/>
          <a:sy n="127" d="100"/>
        </p:scale>
        <p:origin x="734" y="86"/>
      </p:cViewPr>
      <p:guideLst>
        <p:guide orient="horz" pos="2160"/>
        <p:guide pos="34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932"/>
        <p:guide pos="222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56414" cy="465615"/>
          </a:xfrm>
          <a:prstGeom prst="rect">
            <a:avLst/>
          </a:prstGeom>
        </p:spPr>
        <p:txBody>
          <a:bodyPr vert="horz" lIns="92962" tIns="46482" rIns="92962" bIns="4648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Release Updates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95217" y="1"/>
            <a:ext cx="3056414" cy="465615"/>
          </a:xfrm>
          <a:prstGeom prst="rect">
            <a:avLst/>
          </a:prstGeom>
        </p:spPr>
        <p:txBody>
          <a:bodyPr vert="horz" lIns="92962" tIns="46482" rIns="92962" bIns="46482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3567F1A-F972-48E2-810D-F153F2BC987C}" type="datetimeFigureOut">
              <a:rPr lang="en-US"/>
              <a:pPr>
                <a:defRPr/>
              </a:pPr>
              <a:t>10/16/2019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1886"/>
            <a:ext cx="3056414" cy="465615"/>
          </a:xfrm>
          <a:prstGeom prst="rect">
            <a:avLst/>
          </a:prstGeom>
        </p:spPr>
        <p:txBody>
          <a:bodyPr vert="horz" lIns="92962" tIns="46482" rIns="92962" bIns="4648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95217" y="8841886"/>
            <a:ext cx="3056414" cy="465615"/>
          </a:xfrm>
          <a:prstGeom prst="rect">
            <a:avLst/>
          </a:prstGeom>
        </p:spPr>
        <p:txBody>
          <a:bodyPr vert="horz" lIns="92962" tIns="46482" rIns="92962" bIns="46482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67D72C0-481D-49BC-94C5-DE4BB6EBAE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24204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56414" cy="465615"/>
          </a:xfrm>
          <a:prstGeom prst="rect">
            <a:avLst/>
          </a:prstGeom>
        </p:spPr>
        <p:txBody>
          <a:bodyPr vert="horz" lIns="92962" tIns="46482" rIns="92962" bIns="4648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Release Updates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5217" y="1"/>
            <a:ext cx="3056414" cy="465615"/>
          </a:xfrm>
          <a:prstGeom prst="rect">
            <a:avLst/>
          </a:prstGeom>
        </p:spPr>
        <p:txBody>
          <a:bodyPr vert="horz" lIns="92962" tIns="46482" rIns="92962" bIns="46482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66D9BF6-34AA-4693-8411-0D6801284808}" type="datetimeFigureOut">
              <a:rPr lang="en-US"/>
              <a:pPr>
                <a:defRPr/>
              </a:pPr>
              <a:t>10/16/2019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8563" y="698500"/>
            <a:ext cx="4656137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62" tIns="46482" rIns="92962" bIns="46482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5327" y="4422543"/>
            <a:ext cx="5642610" cy="4188935"/>
          </a:xfrm>
          <a:prstGeom prst="rect">
            <a:avLst/>
          </a:prstGeom>
        </p:spPr>
        <p:txBody>
          <a:bodyPr vert="horz" lIns="92962" tIns="46482" rIns="92962" bIns="46482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1886"/>
            <a:ext cx="3056414" cy="465615"/>
          </a:xfrm>
          <a:prstGeom prst="rect">
            <a:avLst/>
          </a:prstGeom>
        </p:spPr>
        <p:txBody>
          <a:bodyPr vert="horz" lIns="92962" tIns="46482" rIns="92962" bIns="4648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95217" y="8841886"/>
            <a:ext cx="3056414" cy="465615"/>
          </a:xfrm>
          <a:prstGeom prst="rect">
            <a:avLst/>
          </a:prstGeom>
        </p:spPr>
        <p:txBody>
          <a:bodyPr vert="horz" lIns="92962" tIns="46482" rIns="92962" bIns="46482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0F65743-3709-4845-8C48-66182B01E8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7527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8467A-BAF3-4F3F-A451-2E979F2EFE76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Release Updates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159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8467A-BAF3-4F3F-A451-2E979F2EFE76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Release Updates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644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8467A-BAF3-4F3F-A451-2E979F2EFE76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Release Updates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68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urse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0"/>
            <a:ext cx="2819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" descr="C:\Users\jkey\AppData\Local\Temp\wzaea2\NIEM_cmyk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526213"/>
            <a:ext cx="14636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2438400" y="4081165"/>
            <a:ext cx="4191000" cy="990600"/>
          </a:xfrm>
        </p:spPr>
        <p:txBody>
          <a:bodyPr>
            <a:normAutofit/>
          </a:bodyPr>
          <a:lstStyle>
            <a:lvl1pPr>
              <a:buNone/>
              <a:defRPr sz="2400" i="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336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C:\Users\jkey\AppData\Local\Temp\wzaea2\NIEM_cmyk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526213"/>
            <a:ext cx="14636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4367213" y="6488113"/>
            <a:ext cx="409575" cy="20002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858585"/>
            </a:prstShdw>
          </a:effectLst>
          <a:extLst/>
        </p:spPr>
        <p:txBody>
          <a:bodyPr wrap="none" lIns="0" tIns="0" rIns="0" bIns="0" anchor="b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1300" b="1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- </a:t>
            </a:r>
            <a:fld id="{61476E6E-F3E8-4882-A00C-BF8520FCA51C}" type="slidenum">
              <a:rPr lang="en-US" sz="1300" b="1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ctr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1300" b="1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-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44200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0"/>
            <a:ext cx="2819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2971800"/>
            <a:ext cx="5715000" cy="914400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202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87350" y="6562725"/>
            <a:ext cx="374650" cy="1539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13BC184-E17D-4C0D-92D1-C42500D19E3A}" type="slidenum">
              <a:rPr lang="en-CA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2000" y="6562725"/>
            <a:ext cx="5219700" cy="1539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708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rs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:\Users\jkey\AppData\Local\Temp\wzaea2\NIEM_cmyk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526213"/>
            <a:ext cx="14636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603" y="1143000"/>
            <a:ext cx="8229600" cy="4983163"/>
          </a:xfrm>
        </p:spPr>
        <p:txBody>
          <a:bodyPr>
            <a:noAutofit/>
          </a:bodyPr>
          <a:lstStyle>
            <a:lvl1pPr eaLnBrk="1" hangingPunct="1">
              <a:buFont typeface="Wingdings" pitchFamily="2" charset="2"/>
              <a:buChar char="§"/>
              <a:defRPr/>
            </a:lvl1pPr>
            <a:lvl2pPr eaLnBrk="1" hangingPunct="1">
              <a:defRPr/>
            </a:lvl2pPr>
            <a:lvl3pPr eaLnBrk="1" hangingPunct="1">
              <a:defRPr/>
            </a:lvl3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346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C:\Users\jkey\AppData\Local\Temp\wzaea2\NIEM_cmyk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526213"/>
            <a:ext cx="14636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0"/>
            <a:ext cx="2819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312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0"/>
            <a:ext cx="2819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2971800"/>
            <a:ext cx="5715000" cy="914400"/>
          </a:xfrm>
        </p:spPr>
        <p:txBody>
          <a:bodyPr/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03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359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D15190-32A8-493E-82FC-4656A88DB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53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400" b="1"/>
            </a:lvl1pPr>
          </a:lstStyle>
          <a:p>
            <a:fld id="{3BD15190-32A8-493E-82FC-4656A88DBF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44259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urse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C:\Users\jkey\AppData\Local\Temp\wz8217\NIEM_w-name_cmyk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425" y="1844675"/>
            <a:ext cx="51371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" descr="C:\Users\jkey\AppData\Local\Temp\wzaea2\NIEM_cmyk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526213"/>
            <a:ext cx="14636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2438400" y="4081165"/>
            <a:ext cx="4191000" cy="990600"/>
          </a:xfrm>
        </p:spPr>
        <p:txBody>
          <a:bodyPr>
            <a:normAutofit/>
          </a:bodyPr>
          <a:lstStyle>
            <a:lvl1pPr>
              <a:buNone/>
              <a:defRPr sz="2400" i="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6741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rs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:\Users\jkey\AppData\Local\Temp\wzaea2\NIEM_cmyk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526213"/>
            <a:ext cx="14636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5"/>
          <p:cNvSpPr txBox="1">
            <a:spLocks noChangeArrowheads="1"/>
          </p:cNvSpPr>
          <p:nvPr userDrawn="1"/>
        </p:nvSpPr>
        <p:spPr bwMode="auto">
          <a:xfrm>
            <a:off x="4367213" y="6488113"/>
            <a:ext cx="409575" cy="20002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858585"/>
            </a:prstShdw>
          </a:effectLst>
          <a:extLst/>
        </p:spPr>
        <p:txBody>
          <a:bodyPr wrap="none" lIns="0" tIns="0" rIns="0" bIns="0" anchor="b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1300" b="1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- </a:t>
            </a:r>
            <a:fld id="{35920138-74A0-48DF-B89F-6B7E0D40782B}" type="slidenum">
              <a:rPr lang="en-US" sz="1300" b="1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ctr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1300" b="1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603" y="1143000"/>
            <a:ext cx="8229600" cy="4983163"/>
          </a:xfrm>
        </p:spPr>
        <p:txBody>
          <a:bodyPr>
            <a:noAutofit/>
          </a:bodyPr>
          <a:lstStyle>
            <a:lvl1pPr eaLnBrk="1" hangingPunct="1">
              <a:buFont typeface="Wingdings" pitchFamily="2" charset="2"/>
              <a:buChar char="§"/>
              <a:defRPr/>
            </a:lvl1pPr>
            <a:lvl2pPr eaLnBrk="1" hangingPunct="1">
              <a:defRPr/>
            </a:lvl2pPr>
            <a:lvl3pPr eaLnBrk="1" hangingPunct="1"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7114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0"/>
            <a:ext cx="2819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14400"/>
            <a:ext cx="8229600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Bullet is Wingdings 2:161 (100%); before paragraph spacing of 13.44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Dash: dash point is 100% en-dash, before paragraph spacing of 5.76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err="1" smtClean="0"/>
              <a:t>Subbullet</a:t>
            </a:r>
            <a:r>
              <a:rPr lang="en-US" dirty="0" smtClean="0"/>
              <a:t> is 100% bullet, before paragraph spacing of 4.8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17" r:id="rId1"/>
    <p:sldLayoutId id="2147485218" r:id="rId2"/>
    <p:sldLayoutId id="2147485219" r:id="rId3"/>
    <p:sldLayoutId id="2147485220" r:id="rId4"/>
    <p:sldLayoutId id="2147485294" r:id="rId5"/>
    <p:sldLayoutId id="2147485295" r:id="rId6"/>
    <p:sldLayoutId id="2147485296" r:id="rId7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en-US" sz="3200" b="1" kern="1200" dirty="0">
          <a:solidFill>
            <a:srgbClr val="1E5883"/>
          </a:solidFill>
          <a:latin typeface="Tw Cen MT"/>
          <a:ea typeface="+mj-ea"/>
          <a:cs typeface="Tw Cen MT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rgbClr val="686868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‒"/>
        <a:defRPr sz="1600" kern="1200">
          <a:solidFill>
            <a:srgbClr val="686868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rgbClr val="686868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defRPr sz="2000" kern="1200">
          <a:solidFill>
            <a:schemeClr val="tx1"/>
          </a:solidFill>
          <a:latin typeface="+mn-lt"/>
          <a:ea typeface="+mn-ea"/>
          <a:cs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14400"/>
            <a:ext cx="8229600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Bullet is Wingdings 2:161 (100%); before paragraph spacing of 13.44 pt</a:t>
            </a:r>
          </a:p>
          <a:p>
            <a:pPr lvl="1"/>
            <a:r>
              <a:rPr lang="en-US" smtClean="0"/>
              <a:t>Dash: dash point is 100% en-dash, before paragraph spacing of 5.76 pt</a:t>
            </a:r>
          </a:p>
          <a:p>
            <a:pPr lvl="2"/>
            <a:r>
              <a:rPr lang="en-US" smtClean="0"/>
              <a:t>Subbullet is 100% bullet, before paragraph spacing of 4.8 pt</a:t>
            </a:r>
          </a:p>
          <a:p>
            <a:pPr lvl="0"/>
            <a:endParaRPr lang="en-US" smtClean="0"/>
          </a:p>
        </p:txBody>
      </p:sp>
      <p:sp>
        <p:nvSpPr>
          <p:cNvPr id="1029" name="Text Box 5"/>
          <p:cNvSpPr txBox="1">
            <a:spLocks noChangeArrowheads="1"/>
          </p:cNvSpPr>
          <p:nvPr userDrawn="1"/>
        </p:nvSpPr>
        <p:spPr bwMode="auto">
          <a:xfrm>
            <a:off x="4367213" y="6488113"/>
            <a:ext cx="409575" cy="20002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858585"/>
            </a:prstShdw>
          </a:effectLst>
          <a:extLst/>
        </p:spPr>
        <p:txBody>
          <a:bodyPr wrap="none" lIns="0" tIns="0" rIns="0" bIns="0" anchor="b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1300" b="1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- </a:t>
            </a:r>
            <a:fld id="{22FC12E0-BF51-4AED-8937-5538C7C73AD0}" type="slidenum">
              <a:rPr lang="en-US" sz="1300" b="1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ctr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1300" b="1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-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79620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73" r:id="rId1"/>
    <p:sldLayoutId id="2147485274" r:id="rId2"/>
    <p:sldLayoutId id="2147485275" r:id="rId3"/>
    <p:sldLayoutId id="2147485276" r:id="rId4"/>
    <p:sldLayoutId id="2147485277" r:id="rId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en-US" sz="3200" b="1" kern="1200" dirty="0">
          <a:solidFill>
            <a:srgbClr val="1E5883"/>
          </a:solidFill>
          <a:latin typeface="Tw Cen MT"/>
          <a:ea typeface="+mj-ea"/>
          <a:cs typeface="Tw Cen M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rgbClr val="595959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‒"/>
        <a:defRPr sz="1600" kern="1200">
          <a:solidFill>
            <a:srgbClr val="595959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rgbClr val="595959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2000" kern="1200">
          <a:solidFill>
            <a:schemeClr val="tx1"/>
          </a:solidFill>
          <a:latin typeface="+mn-lt"/>
          <a:ea typeface="+mn-ea"/>
          <a:cs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EM/NIEM-Releas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niem.github.io/niem-release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niem-comments@lists.gatech.edu" TargetMode="External"/><Relationship Id="rId2" Type="http://schemas.openxmlformats.org/officeDocument/2006/relationships/hyperlink" Target="https://tools.niem.gov/contes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niem.github.io/niem-releases/" TargetMode="External"/><Relationship Id="rId4" Type="http://schemas.openxmlformats.org/officeDocument/2006/relationships/hyperlink" Target="https://github.com/NIEM/NIEM-Releases/issue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EM/NIEM-Releas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/>
          <p:cNvSpPr txBox="1">
            <a:spLocks/>
          </p:cNvSpPr>
          <p:nvPr/>
        </p:nvSpPr>
        <p:spPr bwMode="auto">
          <a:xfrm>
            <a:off x="0" y="2819400"/>
            <a:ext cx="91440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spcBef>
                <a:spcPts val="0"/>
              </a:spcBef>
              <a:spcAft>
                <a:spcPts val="4000"/>
              </a:spcAft>
              <a:buFont typeface="Arial" pitchFamily="34" charset="0"/>
              <a:buNone/>
            </a:pPr>
            <a:r>
              <a:rPr lang="en-US" sz="3200" b="1" dirty="0" smtClean="0">
                <a:solidFill>
                  <a:srgbClr val="686868"/>
                </a:solidFill>
              </a:rPr>
              <a:t>Release Updates</a:t>
            </a:r>
          </a:p>
          <a:p>
            <a:pPr algn="ctr">
              <a:spcBef>
                <a:spcPts val="0"/>
              </a:spcBef>
              <a:spcAft>
                <a:spcPts val="4000"/>
              </a:spcAft>
              <a:buFont typeface="Arial" pitchFamily="34" charset="0"/>
              <a:buNone/>
            </a:pPr>
            <a:r>
              <a:rPr lang="en-US" sz="2400" dirty="0" smtClean="0">
                <a:solidFill>
                  <a:srgbClr val="686868"/>
                </a:solidFill>
              </a:rPr>
              <a:t>NIEM 4.2 Update</a:t>
            </a:r>
            <a:r>
              <a:rPr lang="en-US" sz="2400" dirty="0" smtClean="0">
                <a:solidFill>
                  <a:srgbClr val="686868"/>
                </a:solidFill>
              </a:rPr>
              <a:t/>
            </a:r>
            <a:br>
              <a:rPr lang="en-US" sz="2400" dirty="0" smtClean="0">
                <a:solidFill>
                  <a:srgbClr val="686868"/>
                </a:solidFill>
              </a:rPr>
            </a:br>
            <a:r>
              <a:rPr lang="en-US" sz="2400" dirty="0" smtClean="0">
                <a:solidFill>
                  <a:srgbClr val="686868"/>
                </a:solidFill>
              </a:rPr>
              <a:t>NIEM 5.0 Way Ahead</a:t>
            </a:r>
            <a:r>
              <a:rPr lang="en-US" sz="2400" dirty="0" smtClean="0">
                <a:solidFill>
                  <a:srgbClr val="686868"/>
                </a:solidFill>
              </a:rPr>
              <a:t/>
            </a:r>
            <a:br>
              <a:rPr lang="en-US" sz="2400" dirty="0" smtClean="0">
                <a:solidFill>
                  <a:srgbClr val="686868"/>
                </a:solidFill>
              </a:rPr>
            </a:br>
            <a:endParaRPr lang="en-US" dirty="0">
              <a:solidFill>
                <a:srgbClr val="949C9D"/>
              </a:solidFill>
            </a:endParaRPr>
          </a:p>
        </p:txBody>
      </p:sp>
      <p:pic>
        <p:nvPicPr>
          <p:cNvPr id="4" name="Picture 3" descr="NIEM-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500" y="1371600"/>
            <a:ext cx="3913632" cy="93878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46442" y="6371822"/>
            <a:ext cx="2133600" cy="365125"/>
          </a:xfrm>
        </p:spPr>
        <p:txBody>
          <a:bodyPr/>
          <a:lstStyle/>
          <a:p>
            <a:fld id="{DE814A3B-586F-6741-A578-6A3C03C31D1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8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4.2 </a:t>
            </a:r>
            <a:r>
              <a:rPr lang="en-US" dirty="0" smtClean="0"/>
              <a:t>Release – </a:t>
            </a:r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E814A3B-586F-6741-A578-6A3C03C31D1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603" y="1143000"/>
            <a:ext cx="8229600" cy="5334000"/>
          </a:xfrm>
        </p:spPr>
        <p:txBody>
          <a:bodyPr/>
          <a:lstStyle/>
          <a:p>
            <a:r>
              <a:rPr lang="en-US" dirty="0" smtClean="0"/>
              <a:t>NIEM </a:t>
            </a:r>
            <a:r>
              <a:rPr lang="en-US" dirty="0" smtClean="0"/>
              <a:t>4.2 to be released very soon (October)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Domains with new or updated content:</a:t>
            </a:r>
          </a:p>
          <a:p>
            <a:pPr lvl="1"/>
            <a:r>
              <a:rPr lang="en-US" dirty="0" smtClean="0"/>
              <a:t>Biometrics</a:t>
            </a:r>
          </a:p>
          <a:p>
            <a:pPr lvl="1"/>
            <a:r>
              <a:rPr lang="en-US" dirty="0" smtClean="0"/>
              <a:t>Emergency Management</a:t>
            </a:r>
          </a:p>
          <a:p>
            <a:pPr lvl="1"/>
            <a:r>
              <a:rPr lang="en-US" dirty="0" smtClean="0"/>
              <a:t>Justice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Core Supplement </a:t>
            </a:r>
            <a:r>
              <a:rPr lang="en-US" dirty="0" smtClean="0"/>
              <a:t>4.0.2</a:t>
            </a:r>
            <a:endParaRPr lang="en-US" dirty="0" smtClean="0"/>
          </a:p>
          <a:p>
            <a:r>
              <a:rPr lang="en-US" dirty="0" err="1" smtClean="0"/>
              <a:t>GENC</a:t>
            </a:r>
            <a:r>
              <a:rPr lang="en-US" dirty="0" smtClean="0"/>
              <a:t> </a:t>
            </a:r>
            <a:r>
              <a:rPr lang="en-US" dirty="0" smtClean="0"/>
              <a:t>update</a:t>
            </a:r>
          </a:p>
          <a:p>
            <a:r>
              <a:rPr lang="en-US" dirty="0" smtClean="0"/>
              <a:t>Harmonization and QA fixes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Tool updates:</a:t>
            </a:r>
            <a:endParaRPr lang="en-US" dirty="0" smtClean="0"/>
          </a:p>
          <a:p>
            <a:pPr lvl="1"/>
            <a:r>
              <a:rPr lang="en-US" dirty="0" smtClean="0"/>
              <a:t>Movement</a:t>
            </a:r>
          </a:p>
          <a:p>
            <a:pPr lvl="1"/>
            <a:r>
              <a:rPr lang="en-US" dirty="0" smtClean="0"/>
              <a:t>Schema Subset Generator Tool (SSGT)</a:t>
            </a:r>
          </a:p>
          <a:p>
            <a:pPr lvl="1"/>
            <a:r>
              <a:rPr lang="en-US" dirty="0" smtClean="0"/>
              <a:t>Migration Tool</a:t>
            </a:r>
            <a:br>
              <a:rPr lang="en-US" dirty="0" smtClean="0"/>
            </a:br>
            <a:endParaRPr lang="en-US" dirty="0"/>
          </a:p>
          <a:p>
            <a:r>
              <a:rPr lang="en-US" dirty="0">
                <a:hlinkClick r:id="rId3"/>
              </a:rPr>
              <a:t>https://github.com/NIEM/NIEM-Releases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5334000" y="1295400"/>
            <a:ext cx="3310235" cy="4876800"/>
            <a:chOff x="5431803" y="1447800"/>
            <a:chExt cx="3200400" cy="4680464"/>
          </a:xfrm>
        </p:grpSpPr>
        <p:pic>
          <p:nvPicPr>
            <p:cNvPr id="7" name="Picture 6" title="NIEM 4.2 Readm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31803" y="1447800"/>
              <a:ext cx="3200400" cy="4342654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8" name="TextBox 7"/>
            <p:cNvSpPr txBox="1"/>
            <p:nvPr/>
          </p:nvSpPr>
          <p:spPr>
            <a:xfrm>
              <a:off x="5431803" y="5866654"/>
              <a:ext cx="32004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Light" panose="020F0302020204030204" pitchFamily="34" charset="0"/>
                </a:rPr>
                <a:t>Change summary in 4.2 Readme</a:t>
              </a:r>
              <a:endPara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330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4.2 Release Stats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E814A3B-586F-6741-A578-6A3C03C31D10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59344"/>
              </p:ext>
            </p:extLst>
          </p:nvPr>
        </p:nvGraphicFramePr>
        <p:xfrm>
          <a:off x="533399" y="990600"/>
          <a:ext cx="5486402" cy="5285891"/>
        </p:xfrm>
        <a:graphic>
          <a:graphicData uri="http://schemas.openxmlformats.org/drawingml/2006/table">
            <a:tbl>
              <a:tblPr/>
              <a:tblGrid>
                <a:gridCol w="2635046">
                  <a:extLst>
                    <a:ext uri="{9D8B030D-6E8A-4147-A177-3AD203B41FA5}">
                      <a16:colId xmlns:a16="http://schemas.microsoft.com/office/drawing/2014/main" val="3398450253"/>
                    </a:ext>
                  </a:extLst>
                </a:gridCol>
                <a:gridCol w="963562">
                  <a:extLst>
                    <a:ext uri="{9D8B030D-6E8A-4147-A177-3AD203B41FA5}">
                      <a16:colId xmlns:a16="http://schemas.microsoft.com/office/drawing/2014/main" val="3835603178"/>
                    </a:ext>
                  </a:extLst>
                </a:gridCol>
                <a:gridCol w="943897">
                  <a:extLst>
                    <a:ext uri="{9D8B030D-6E8A-4147-A177-3AD203B41FA5}">
                      <a16:colId xmlns:a16="http://schemas.microsoft.com/office/drawing/2014/main" val="1262763509"/>
                    </a:ext>
                  </a:extLst>
                </a:gridCol>
                <a:gridCol w="943897">
                  <a:extLst>
                    <a:ext uri="{9D8B030D-6E8A-4147-A177-3AD203B41FA5}">
                      <a16:colId xmlns:a16="http://schemas.microsoft.com/office/drawing/2014/main" val="4219029780"/>
                    </a:ext>
                  </a:extLst>
                </a:gridCol>
              </a:tblGrid>
              <a:tr h="34768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NIEM 4.2</a:t>
                      </a:r>
                    </a:p>
                  </a:txBody>
                  <a:tcPr marR="7620" marT="7620" marB="0" anchor="b">
                    <a:lnL w="3175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Properties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Types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Codes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3175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976203"/>
                  </a:ext>
                </a:extLst>
              </a:tr>
              <a:tr h="2737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Core</a:t>
                      </a:r>
                    </a:p>
                  </a:txBody>
                  <a:tcPr marR="7620" marT="7620" marB="0" anchor="b">
                    <a:lnL w="3175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1,586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271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3175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01142"/>
                  </a:ext>
                </a:extLst>
              </a:tr>
              <a:tr h="2737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Domains</a:t>
                      </a:r>
                    </a:p>
                  </a:txBody>
                  <a:tcPr marR="7620" marT="7620" marB="0" anchor="b">
                    <a:lnL w="3175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9,919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2,552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9,436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3175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289883"/>
                  </a:ext>
                </a:extLst>
              </a:tr>
              <a:tr h="2737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Agriculture</a:t>
                      </a:r>
                    </a:p>
                  </a:txBody>
                  <a:tcPr marL="274320" marR="7620" marT="7620" marB="0" anchor="b">
                    <a:lnL w="3175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3175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034069"/>
                  </a:ext>
                </a:extLst>
              </a:tr>
              <a:tr h="2737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Biometrics</a:t>
                      </a:r>
                    </a:p>
                  </a:txBody>
                  <a:tcPr marL="274320" marR="7620" marT="7620" marB="0" anchor="b">
                    <a:lnL w="3175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1,012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591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1,327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3175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087229"/>
                  </a:ext>
                </a:extLst>
              </a:tr>
              <a:tr h="2737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CBRN</a:t>
                      </a:r>
                    </a:p>
                  </a:txBody>
                  <a:tcPr marL="274320" marR="7620" marT="7620" marB="0" anchor="b">
                    <a:lnL w="3175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608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3175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124806"/>
                  </a:ext>
                </a:extLst>
              </a:tr>
              <a:tr h="2737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Emergency Management</a:t>
                      </a:r>
                    </a:p>
                  </a:txBody>
                  <a:tcPr marL="274320" marR="7620" marT="7620" marB="0" anchor="b">
                    <a:lnL w="3175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822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1,234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3175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7049692"/>
                  </a:ext>
                </a:extLst>
              </a:tr>
              <a:tr h="2737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Human Services</a:t>
                      </a:r>
                    </a:p>
                  </a:txBody>
                  <a:tcPr marL="274320" marR="7620" marT="7620" marB="0" anchor="b">
                    <a:lnL w="3175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812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276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1,048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3175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840680"/>
                  </a:ext>
                </a:extLst>
              </a:tr>
              <a:tr h="2737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Immigration</a:t>
                      </a:r>
                    </a:p>
                  </a:txBody>
                  <a:tcPr marL="274320" marR="7620" marT="7620" marB="0" anchor="b">
                    <a:lnL w="3175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457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1,388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3175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3053766"/>
                  </a:ext>
                </a:extLst>
              </a:tr>
              <a:tr h="2737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Infrastructure Protection</a:t>
                      </a:r>
                    </a:p>
                  </a:txBody>
                  <a:tcPr marL="274320" marR="7620" marT="7620" marB="0" anchor="b">
                    <a:lnL w="3175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3175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196980"/>
                  </a:ext>
                </a:extLst>
              </a:tr>
              <a:tr h="2737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Intelligence</a:t>
                      </a:r>
                    </a:p>
                  </a:txBody>
                  <a:tcPr marL="274320" marR="7620" marT="7620" marB="0" anchor="b">
                    <a:lnL w="3175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3175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716705"/>
                  </a:ext>
                </a:extLst>
              </a:tr>
              <a:tr h="2737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International Trade</a:t>
                      </a:r>
                    </a:p>
                  </a:txBody>
                  <a:tcPr marL="274320" marR="7620" marT="7620" marB="0" anchor="b">
                    <a:lnL w="3175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534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3175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020637"/>
                  </a:ext>
                </a:extLst>
              </a:tr>
              <a:tr h="2737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Justice</a:t>
                      </a:r>
                    </a:p>
                  </a:txBody>
                  <a:tcPr marL="274320" marR="7620" marT="7620" marB="0" anchor="b">
                    <a:lnL w="3175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4,206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502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3175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132400"/>
                  </a:ext>
                </a:extLst>
              </a:tr>
              <a:tr h="2737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Maritime</a:t>
                      </a:r>
                    </a:p>
                  </a:txBody>
                  <a:tcPr marL="274320" marR="7620" marT="7620" marB="0" anchor="b">
                    <a:lnL w="3175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3175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357210"/>
                  </a:ext>
                </a:extLst>
              </a:tr>
              <a:tr h="2737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Military Operations</a:t>
                      </a:r>
                    </a:p>
                  </a:txBody>
                  <a:tcPr marL="274320" marR="7620" marT="7620" marB="0" anchor="b">
                    <a:lnL w="3175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306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3175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496681"/>
                  </a:ext>
                </a:extLst>
              </a:tr>
              <a:tr h="2737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Screening</a:t>
                      </a:r>
                    </a:p>
                  </a:txBody>
                  <a:tcPr marL="274320" marR="7620" marT="7620" marB="0" anchor="b">
                    <a:lnL w="3175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599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3,731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3175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040818"/>
                  </a:ext>
                </a:extLst>
              </a:tr>
              <a:tr h="2737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Surface Transportation</a:t>
                      </a:r>
                    </a:p>
                  </a:txBody>
                  <a:tcPr marL="274320" marR="7620" marT="7620" marB="0" anchor="b">
                    <a:lnL w="3175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3175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683331"/>
                  </a:ext>
                </a:extLst>
              </a:tr>
              <a:tr h="2737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Code Sets</a:t>
                      </a:r>
                    </a:p>
                  </a:txBody>
                  <a:tcPr marR="7620" marT="7620" marB="0" anchor="b">
                    <a:lnL w="3175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660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660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1,098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660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73,009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3175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660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144675"/>
                  </a:ext>
                </a:extLst>
              </a:tr>
              <a:tr h="28511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R="7620" marT="7620" marB="0" anchor="b">
                    <a:lnL w="3175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3660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11,510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660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3,921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660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82,630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3175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660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5027439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621741"/>
              </p:ext>
            </p:extLst>
          </p:nvPr>
        </p:nvGraphicFramePr>
        <p:xfrm>
          <a:off x="6858000" y="990600"/>
          <a:ext cx="1828801" cy="5285894"/>
        </p:xfrm>
        <a:graphic>
          <a:graphicData uri="http://schemas.openxmlformats.org/drawingml/2006/table">
            <a:tbl>
              <a:tblPr/>
              <a:tblGrid>
                <a:gridCol w="874643">
                  <a:extLst>
                    <a:ext uri="{9D8B030D-6E8A-4147-A177-3AD203B41FA5}">
                      <a16:colId xmlns:a16="http://schemas.microsoft.com/office/drawing/2014/main" val="3738974251"/>
                    </a:ext>
                  </a:extLst>
                </a:gridCol>
                <a:gridCol w="477079">
                  <a:extLst>
                    <a:ext uri="{9D8B030D-6E8A-4147-A177-3AD203B41FA5}">
                      <a16:colId xmlns:a16="http://schemas.microsoft.com/office/drawing/2014/main" val="2387855798"/>
                    </a:ext>
                  </a:extLst>
                </a:gridCol>
                <a:gridCol w="477079">
                  <a:extLst>
                    <a:ext uri="{9D8B030D-6E8A-4147-A177-3AD203B41FA5}">
                      <a16:colId xmlns:a16="http://schemas.microsoft.com/office/drawing/2014/main" val="2984547319"/>
                    </a:ext>
                  </a:extLst>
                </a:gridCol>
              </a:tblGrid>
              <a:tr h="14004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R="5702" marT="5702" marB="0" anchor="b">
                    <a:lnL w="3175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Types</a:t>
                      </a:r>
                    </a:p>
                  </a:txBody>
                  <a:tcPr marL="5702" marT="5702" marB="0" anchor="b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Codes</a:t>
                      </a:r>
                    </a:p>
                  </a:txBody>
                  <a:tcPr marL="5702" marT="5702" marB="0" anchor="b">
                    <a:lnL>
                      <a:noFill/>
                    </a:lnL>
                    <a:lnR w="3175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747089"/>
                  </a:ext>
                </a:extLst>
              </a:tr>
              <a:tr h="14004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Code Sets</a:t>
                      </a:r>
                    </a:p>
                  </a:txBody>
                  <a:tcPr marR="5702" marT="5702" marB="0" anchor="b">
                    <a:lnL w="3175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1,098</a:t>
                      </a:r>
                    </a:p>
                  </a:txBody>
                  <a:tcPr marL="5702" marT="5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73,009</a:t>
                      </a:r>
                    </a:p>
                  </a:txBody>
                  <a:tcPr marL="5702" marT="5702" marB="0" anchor="b">
                    <a:lnL>
                      <a:noFill/>
                    </a:lnL>
                    <a:lnR w="3175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923210"/>
                  </a:ext>
                </a:extLst>
              </a:tr>
              <a:tr h="14004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aamva_d20</a:t>
                      </a:r>
                    </a:p>
                  </a:txBody>
                  <a:tcPr marR="5702" marT="5702" marB="0" anchor="b">
                    <a:lnL w="3175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5702" marT="5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732</a:t>
                      </a:r>
                    </a:p>
                  </a:txBody>
                  <a:tcPr marL="5702" marT="5702" marB="0" anchor="b">
                    <a:lnL>
                      <a:noFill/>
                    </a:lnL>
                    <a:lnR w="3175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095432"/>
                  </a:ext>
                </a:extLst>
              </a:tr>
              <a:tr h="14004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ag_codes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702" marT="5702" marB="0" anchor="b">
                    <a:lnL w="3175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5702" marT="5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5702" marT="5702" marB="0" anchor="b">
                    <a:lnL>
                      <a:noFill/>
                    </a:lnL>
                    <a:lnR w="3175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489780"/>
                  </a:ext>
                </a:extLst>
              </a:tr>
              <a:tr h="14004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apco</a:t>
                      </a:r>
                    </a:p>
                  </a:txBody>
                  <a:tcPr marR="5702" marT="5702" marB="0" anchor="b">
                    <a:lnL w="3175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702" marT="5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</a:t>
                      </a:r>
                    </a:p>
                  </a:txBody>
                  <a:tcPr marL="5702" marT="5702" marB="0" anchor="b">
                    <a:lnL>
                      <a:noFill/>
                    </a:lnL>
                    <a:lnR w="3175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706852"/>
                  </a:ext>
                </a:extLst>
              </a:tr>
              <a:tr h="14004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atf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702" marT="5702" marB="0" anchor="b">
                    <a:lnL w="3175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702" marT="5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5702" marT="5702" marB="0" anchor="b">
                    <a:lnL>
                      <a:noFill/>
                    </a:lnL>
                    <a:lnR w="3175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604852"/>
                  </a:ext>
                </a:extLst>
              </a:tr>
              <a:tr h="14004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</a:t>
                      </a:r>
                    </a:p>
                  </a:txBody>
                  <a:tcPr marR="5702" marT="5702" marB="0" anchor="b">
                    <a:lnL w="3175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702" marT="5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702" marT="5702" marB="0" anchor="b">
                    <a:lnL>
                      <a:noFill/>
                    </a:lnL>
                    <a:lnR w="3175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366521"/>
                  </a:ext>
                </a:extLst>
              </a:tr>
              <a:tr h="14004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cbrncl</a:t>
                      </a:r>
                    </a:p>
                  </a:txBody>
                  <a:tcPr marR="5702" marT="5702" marB="0" anchor="b">
                    <a:lnL w="3175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5702" marT="5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2,435</a:t>
                      </a:r>
                    </a:p>
                  </a:txBody>
                  <a:tcPr marL="5702" marT="5702" marB="0" anchor="b">
                    <a:lnL>
                      <a:noFill/>
                    </a:lnL>
                    <a:lnR w="3175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378135"/>
                  </a:ext>
                </a:extLst>
              </a:tr>
              <a:tr h="14004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census</a:t>
                      </a:r>
                    </a:p>
                  </a:txBody>
                  <a:tcPr marR="5702" marT="5702" marB="0" anchor="b">
                    <a:lnL w="3175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702" marT="5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3,235</a:t>
                      </a:r>
                    </a:p>
                  </a:txBody>
                  <a:tcPr marL="5702" marT="5702" marB="0" anchor="b">
                    <a:lnL>
                      <a:noFill/>
                    </a:lnL>
                    <a:lnR w="3175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826539"/>
                  </a:ext>
                </a:extLst>
              </a:tr>
              <a:tr h="14004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commodity</a:t>
                      </a:r>
                    </a:p>
                  </a:txBody>
                  <a:tcPr marR="5702" marT="5702" marB="0" anchor="b">
                    <a:lnL w="3175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702" marT="5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5702" marT="5702" marB="0" anchor="b">
                    <a:lnL>
                      <a:noFill/>
                    </a:lnL>
                    <a:lnR w="3175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128645"/>
                  </a:ext>
                </a:extLst>
              </a:tr>
              <a:tr h="14004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dea</a:t>
                      </a:r>
                    </a:p>
                  </a:txBody>
                  <a:tcPr marR="5702" marT="5702" marB="0" anchor="b">
                    <a:lnL w="3175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702" marT="5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482</a:t>
                      </a:r>
                    </a:p>
                  </a:txBody>
                  <a:tcPr marL="5702" marT="5702" marB="0" anchor="b">
                    <a:lnL>
                      <a:noFill/>
                    </a:lnL>
                    <a:lnR w="3175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067312"/>
                  </a:ext>
                </a:extLst>
              </a:tr>
              <a:tr h="14004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dod_jcs-pub2.0</a:t>
                      </a:r>
                    </a:p>
                  </a:txBody>
                  <a:tcPr marR="5702" marT="5702" marB="0" anchor="b">
                    <a:lnL w="3175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702" marT="5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702" marT="5702" marB="0" anchor="b">
                    <a:lnL>
                      <a:noFill/>
                    </a:lnL>
                    <a:lnR w="3175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475806"/>
                  </a:ext>
                </a:extLst>
              </a:tr>
              <a:tr h="14004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dol</a:t>
                      </a:r>
                    </a:p>
                  </a:txBody>
                  <a:tcPr marR="5702" marT="5702" marB="0" anchor="b">
                    <a:lnL w="3175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702" marT="5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840</a:t>
                      </a:r>
                    </a:p>
                  </a:txBody>
                  <a:tcPr marL="5702" marT="5702" marB="0" anchor="b">
                    <a:lnL>
                      <a:noFill/>
                    </a:lnL>
                    <a:lnR w="3175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691717"/>
                  </a:ext>
                </a:extLst>
              </a:tr>
              <a:tr h="14004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edxl_rm</a:t>
                      </a:r>
                    </a:p>
                  </a:txBody>
                  <a:tcPr marR="5702" marT="5702" marB="0" anchor="b">
                    <a:lnL w="3175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702" marT="5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5702" marT="5702" marB="0" anchor="b">
                    <a:lnL>
                      <a:noFill/>
                    </a:lnL>
                    <a:lnR w="3175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375662"/>
                  </a:ext>
                </a:extLst>
              </a:tr>
              <a:tr h="14004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fips_5-2</a:t>
                      </a:r>
                    </a:p>
                  </a:txBody>
                  <a:tcPr marR="5702" marT="5702" marB="0" anchor="b">
                    <a:lnL w="3175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702" marT="5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5702" marT="5702" marB="0" anchor="b">
                    <a:lnL>
                      <a:noFill/>
                    </a:lnL>
                    <a:lnR w="3175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89650"/>
                  </a:ext>
                </a:extLst>
              </a:tr>
              <a:tr h="14004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genc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702" marT="5702" marB="0" anchor="b">
                    <a:lnL w="3175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2" marT="5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5,623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2" marT="5702" marB="0" anchor="b">
                    <a:lnL>
                      <a:noFill/>
                    </a:lnL>
                    <a:lnR w="3175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889185"/>
                  </a:ext>
                </a:extLst>
              </a:tr>
              <a:tr h="14004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have-codes</a:t>
                      </a:r>
                    </a:p>
                  </a:txBody>
                  <a:tcPr marR="5702" marT="5702" marB="0" anchor="b">
                    <a:lnL w="3175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5702" marT="5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5702" marT="5702" marB="0" anchor="b">
                    <a:lnL>
                      <a:noFill/>
                    </a:lnL>
                    <a:lnR w="3175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894703"/>
                  </a:ext>
                </a:extLst>
              </a:tr>
              <a:tr h="14004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hazmat</a:t>
                      </a:r>
                    </a:p>
                  </a:txBody>
                  <a:tcPr marR="5702" marT="5702" marB="0" anchor="b">
                    <a:lnL w="3175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702" marT="5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2,441</a:t>
                      </a:r>
                    </a:p>
                  </a:txBody>
                  <a:tcPr marL="5702" marT="5702" marB="0" anchor="b">
                    <a:lnL>
                      <a:noFill/>
                    </a:lnL>
                    <a:lnR w="3175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747187"/>
                  </a:ext>
                </a:extLst>
              </a:tr>
              <a:tr h="14004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hl7</a:t>
                      </a:r>
                    </a:p>
                  </a:txBody>
                  <a:tcPr marR="5702" marT="5702" marB="0" anchor="b">
                    <a:lnL w="3175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702" marT="5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5702" marT="5702" marB="0" anchor="b">
                    <a:lnL>
                      <a:noFill/>
                    </a:lnL>
                    <a:lnR w="3175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942725"/>
                  </a:ext>
                </a:extLst>
              </a:tr>
              <a:tr h="14004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iso_3166</a:t>
                      </a:r>
                    </a:p>
                  </a:txBody>
                  <a:tcPr marR="5702" marT="5702" marB="0" anchor="b">
                    <a:lnL w="3175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702" marT="5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5,698</a:t>
                      </a:r>
                    </a:p>
                  </a:txBody>
                  <a:tcPr marL="5702" marT="5702" marB="0" anchor="b">
                    <a:lnL>
                      <a:noFill/>
                    </a:lnL>
                    <a:lnR w="3175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285459"/>
                  </a:ext>
                </a:extLst>
              </a:tr>
              <a:tr h="14004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iso_4217</a:t>
                      </a:r>
                    </a:p>
                  </a:txBody>
                  <a:tcPr marR="5702" marT="5702" marB="0" anchor="b">
                    <a:lnL w="3175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702" marT="5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5702" marT="5702" marB="0" anchor="b">
                    <a:lnL>
                      <a:noFill/>
                    </a:lnL>
                    <a:lnR w="3175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128699"/>
                  </a:ext>
                </a:extLst>
              </a:tr>
              <a:tr h="14004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iso_639-3</a:t>
                      </a:r>
                    </a:p>
                  </a:txBody>
                  <a:tcPr marR="5702" marT="5702" marB="0" anchor="b">
                    <a:lnL w="3175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702" marT="5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8,393</a:t>
                      </a:r>
                    </a:p>
                  </a:txBody>
                  <a:tcPr marL="5702" marT="5702" marB="0" anchor="b">
                    <a:lnL>
                      <a:noFill/>
                    </a:lnL>
                    <a:lnR w="3175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250404"/>
                  </a:ext>
                </a:extLst>
              </a:tr>
              <a:tr h="14004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itcodes</a:t>
                      </a:r>
                    </a:p>
                  </a:txBody>
                  <a:tcPr marR="5702" marT="5702" marB="0" anchor="b">
                    <a:lnL w="3175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5702" marT="5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2,219</a:t>
                      </a:r>
                    </a:p>
                  </a:txBody>
                  <a:tcPr marL="5702" marT="5702" marB="0" anchor="b">
                    <a:lnL>
                      <a:noFill/>
                    </a:lnL>
                    <a:lnR w="3175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456480"/>
                  </a:ext>
                </a:extLst>
              </a:tr>
              <a:tr h="14004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jc3iedm</a:t>
                      </a:r>
                    </a:p>
                  </a:txBody>
                  <a:tcPr marR="5702" marT="5702" marB="0" anchor="b">
                    <a:lnL w="3175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702" marT="5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364</a:t>
                      </a:r>
                    </a:p>
                  </a:txBody>
                  <a:tcPr marL="5702" marT="5702" marB="0" anchor="b">
                    <a:lnL>
                      <a:noFill/>
                    </a:lnL>
                    <a:lnR w="3175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746684"/>
                  </a:ext>
                </a:extLst>
              </a:tr>
              <a:tr h="14004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jp3-52</a:t>
                      </a:r>
                    </a:p>
                  </a:txBody>
                  <a:tcPr marR="5702" marT="5702" marB="0" anchor="b">
                    <a:lnL w="3175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702" marT="5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5702" marT="5702" marB="0" anchor="b">
                    <a:lnL>
                      <a:noFill/>
                    </a:lnL>
                    <a:lnR w="3175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649119"/>
                  </a:ext>
                </a:extLst>
              </a:tr>
              <a:tr h="14004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mmucc</a:t>
                      </a:r>
                    </a:p>
                  </a:txBody>
                  <a:tcPr marR="5702" marT="5702" marB="0" anchor="b">
                    <a:lnL w="3175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5702" marT="5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</a:t>
                      </a:r>
                    </a:p>
                  </a:txBody>
                  <a:tcPr marL="5702" marT="5702" marB="0" anchor="b">
                    <a:lnL>
                      <a:noFill/>
                    </a:lnL>
                    <a:lnR w="3175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823893"/>
                  </a:ext>
                </a:extLst>
              </a:tr>
              <a:tr h="14004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ncic</a:t>
                      </a:r>
                    </a:p>
                  </a:txBody>
                  <a:tcPr marR="5702" marT="5702" marB="0" anchor="b">
                    <a:lnL w="3175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</a:t>
                      </a:r>
                    </a:p>
                  </a:txBody>
                  <a:tcPr marL="5702" marT="5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31,982</a:t>
                      </a:r>
                    </a:p>
                  </a:txBody>
                  <a:tcPr marL="5702" marT="5702" marB="0" anchor="b">
                    <a:lnL>
                      <a:noFill/>
                    </a:lnL>
                    <a:lnR w="3175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324518"/>
                  </a:ext>
                </a:extLst>
              </a:tr>
              <a:tr h="14004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ndex</a:t>
                      </a:r>
                    </a:p>
                  </a:txBody>
                  <a:tcPr marR="5702" marT="5702" marB="0" anchor="b">
                    <a:lnL w="3175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5702" marT="5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4,560</a:t>
                      </a:r>
                    </a:p>
                  </a:txBody>
                  <a:tcPr marL="5702" marT="5702" marB="0" anchor="b">
                    <a:lnL>
                      <a:noFill/>
                    </a:lnL>
                    <a:lnR w="3175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054022"/>
                  </a:ext>
                </a:extLst>
              </a:tr>
              <a:tr h="14004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nga</a:t>
                      </a:r>
                    </a:p>
                  </a:txBody>
                  <a:tcPr marR="5702" marT="5702" marB="0" anchor="b">
                    <a:lnL w="3175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702" marT="5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5702" marT="5702" marB="0" anchor="b">
                    <a:lnL>
                      <a:noFill/>
                    </a:lnL>
                    <a:lnR w="3175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499667"/>
                  </a:ext>
                </a:extLst>
              </a:tr>
              <a:tr h="14004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nlets</a:t>
                      </a:r>
                    </a:p>
                  </a:txBody>
                  <a:tcPr marR="5702" marT="5702" marB="0" anchor="b">
                    <a:lnL w="3175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702" marT="5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702" marT="5702" marB="0" anchor="b">
                    <a:lnL>
                      <a:noFill/>
                    </a:lnL>
                    <a:lnR w="3175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198393"/>
                  </a:ext>
                </a:extLst>
              </a:tr>
              <a:tr h="14004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occs</a:t>
                      </a:r>
                    </a:p>
                  </a:txBody>
                  <a:tcPr marR="5702" marT="5702" marB="0" anchor="b">
                    <a:lnL w="3175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702" marT="5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1,006</a:t>
                      </a:r>
                    </a:p>
                  </a:txBody>
                  <a:tcPr marL="5702" marT="5702" marB="0" anchor="b">
                    <a:lnL>
                      <a:noFill/>
                    </a:lnL>
                    <a:lnR w="3175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977198"/>
                  </a:ext>
                </a:extLst>
              </a:tr>
              <a:tr h="14004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sar</a:t>
                      </a:r>
                    </a:p>
                  </a:txBody>
                  <a:tcPr marR="5702" marT="5702" marB="0" anchor="b">
                    <a:lnL w="3175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702" marT="5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5702" marT="5702" marB="0" anchor="b">
                    <a:lnL>
                      <a:noFill/>
                    </a:lnL>
                    <a:lnR w="3175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391018"/>
                  </a:ext>
                </a:extLst>
              </a:tr>
              <a:tr h="14004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ucr</a:t>
                      </a:r>
                    </a:p>
                  </a:txBody>
                  <a:tcPr marR="5702" marT="5702" marB="0" anchor="b">
                    <a:lnL w="3175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5702" marT="5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528</a:t>
                      </a:r>
                    </a:p>
                  </a:txBody>
                  <a:tcPr marL="5702" marT="5702" marB="0" anchor="b">
                    <a:lnL>
                      <a:noFill/>
                    </a:lnL>
                    <a:lnR w="3175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100584"/>
                  </a:ext>
                </a:extLst>
              </a:tr>
              <a:tr h="14004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unece</a:t>
                      </a:r>
                    </a:p>
                  </a:txBody>
                  <a:tcPr marR="5702" marT="5702" marB="0" anchor="b">
                    <a:lnL w="3175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702" marT="5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5702" marT="5702" marB="0" anchor="b">
                    <a:lnL>
                      <a:noFill/>
                    </a:lnL>
                    <a:lnR w="3175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466070"/>
                  </a:ext>
                </a:extLst>
              </a:tr>
              <a:tr h="14004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usda_fsa</a:t>
                      </a:r>
                    </a:p>
                  </a:txBody>
                  <a:tcPr marR="5702" marT="5702" marB="0" anchor="b">
                    <a:lnL w="3175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702" marT="5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347</a:t>
                      </a:r>
                    </a:p>
                  </a:txBody>
                  <a:tcPr marL="5702" marT="5702" marB="0" anchor="b">
                    <a:lnL>
                      <a:noFill/>
                    </a:lnL>
                    <a:lnR w="3175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856345"/>
                  </a:ext>
                </a:extLst>
              </a:tr>
              <a:tr h="14004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usps</a:t>
                      </a:r>
                    </a:p>
                  </a:txBody>
                  <a:tcPr marR="5702" marT="5702" marB="0" anchor="b">
                    <a:lnL w="3175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702" marT="5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5702" marT="5702" marB="0" anchor="b">
                    <a:lnL>
                      <a:noFill/>
                    </a:lnL>
                    <a:lnR w="3175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044688"/>
                  </a:ext>
                </a:extLst>
              </a:tr>
              <a:tr h="14004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xCard</a:t>
                      </a:r>
                    </a:p>
                  </a:txBody>
                  <a:tcPr marR="5702" marT="5702" marB="0" anchor="b">
                    <a:lnL w="3175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702" marT="5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702" marT="5702" marB="0" anchor="b">
                    <a:lnL>
                      <a:noFill/>
                    </a:lnL>
                    <a:lnR w="3175" cap="flat" cmpd="sng" algn="ctr">
                      <a:solidFill>
                        <a:schemeClr val="accent4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036054"/>
                  </a:ext>
                </a:extLst>
              </a:tr>
            </a:tbl>
          </a:graphicData>
        </a:graphic>
      </p:graphicFrame>
      <p:sp>
        <p:nvSpPr>
          <p:cNvPr id="17" name="Right Arrow 16"/>
          <p:cNvSpPr/>
          <p:nvPr/>
        </p:nvSpPr>
        <p:spPr>
          <a:xfrm>
            <a:off x="6172200" y="5638800"/>
            <a:ext cx="533400" cy="381000"/>
          </a:xfrm>
          <a:prstGeom prst="rightArrow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3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2603" y="1143000"/>
            <a:ext cx="8229600" cy="5257800"/>
          </a:xfrm>
        </p:spPr>
        <p:txBody>
          <a:bodyPr/>
          <a:lstStyle/>
          <a:p>
            <a:r>
              <a:rPr lang="en-US" dirty="0" smtClean="0"/>
              <a:t>Major release</a:t>
            </a:r>
          </a:p>
          <a:p>
            <a:pPr lvl="1"/>
            <a:r>
              <a:rPr lang="en-US" dirty="0" smtClean="0"/>
              <a:t>Content changes to Core and domains</a:t>
            </a:r>
          </a:p>
          <a:p>
            <a:pPr lvl="1"/>
            <a:r>
              <a:rPr lang="en-US" dirty="0"/>
              <a:t>Core Supplements </a:t>
            </a:r>
            <a:r>
              <a:rPr lang="en-US" dirty="0" smtClean="0"/>
              <a:t>merged into </a:t>
            </a:r>
            <a:r>
              <a:rPr lang="en-US" dirty="0"/>
              <a:t>Core </a:t>
            </a:r>
            <a:endParaRPr lang="en-US" dirty="0" smtClean="0"/>
          </a:p>
          <a:p>
            <a:pPr lvl="1"/>
            <a:r>
              <a:rPr lang="en-US" dirty="0" smtClean="0"/>
              <a:t>Expected new domains: Cyber and Statistics</a:t>
            </a:r>
          </a:p>
          <a:p>
            <a:pPr lvl="1"/>
            <a:r>
              <a:rPr lang="en-US" dirty="0" smtClean="0"/>
              <a:t>Architectural </a:t>
            </a:r>
            <a:r>
              <a:rPr lang="en-US" dirty="0" smtClean="0"/>
              <a:t>changes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Projected schedule:</a:t>
            </a:r>
          </a:p>
          <a:p>
            <a:pPr lvl="1"/>
            <a:r>
              <a:rPr lang="en-US" dirty="0" smtClean="0"/>
              <a:t>Alpha 1	</a:t>
            </a:r>
            <a:r>
              <a:rPr lang="en-US" dirty="0" smtClean="0"/>
              <a:t>March 2020</a:t>
            </a:r>
            <a:endParaRPr lang="en-US" dirty="0" smtClean="0"/>
          </a:p>
          <a:p>
            <a:pPr lvl="1"/>
            <a:r>
              <a:rPr lang="en-US" dirty="0"/>
              <a:t>Beta </a:t>
            </a:r>
            <a:r>
              <a:rPr lang="en-US" dirty="0" smtClean="0"/>
              <a:t>1	</a:t>
            </a:r>
            <a:r>
              <a:rPr lang="en-US" dirty="0" smtClean="0"/>
              <a:t>May </a:t>
            </a:r>
            <a:r>
              <a:rPr lang="en-US" dirty="0" smtClean="0"/>
              <a:t>2020</a:t>
            </a:r>
          </a:p>
          <a:p>
            <a:pPr lvl="1"/>
            <a:r>
              <a:rPr lang="en-US" dirty="0" smtClean="0"/>
              <a:t>RC 1	</a:t>
            </a:r>
            <a:r>
              <a:rPr lang="en-US" dirty="0" smtClean="0"/>
              <a:t>Aug </a:t>
            </a:r>
            <a:r>
              <a:rPr lang="en-US" dirty="0" smtClean="0"/>
              <a:t>2020</a:t>
            </a:r>
          </a:p>
          <a:p>
            <a:pPr lvl="1"/>
            <a:r>
              <a:rPr lang="en-US" dirty="0" smtClean="0"/>
              <a:t>Release 	</a:t>
            </a:r>
            <a:r>
              <a:rPr lang="en-US" dirty="0" smtClean="0"/>
              <a:t>Fall </a:t>
            </a:r>
            <a:r>
              <a:rPr lang="en-US" dirty="0" smtClean="0"/>
              <a:t>2020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Harmonization Workgroup in progress</a:t>
            </a:r>
            <a:endParaRPr lang="en-US" dirty="0" smtClean="0"/>
          </a:p>
          <a:p>
            <a:pPr lvl="1"/>
            <a:r>
              <a:rPr lang="en-US" dirty="0" smtClean="0"/>
              <a:t>Review issues and provide recommendations to the NBAC</a:t>
            </a:r>
            <a:endParaRPr lang="en-US" dirty="0" smtClean="0"/>
          </a:p>
          <a:p>
            <a:pPr lvl="1"/>
            <a:r>
              <a:rPr lang="en-US" dirty="0" smtClean="0"/>
              <a:t>Focus is on Core issues and harmonization </a:t>
            </a:r>
            <a:r>
              <a:rPr lang="en-US" dirty="0" smtClean="0"/>
              <a:t>across Core and the </a:t>
            </a:r>
            <a:r>
              <a:rPr lang="en-US" dirty="0" smtClean="0"/>
              <a:t>domains</a:t>
            </a:r>
          </a:p>
          <a:p>
            <a:pPr lvl="1"/>
            <a:r>
              <a:rPr lang="en-US" dirty="0" smtClean="0"/>
              <a:t>Workgroup also represents currently inactive domains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Track updates at </a:t>
            </a:r>
            <a:r>
              <a:rPr lang="en-US" dirty="0">
                <a:hlinkClick r:id="rId2"/>
              </a:rPr>
              <a:t>http://niem.github.io/niem-releases/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5.0 Release </a:t>
            </a:r>
            <a:r>
              <a:rPr lang="en-US" dirty="0" smtClean="0"/>
              <a:t>Plans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09025A-EA80-164B-A95B-D8212A63204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35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Major changes:</a:t>
            </a:r>
          </a:p>
          <a:p>
            <a:pPr lvl="1"/>
            <a:r>
              <a:rPr lang="en-US" dirty="0" smtClean="0"/>
              <a:t>NIEM-conformant XML schema</a:t>
            </a:r>
          </a:p>
          <a:p>
            <a:pPr lvl="2"/>
            <a:r>
              <a:rPr lang="en-US" dirty="0" smtClean="0"/>
              <a:t>make changes to the most </a:t>
            </a:r>
            <a:r>
              <a:rPr lang="en-US" dirty="0" smtClean="0"/>
              <a:t>recently published schema (</a:t>
            </a:r>
            <a:r>
              <a:rPr lang="en-US" dirty="0" smtClean="0"/>
              <a:t>4.2 </a:t>
            </a:r>
            <a:r>
              <a:rPr lang="en-US" dirty="0" smtClean="0"/>
              <a:t>release)</a:t>
            </a:r>
          </a:p>
          <a:p>
            <a:pPr lvl="2"/>
            <a:r>
              <a:rPr lang="en-US" dirty="0" smtClean="0"/>
              <a:t>check </a:t>
            </a:r>
            <a:r>
              <a:rPr lang="en-US" dirty="0" err="1" smtClean="0"/>
              <a:t>NDR</a:t>
            </a:r>
            <a:r>
              <a:rPr lang="en-US" dirty="0" smtClean="0"/>
              <a:t> conformance </a:t>
            </a:r>
            <a:r>
              <a:rPr lang="en-US" dirty="0" smtClean="0"/>
              <a:t>in </a:t>
            </a:r>
            <a:r>
              <a:rPr lang="en-US" dirty="0" err="1" smtClean="0"/>
              <a:t>ConTesA</a:t>
            </a:r>
            <a:r>
              <a:rPr lang="en-US" dirty="0" smtClean="0"/>
              <a:t> - </a:t>
            </a:r>
            <a:r>
              <a:rPr lang="en-US" dirty="0" smtClean="0">
                <a:hlinkClick r:id="rId2"/>
              </a:rPr>
              <a:t>https://tools.niem.gov/contesa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Change Request spreadsheet</a:t>
            </a:r>
          </a:p>
          <a:p>
            <a:pPr lvl="2"/>
            <a:r>
              <a:rPr lang="en-US" dirty="0" smtClean="0"/>
              <a:t>enables a detailed change log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Smaller changes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Provide a detailed text description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Submit changes to:</a:t>
            </a:r>
          </a:p>
          <a:p>
            <a:pPr lvl="1"/>
            <a:r>
              <a:rPr lang="en-US" dirty="0" smtClean="0">
                <a:hlinkClick r:id="rId3"/>
              </a:rPr>
              <a:t>niem-comments@lists.gatech.edu</a:t>
            </a:r>
            <a:r>
              <a:rPr lang="en-US" dirty="0" smtClean="0"/>
              <a:t> or</a:t>
            </a:r>
          </a:p>
          <a:p>
            <a:pPr lvl="1"/>
            <a:r>
              <a:rPr lang="en-US" dirty="0" smtClean="0"/>
              <a:t>Issue tracker for NIEM releases repo on GitHub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github.com/NIEM/NIEM-Releases/issues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>
                <a:hlinkClick r:id="rId5"/>
              </a:rPr>
              <a:t>http://niem.github.io/niem-releases/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5.0 Content </a:t>
            </a:r>
            <a:r>
              <a:rPr lang="en-US" dirty="0" smtClean="0"/>
              <a:t>Submissions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09025A-EA80-164B-A95B-D8212A63204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03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NIEM Releases – GitHub Walkthrough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E814A3B-586F-6741-A578-6A3C03C31D1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603" y="1143001"/>
            <a:ext cx="8229600" cy="457200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github.com/NIEM/NIEM-Releases</a:t>
            </a:r>
            <a:r>
              <a:rPr lang="en-US" dirty="0" smtClean="0"/>
              <a:t> or search for "</a:t>
            </a:r>
            <a:r>
              <a:rPr lang="en-US" dirty="0" err="1" smtClean="0"/>
              <a:t>niem</a:t>
            </a:r>
            <a:r>
              <a:rPr lang="en-US" dirty="0" smtClean="0"/>
              <a:t> release </a:t>
            </a:r>
            <a:r>
              <a:rPr lang="en-US" dirty="0" err="1" smtClean="0"/>
              <a:t>github</a:t>
            </a:r>
            <a:r>
              <a:rPr lang="en-US" dirty="0" smtClean="0"/>
              <a:t>"</a:t>
            </a:r>
            <a:br>
              <a:rPr lang="en-US" dirty="0" smtClean="0"/>
            </a:b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2171" y="1562103"/>
            <a:ext cx="6682629" cy="48664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5634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IEM Course Theme">
  <a:themeElements>
    <a:clrScheme name="Custom 15">
      <a:dk1>
        <a:srgbClr val="000000"/>
      </a:dk1>
      <a:lt1>
        <a:srgbClr val="FFFFFF"/>
      </a:lt1>
      <a:dk2>
        <a:srgbClr val="4066B2"/>
      </a:dk2>
      <a:lt2>
        <a:srgbClr val="000066"/>
      </a:lt2>
      <a:accent1>
        <a:srgbClr val="003399"/>
      </a:accent1>
      <a:accent2>
        <a:srgbClr val="8099CC"/>
      </a:accent2>
      <a:accent3>
        <a:srgbClr val="FFFFFF"/>
      </a:accent3>
      <a:accent4>
        <a:srgbClr val="000000"/>
      </a:accent4>
      <a:accent5>
        <a:srgbClr val="AAADCA"/>
      </a:accent5>
      <a:accent6>
        <a:srgbClr val="738AB9"/>
      </a:accent6>
      <a:hlink>
        <a:srgbClr val="0085BB"/>
      </a:hlink>
      <a:folHlink>
        <a:srgbClr val="4066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b="1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iem.potx" id="{AD814B6C-4B78-4CC2-B9EB-AF705E2B6800}" vid="{D741B6B8-6488-4587-9A48-83506E619DC5}"/>
    </a:ext>
  </a:extLst>
</a:theme>
</file>

<file path=ppt/theme/theme2.xml><?xml version="1.0" encoding="utf-8"?>
<a:theme xmlns:a="http://schemas.openxmlformats.org/drawingml/2006/main" name="1_NIEM Course Theme">
  <a:themeElements>
    <a:clrScheme name="Course Blue">
      <a:dk1>
        <a:srgbClr val="000000"/>
      </a:dk1>
      <a:lt1>
        <a:srgbClr val="FFFFFF"/>
      </a:lt1>
      <a:dk2>
        <a:srgbClr val="4066B2"/>
      </a:dk2>
      <a:lt2>
        <a:srgbClr val="000066"/>
      </a:lt2>
      <a:accent1>
        <a:srgbClr val="003399"/>
      </a:accent1>
      <a:accent2>
        <a:srgbClr val="8099CC"/>
      </a:accent2>
      <a:accent3>
        <a:srgbClr val="FFFFFF"/>
      </a:accent3>
      <a:accent4>
        <a:srgbClr val="000000"/>
      </a:accent4>
      <a:accent5>
        <a:srgbClr val="AAADCA"/>
      </a:accent5>
      <a:accent6>
        <a:srgbClr val="738AB9"/>
      </a:accent6>
      <a:hlink>
        <a:srgbClr val="80CCCC"/>
      </a:hlink>
      <a:folHlink>
        <a:srgbClr val="4066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b="1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iem.potx" id="{AD814B6C-4B78-4CC2-B9EB-AF705E2B6800}" vid="{109D8BF3-C89B-465C-AF2D-6411F2D2775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niem</Template>
  <TotalTime>6965</TotalTime>
  <Words>304</Words>
  <Application>Microsoft Office PowerPoint</Application>
  <PresentationFormat>Letter Paper (8.5x11 in)</PresentationFormat>
  <Paragraphs>248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Tw Cen MT</vt:lpstr>
      <vt:lpstr>Wingdings</vt:lpstr>
      <vt:lpstr>NIEM Course Theme</vt:lpstr>
      <vt:lpstr>1_NIEM Course Theme</vt:lpstr>
      <vt:lpstr>PowerPoint Presentation</vt:lpstr>
      <vt:lpstr>4.2 Release – Update</vt:lpstr>
      <vt:lpstr>4.2 Release Stats</vt:lpstr>
      <vt:lpstr>5.0 Release Plans</vt:lpstr>
      <vt:lpstr>5.0 Content Submissions</vt:lpstr>
      <vt:lpstr>NIEM Releases – GitHub Walkthrough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Christina Medlin</dc:creator>
  <cp:lastModifiedBy>Christina Medlin</cp:lastModifiedBy>
  <cp:revision>42</cp:revision>
  <cp:lastPrinted>2017-11-07T15:57:11Z</cp:lastPrinted>
  <dcterms:created xsi:type="dcterms:W3CDTF">2017-11-06T01:39:12Z</dcterms:created>
  <dcterms:modified xsi:type="dcterms:W3CDTF">2019-10-16T20:04:21Z</dcterms:modified>
</cp:coreProperties>
</file>