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4"/>
    <p:sldMasterId id="2147483658" r:id="rId5"/>
  </p:sldMasterIdLst>
  <p:notesMasterIdLst>
    <p:notesMasterId r:id="rId13"/>
  </p:notesMasterIdLst>
  <p:sldIdLst>
    <p:sldId id="442" r:id="rId6"/>
    <p:sldId id="443" r:id="rId7"/>
    <p:sldId id="444" r:id="rId8"/>
    <p:sldId id="446" r:id="rId9"/>
    <p:sldId id="452" r:id="rId10"/>
    <p:sldId id="451" r:id="rId11"/>
    <p:sldId id="445" r:id="rId1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Schultz" initials="RS" lastIdx="1" clrIdx="0">
    <p:extLst>
      <p:ext uri="{19B8F6BF-5375-455C-9EA6-DF929625EA0E}">
        <p15:presenceInfo xmlns:p15="http://schemas.microsoft.com/office/powerpoint/2012/main" userId="ab077086bdf2f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A0E"/>
    <a:srgbClr val="1F497D"/>
    <a:srgbClr val="8B8B8B"/>
    <a:srgbClr val="E6B9B8"/>
    <a:srgbClr val="738AB9"/>
    <a:srgbClr val="9EB3B6"/>
    <a:srgbClr val="F0EAF9"/>
    <a:srgbClr val="CEDEE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6381" autoAdjust="0"/>
  </p:normalViewPr>
  <p:slideViewPr>
    <p:cSldViewPr snapToGrid="0" snapToObjects="1">
      <p:cViewPr varScale="1">
        <p:scale>
          <a:sx n="152" d="100"/>
          <a:sy n="152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9/16/20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9/16/20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9/16/20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9/16/20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9/16/20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9/16/20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9/16/20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3"/>
          <a:srcRect l="65865" t="77549"/>
          <a:stretch/>
        </p:blipFill>
        <p:spPr>
          <a:xfrm>
            <a:off x="5707515" y="5346619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8" r:id="rId10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938316" y="2899148"/>
            <a:ext cx="7017986" cy="1292469"/>
          </a:xfrm>
          <a:prstGeom prst="roundRect">
            <a:avLst>
              <a:gd name="adj" fmla="val 30817"/>
            </a:avLst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DD76-9041-5C4B-89B5-2B1B65610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NIEM 5.0</a:t>
            </a:r>
            <a:br>
              <a:rPr lang="en-US"/>
            </a:br>
            <a:r>
              <a:rPr lang="en-US"/>
              <a:t>NTAC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8DEE8-87AD-CA4F-BD91-65B3D97CF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Webb Roberts &lt;webb.roberts@gtri.gatech.edu&gt;</a:t>
            </a:r>
            <a:br>
              <a:rPr lang="en-US"/>
            </a:br>
            <a:r>
              <a:rPr lang="en-US"/>
              <a:t>2020-9-17</a:t>
            </a:r>
          </a:p>
        </p:txBody>
      </p:sp>
    </p:spTree>
    <p:extLst>
      <p:ext uri="{BB962C8B-B14F-4D97-AF65-F5344CB8AC3E}">
        <p14:creationId xmlns:p14="http://schemas.microsoft.com/office/powerpoint/2010/main" val="112326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3AA79-6BFA-B14D-9462-D91C9F9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XML:LANG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B29BCD-EB97-B646-A8ED-49694793C3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997300"/>
            <a:ext cx="8229600" cy="1309672"/>
          </a:xfrm>
        </p:spPr>
        <p:txBody>
          <a:bodyPr>
            <a:normAutofit/>
          </a:bodyPr>
          <a:lstStyle/>
          <a:p>
            <a:r>
              <a:rPr lang="en-US" sz="2000"/>
              <a:t>Attribute xml:lang says what language is being used.</a:t>
            </a:r>
          </a:p>
          <a:p>
            <a:r>
              <a:rPr lang="en-US" sz="2000"/>
              <a:t>It appears in all the NIEM-generated schemas</a:t>
            </a:r>
          </a:p>
          <a:p>
            <a:r>
              <a:rPr lang="en-US" sz="2000"/>
              <a:t>It is required by the NDR 5.0 for Reference Schema Documents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17E83-D3B0-ED46-8972-86E1151DD5AC}"/>
              </a:ext>
            </a:extLst>
          </p:cNvPr>
          <p:cNvSpPr txBox="1"/>
          <p:nvPr/>
        </p:nvSpPr>
        <p:spPr>
          <a:xfrm>
            <a:off x="1350627" y="2400023"/>
            <a:ext cx="68563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&lt;?xml version="1.0" encoding="UTF-8"?&gt;</a:t>
            </a:r>
          </a:p>
          <a:p>
            <a:r>
              <a:rPr lang="en-US">
                <a:solidFill>
                  <a:srgbClr val="000000"/>
                </a:solidFill>
              </a:rPr>
              <a:t>&lt;xs:schema</a:t>
            </a:r>
          </a:p>
          <a:p>
            <a:r>
              <a:rPr lang="en-US">
                <a:solidFill>
                  <a:srgbClr val="000000"/>
                </a:solidFill>
              </a:rPr>
              <a:t>  targetNamespace="http://release.niem.gov/niem/structures/5.0/"</a:t>
            </a:r>
          </a:p>
          <a:p>
            <a:r>
              <a:rPr lang="en-US">
                <a:solidFill>
                  <a:srgbClr val="000000"/>
                </a:solidFill>
              </a:rPr>
              <a:t>  version="5.0"</a:t>
            </a:r>
          </a:p>
          <a:p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</a:rPr>
              <a:t>xml:lang="en-US"</a:t>
            </a:r>
          </a:p>
          <a:p>
            <a:r>
              <a:rPr lang="en-US">
                <a:solidFill>
                  <a:srgbClr val="000000"/>
                </a:solidFill>
              </a:rPr>
              <a:t>  xmlns:structures="http://release.niem.gov/niem/structures/5.0/"</a:t>
            </a:r>
          </a:p>
          <a:p>
            <a:r>
              <a:rPr lang="en-US">
                <a:solidFill>
                  <a:srgbClr val="000000"/>
                </a:solidFill>
              </a:rPr>
              <a:t>  xmlns:xs="http://www.w3.org/2001/XMLSchema"&gt;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  &lt;xs:annotation&gt;</a:t>
            </a:r>
          </a:p>
          <a:p>
            <a:r>
              <a:rPr lang="en-US">
                <a:solidFill>
                  <a:srgbClr val="000000"/>
                </a:solidFill>
              </a:rPr>
              <a:t>    &lt;xs:documentation&gt;The structures namespace provides base</a:t>
            </a:r>
          </a:p>
          <a:p>
            <a:r>
              <a:rPr lang="en-US">
                <a:solidFill>
                  <a:srgbClr val="000000"/>
                </a:solidFill>
              </a:rPr>
              <a:t>    types and other components for definition of</a:t>
            </a:r>
          </a:p>
          <a:p>
            <a:r>
              <a:rPr lang="en-US">
                <a:solidFill>
                  <a:srgbClr val="000000"/>
                </a:solidFill>
              </a:rPr>
              <a:t>    NIEM-conformant XML schemas.&lt;/xs:documentation&gt;</a:t>
            </a:r>
          </a:p>
          <a:p>
            <a:r>
              <a:rPr lang="en-US">
                <a:solidFill>
                  <a:srgbClr val="000000"/>
                </a:solidFill>
              </a:rPr>
              <a:t>  &lt;/xs:annotation&gt;</a:t>
            </a:r>
          </a:p>
        </p:txBody>
      </p:sp>
    </p:spTree>
    <p:extLst>
      <p:ext uri="{BB962C8B-B14F-4D97-AF65-F5344CB8AC3E}">
        <p14:creationId xmlns:p14="http://schemas.microsoft.com/office/powerpoint/2010/main" val="1666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66B2-103B-9A44-A9C2-E476616E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Simplified gml</a:t>
            </a:r>
            <a:br>
              <a:rPr lang="en-US"/>
            </a:br>
            <a:r>
              <a:rPr lang="en-US"/>
              <a:t>profile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65E95-D0EC-AA40-9ABA-8C7301866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C4BC-336B-0F4B-851B-F4E78F086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5062572" cy="4445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GML profile reduced to only needed components</a:t>
            </a:r>
          </a:p>
          <a:p>
            <a:r>
              <a:rPr lang="en-US"/>
              <a:t>NIEM 5.0</a:t>
            </a:r>
          </a:p>
          <a:p>
            <a:pPr lvl="1"/>
            <a:r>
              <a:rPr lang="en-US"/>
              <a:t>5 files</a:t>
            </a:r>
          </a:p>
          <a:p>
            <a:pPr lvl="1"/>
            <a:r>
              <a:rPr lang="en-US"/>
              <a:t>84 kB</a:t>
            </a:r>
          </a:p>
          <a:p>
            <a:r>
              <a:rPr lang="en-US"/>
              <a:t>NIEM 4.2</a:t>
            </a:r>
          </a:p>
          <a:p>
            <a:pPr lvl="1"/>
            <a:r>
              <a:rPr lang="en-US"/>
              <a:t>78 files</a:t>
            </a:r>
          </a:p>
          <a:p>
            <a:pPr lvl="1"/>
            <a:r>
              <a:rPr lang="en-US"/>
              <a:t>1.1 MB</a:t>
            </a:r>
          </a:p>
          <a:p>
            <a:endParaRPr lang="en-US" baseline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2A185C-ABE3-B343-91F7-AD27E8DE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69099"/>
              </p:ext>
            </p:extLst>
          </p:nvPr>
        </p:nvGraphicFramePr>
        <p:xfrm>
          <a:off x="5713331" y="418695"/>
          <a:ext cx="3038648" cy="6175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935">
                  <a:extLst>
                    <a:ext uri="{9D8B030D-6E8A-4147-A177-3AD203B41FA5}">
                      <a16:colId xmlns:a16="http://schemas.microsoft.com/office/drawing/2014/main" val="648365498"/>
                    </a:ext>
                  </a:extLst>
                </a:gridCol>
                <a:gridCol w="1100713">
                  <a:extLst>
                    <a:ext uri="{9D8B030D-6E8A-4147-A177-3AD203B41FA5}">
                      <a16:colId xmlns:a16="http://schemas.microsoft.com/office/drawing/2014/main" val="2172291311"/>
                    </a:ext>
                  </a:extLst>
                </a:gridCol>
              </a:tblGrid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</a:rPr>
                        <a:t>NIEM 4.2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</a:rPr>
                        <a:t>NIEM 5.0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b"/>
                </a:tc>
                <a:extLst>
                  <a:ext uri="{0D108BD9-81ED-4DB2-BD59-A6C34878D82A}">
                    <a16:rowId xmlns:a16="http://schemas.microsoft.com/office/drawing/2014/main" val="328817068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niem/external/ogc/gml/3.2.1/ReadMe.txt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xsd/external/ogc/gml/3.2.1/gml.xsd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11296817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niem/external/ogc/gml/3.2.1/SchematronConstraints.xml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xsd/external/ogc/ols/1.1.0/dhs-gmo/2.1.0/ols.xsd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383459631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niem/external/ogc/gml/3.2.1/basicTypes.xsd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xsd/external/ogc/xlink/1.0.0/ReadMe.txt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706236177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niem/external/ogc/gml/3.2.1/coordinateOperations.xsd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xsd/external/ogc/xlink/1.0.0/xlinks.xsd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148621976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niem/external/ogc/gml/3.2.1/coordinateReferenceSystems.xsd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xsd/external/ogc/xml-catalog.xml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839817741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niem/external/ogc/gml/3.2.1/coordinateSystems.xsd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13933906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niem/external/ogc/gml/3.2.1/coverage.xsd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39870058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niem/external/ogc/gml/3.2.1/datums.xsd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55897988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niem/external/ogc/gml/3.2.1/deprecatedTypes.xsd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73643980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niem/external/ogc/gml/3.2.1/dictionary.xsd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872821958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niem/external/ogc/gml/3.2.1/direction.xsd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81469839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niem/external/ogc/gml/3.2.1/dynamicFeature.xsd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319919213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niem/external/ogc/gml/3.2.1/feature.xsd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386268059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niem/external/ogc/gml/3.2.1/geometryAggregates.xsd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59494251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niem/external/ogc/gml/3.2.1/geometryBasic0d1d.xsd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19933040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niem/external/ogc/gml/3.2.1/geometryBasic2d.xsd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4131340769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niem/external/ogc/gml/3.2.1/geometryComplexes.xsd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169333427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niem/external/ogc/gml/3.2.1/geometryPrimitives.xsd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55328917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niem/external/ogc/gml/3.2.1/gml.xsd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984443486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niem/external/ogc/gml/3.2.1/gmlBase.xsd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881324531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niem/external/ogc/gml/3.2.1/grids.xsd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462901070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niem/external/ogc/gml/3.2.1/measures.xsd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93814512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niem/external/ogc/gml/3.2.1/observation.xsd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929036351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niem/external/ogc/gml/3.2.1/referenceSystems.xsd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790027726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niem/external/ogc/gml/3.2.1/temporal.xsd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106196711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niem/external/ogc/gml/3.2.1/temporalReferenceSystems.xsd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987426190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niem/external/ogc/gml/3.2.1/temporalTopology.xsd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984682401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niem/external/ogc/gml/3.2.1/topology.xsd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160386353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niem/external/ogc/gml/3.2.1/units.xsd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97548154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niem/external/ogc/gml/3.2.1/valueObjects.xsd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61438959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niem/external/ogc/iso/19139/20070417/ReadMe.txt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69671723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niem/external/ogc/iso/19139/20070417/gco/basicTypes.xsd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69250528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niem/external/ogc/iso/19139/20070417/gco/gco.xsd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47234873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niem/external/ogc/iso/19139/20070417/gco/gcoBase.xsd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424258096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niem/external/ogc/iso/19139/20070417/gmd/applicationSchema.xsd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85254130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niem/external/ogc/iso/19139/20070417/gmd/citation.xsd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112686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niem/external/ogc/iso/19139/20070417/gmd/constraints.xsd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134344500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niem/external/ogc/iso/19139/20070417/gmd/content.xsd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731241179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niem/external/ogc/iso/19139/20070417/gmd/dataQuality.xsd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953473873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niem/external/ogc/iso/19139/20070417/gmd/distribution.xsd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358786236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niem/external/ogc/iso/19139/20070417/gmd/extent.xsd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55690499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niem/external/ogc/iso/19139/20070417/gmd/freeText.xsd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27906070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niem/external/ogc/iso/19139/20070417/gmd/gmd.xsd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465148603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niem/external/ogc/iso/19139/20070417/gmd/identification.xsd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649535223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niem/external/ogc/iso/19139/20070417/gmd/maintenance.xsd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619124249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niem/external/ogc/iso/19139/20070417/gmd/metadataApplication.xsd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435963937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niem/external/ogc/iso/19139/20070417/gmd/metadataEntity.xsd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841202949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niem/external/ogc/iso/19139/20070417/gmd/metadataExtension.xsd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4192650200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niem/external/ogc/iso/19139/20070417/gmd/portrayalCatalogue.xsd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194585410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niem/external/ogc/iso/19139/20070417/gmd/referenceSystem.xsd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077128180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niem/external/ogc/iso/19139/20070417/gmd/spatialRepresentation.xsd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412434970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niem/external/ogc/iso/19139/20070417/gmx/catalogues.xsd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615453607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niem/external/ogc/iso/19139/20070417/gmx/codelistItem.xsd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793383216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niem/external/ogc/iso/19139/20070417/gmx/crsItem.xsd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53815673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niem/external/ogc/iso/19139/20070417/gmx/extendedTypes.xsd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747777900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niem/external/ogc/iso/19139/20070417/gmx/gmx.xsd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59000606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niem/external/ogc/iso/19139/20070417/gmx/gmxUsage.xsd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320176379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niem/external/ogc/iso/19139/20070417/gmx/uomItem.xsd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580023537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niem/external/ogc/iso/19139/20070417/gsr/gsr.xsd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60411149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niem/external/ogc/iso/19139/20070417/gsr/spatialReferencing.xsd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83605006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niem/external/ogc/iso/19139/20070417/gss/geometry.xsd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934199746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niem/external/ogc/iso/19139/20070417/gss/gss.xsd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2446907137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niem/external/ogc/iso/19139/20070417/gts/gts.xsd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91569939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niem/external/ogc/iso/19139/20070417/gts/temporalObjects.xsd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401659277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niem/external/ogc/iso/19139/20070417/resources/Codelist/ML_gmxCodelists.xml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29756671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niem/external/ogc/iso/19139/20070417/resources/Codelist/gmxCodelists.20080911.xml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74092063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niem/external/ogc/iso/19139/20070417/resources/Codelist/gmxCodelists.xml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516795414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niem/external/ogc/iso/19139/20070417/resources/Codelist/tcCodelists.xml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2453663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niem/external/ogc/iso/19139/20070417/resources/crs/ML_gmxCrs.xml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47289692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niem/external/ogc/iso/19139/20070417/resources/crs/gmxCrs.xml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4008687742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niem/external/ogc/iso/19139/20070417/resources/example/fr-fr.xml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18286886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niem/external/ogc/iso/19139/20070417/resources/uom/ML_gmxUom.xml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867052678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niem/external/ogc/iso/19139/20070417/resources/uom/gmxUom.xml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774256853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niem/external/ogc/iso/19139/ReadMe.txt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681447163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niem/external/ogc/ols/1.1.0/dhs-gmo/2.1.0/ols.xsd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1622248745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niem/external/ogc/xlink/1.0.0/ReadMe.txt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758111731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niem/external/ogc/xlink/1.0.0/xlinks.xsd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3475569438"/>
                  </a:ext>
                </a:extLst>
              </a:tr>
              <a:tr h="7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solidFill>
                            <a:srgbClr val="000000"/>
                          </a:solidFill>
                          <a:effectLst/>
                        </a:rPr>
                        <a:t>niem/external/ogc/xml-catalog.xml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0" marR="2750" marT="2750" marB="0" anchor="ctr"/>
                </a:tc>
                <a:extLst>
                  <a:ext uri="{0D108BD9-81ED-4DB2-BD59-A6C34878D82A}">
                    <a16:rowId xmlns:a16="http://schemas.microsoft.com/office/drawing/2014/main" val="79070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73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82FF-2365-434A-B587-29942723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 to genc country codes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999B8-94EA-474E-A88B-A9C357B9A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E2360-965A-E143-B162-090E66FB24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114634"/>
            <a:ext cx="8229600" cy="4822616"/>
          </a:xfrm>
        </p:spPr>
        <p:txBody>
          <a:bodyPr>
            <a:normAutofit/>
          </a:bodyPr>
          <a:lstStyle/>
          <a:p>
            <a:r>
              <a:rPr lang="en-US" sz="2000"/>
              <a:t>Updated to new version</a:t>
            </a:r>
          </a:p>
          <a:p>
            <a:r>
              <a:rPr lang="en-US" sz="2000"/>
              <a:t>GENC</a:t>
            </a:r>
            <a:r>
              <a:rPr lang="en-US" sz="2000" baseline="0"/>
              <a:t> requires that codes are identified with a URI</a:t>
            </a:r>
          </a:p>
          <a:p>
            <a:r>
              <a:rPr lang="en-US" sz="2000"/>
              <a:t>We leveraged the NIEM Code Lists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8129D-DA75-9A46-AAF2-91B60EAC558A}"/>
              </a:ext>
            </a:extLst>
          </p:cNvPr>
          <p:cNvSpPr txBox="1"/>
          <p:nvPr/>
        </p:nvSpPr>
        <p:spPr>
          <a:xfrm>
            <a:off x="1251460" y="2386183"/>
            <a:ext cx="7358584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&lt;xs:simpleType name="CountryAlpha2CodeSimpleType"&gt;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&lt;xs:annotation&gt;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&lt;xs:documentation&gt;A data type for country codes.&lt;/xs:documentation&gt;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&lt;xs:appinfo&gt;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&lt;clsa:SimpleCodeListBinding </a:t>
            </a:r>
          </a:p>
          <a:p>
            <a:r>
              <a:rPr lang="en-US" sz="105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codeListURI="http://api.nsgreg.nga.mil/geo-political/GENC/2/3-11" </a:t>
            </a:r>
          </a:p>
          <a:p>
            <a:r>
              <a:rPr lang="en-US" sz="105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constrainingIndicator="false"/&gt;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&lt;/xs:appinfo&gt;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&lt;/xs:annotation&gt;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&lt;xs:restriction base="xs:token"&gt;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&lt;xs:enumeration value="A1"&gt;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&lt;xs:annotation&gt;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&lt;xs:documentation&gt;UNKNOWN&lt;/xs:documentation&gt;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&lt;/xs:annotation&gt;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&lt;/xs:enumeration&gt;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&lt;xs:enumeration value="ZW"&gt;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&lt;xs:annotation&gt;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&lt;xs:documentation&gt;ZIMBABWE&lt;/xs:documentation&gt;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&lt;/xs:annotation&gt;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&lt;/xs:enumeration&gt;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&lt;/xs:restriction&gt;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&lt;/xs:simpleType&gt;</a:t>
            </a:r>
          </a:p>
        </p:txBody>
      </p:sp>
    </p:spTree>
    <p:extLst>
      <p:ext uri="{BB962C8B-B14F-4D97-AF65-F5344CB8AC3E}">
        <p14:creationId xmlns:p14="http://schemas.microsoft.com/office/powerpoint/2010/main" val="31939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0A8D-38EF-8A4D-BC23-31F577CC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utf-8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37542-9096-A748-B2BC-378B95B7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8AD97-4515-5740-8192-00944D7F59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3427331" cy="4445000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We were publishing XML as ASCII</a:t>
            </a:r>
          </a:p>
          <a:p>
            <a:pPr marL="0" lvl="0" indent="0">
              <a:buNone/>
            </a:pPr>
            <a:r>
              <a:rPr lang="en-US"/>
              <a:t>Now</a:t>
            </a:r>
            <a:r>
              <a:rPr lang="en-US" baseline="0"/>
              <a:t> publishing all XML files as UTF-8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B7ED2-0284-AA4C-A9C5-26A61032E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5168"/>
              </p:ext>
            </p:extLst>
          </p:nvPr>
        </p:nvGraphicFramePr>
        <p:xfrm>
          <a:off x="3884531" y="317563"/>
          <a:ext cx="4887580" cy="5983119"/>
        </p:xfrm>
        <a:graphic>
          <a:graphicData uri="http://schemas.openxmlformats.org/drawingml/2006/table">
            <a:tbl>
              <a:tblPr/>
              <a:tblGrid>
                <a:gridCol w="2443790">
                  <a:extLst>
                    <a:ext uri="{9D8B030D-6E8A-4147-A177-3AD203B41FA5}">
                      <a16:colId xmlns:a16="http://schemas.microsoft.com/office/drawing/2014/main" val="2755446810"/>
                    </a:ext>
                  </a:extLst>
                </a:gridCol>
                <a:gridCol w="2443790">
                  <a:extLst>
                    <a:ext uri="{9D8B030D-6E8A-4147-A177-3AD203B41FA5}">
                      <a16:colId xmlns:a16="http://schemas.microsoft.com/office/drawing/2014/main" val="1302307931"/>
                    </a:ext>
                  </a:extLst>
                </a:gridCol>
              </a:tblGrid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US-ASCII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UTF-8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22523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Shkod&amp;#xeb;r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Shkodër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953010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A&amp;#x11f;cab&amp;#x259;di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Ağcabədi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554607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Moulvib&amp;#x101;z&amp;#x101;r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Moulvibāzār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054962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Al Jan&amp;#x16b;b&amp;#x12b;yah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Al Janūbīyah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268408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Litom&amp;#x11b;&amp;#x159;ice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Litoměřice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58062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Zl&amp;#xed;nsk&amp;#xfd; Kraj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Zlínský Kraj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53952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Sk&amp;#xe1;lav&amp;#xed;kar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Skálavíkar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250937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T&amp;#xe9;lim&amp;#xe9;l&amp;#xe9;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Télimélé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470267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Sveitarf&amp;#xe9;lagi&amp;#xf0; &amp;#xc1;rborg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Sveitarfélagið Árborg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82141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P&amp;#x2019;y&amp;#x14f;ngyang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P’yŏngyang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634758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&amp;#x126;amrun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Ħamrun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351359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&amp;#xd8;stfold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Østfold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937240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Ng&amp;#xf6;be-Bugl&amp;#xe9;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Ngöbe-Buglé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34937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Al B&amp;#x101;&amp;#x1e29;ah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Al Bāḩah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00760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&amp;#x17d;ilinsk&amp;#xfd;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Žilinský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53867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Pr&amp;#xed;ncipe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Príncipe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549686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S&amp;#xe3;o Tom&amp;#xe9;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São Tomé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112229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Ville de N&amp;#x2019;Djam&amp;#xe9;na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Ville de N’Djaména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265086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Eski&amp;#x15f;ehir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Eskişehir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57002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G&amp;#xfc;m&amp;#xfc;&amp;#x15f;hane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Gümüşhane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2195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Odes&amp;#x2019;ka Oblast&amp;#x2019;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Odes’ka Oblast’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592066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Poltavs&amp;#x2019;ka Oblast&amp;#x2019;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Poltavs’ka Oblast’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487667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Ph&amp;#xfa; Th&amp;#x1ecd;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Phú Thọ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892553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Th&amp;#xe1;i Nguy&amp;#xea;n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Thái Nguyên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328515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&amp;#x110;&amp;#xe0; N&amp;#x1eb5;ng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Đà Nẵng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73478"/>
                  </a:ext>
                </a:extLst>
              </a:tr>
              <a:tr h="2215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Fush&amp;#xeb; Kosov&amp;#xeb;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Fushë Kosovë</a:t>
                      </a:r>
                    </a:p>
                  </a:txBody>
                  <a:tcPr marL="42907" marR="42907" marT="21453" marB="21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1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56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5710-1FD1-DF4C-9E86-FD414A51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kern="1200" cap="all">
                <a:solidFill>
                  <a:srgbClr val="7F7F7F"/>
                </a:solidFill>
                <a:effectLst/>
                <a:latin typeface="+mj-lt"/>
                <a:ea typeface="+mj-ea"/>
                <a:cs typeface="+mj-cs"/>
              </a:rPr>
              <a:t>simplified</a:t>
            </a:r>
            <a:r>
              <a:rPr lang="en-US" sz="3200" b="1" kern="1200" cap="all" baseline="0">
                <a:solidFill>
                  <a:srgbClr val="7F7F7F"/>
                </a:solidFill>
                <a:effectLst/>
                <a:latin typeface="+mj-lt"/>
                <a:ea typeface="+mj-ea"/>
                <a:cs typeface="+mj-cs"/>
              </a:rPr>
              <a:t> release layout</a:t>
            </a:r>
            <a:r>
              <a:rPr 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B4196-7332-304E-9581-DB6284E77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35D41-F20E-054F-B96A-CE59721A288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2000" kern="1200">
                <a:solidFill>
                  <a:srgbClr val="7F7F7F"/>
                </a:solidFill>
                <a:effectLst/>
              </a:rPr>
              <a:t>Minimize</a:t>
            </a:r>
            <a:r>
              <a:rPr lang="en-US" sz="2000" kern="1200" baseline="0">
                <a:solidFill>
                  <a:srgbClr val="7F7F7F"/>
                </a:solidFill>
                <a:effectLst/>
              </a:rPr>
              <a:t> changes from version to version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 baseline="0">
                <a:solidFill>
                  <a:srgbClr val="7F7F7F"/>
                </a:solidFill>
                <a:effectLst/>
              </a:rPr>
              <a:t>Easier to identify changes</a:t>
            </a:r>
            <a:endParaRPr lang="en-US" sz="2000">
              <a:effectLst/>
            </a:endParaRPr>
          </a:p>
          <a:p>
            <a:r>
              <a:rPr lang="en-US" sz="2000" kern="1200" baseline="0">
                <a:solidFill>
                  <a:srgbClr val="7F7F7F"/>
                </a:solidFill>
                <a:effectLst/>
              </a:rPr>
              <a:t>Version identified by version control &amp; packaging</a:t>
            </a:r>
            <a:r>
              <a:rPr lang="en-US" sz="2000"/>
              <a:t> 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541686-A758-F240-9CD7-C2BE86CCA2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480680"/>
              </p:ext>
            </p:extLst>
          </p:nvPr>
        </p:nvGraphicFramePr>
        <p:xfrm>
          <a:off x="457200" y="2686977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267">
                  <a:extLst>
                    <a:ext uri="{9D8B030D-6E8A-4147-A177-3AD203B41FA5}">
                      <a16:colId xmlns:a16="http://schemas.microsoft.com/office/drawing/2014/main" val="783057430"/>
                    </a:ext>
                  </a:extLst>
                </a:gridCol>
                <a:gridCol w="3714333">
                  <a:extLst>
                    <a:ext uri="{9D8B030D-6E8A-4147-A177-3AD203B41FA5}">
                      <a16:colId xmlns:a16="http://schemas.microsoft.com/office/drawing/2014/main" val="174286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 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 5.0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99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niem/utility/structures/4.0/structures.xsd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xsd/utility/structures.xsd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11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niem/utility/appinfo/4.0/appinfo.xsd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xsd/utility/appinfo.xsd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033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niem/niem-core/4.0/niem-core.xsd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xsd/niem-core.xsd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758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niem/domains/jxdm/6.2/jxdm.xsd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xsd/domains/jxdm.xsd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98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niem/domains/militaryOperations/4.2/mo.xsd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xsd/domains/mo.xsd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48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niem/codes/fbi_ncic/4.2/fbi_ncic.xsd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xsd/codes/ncic.xsd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599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niem/adapters/geospatial/4.0/geospatial.xsd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xsd/adapters/geospatial.xsd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18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niem/proxy/xsd/4.0/xs.xsd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xsd/adapters/niem-xs.xsd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05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1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0102-9C14-6D4D-93CC-FFC40260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A71F7-9485-AD4E-A9E3-1B5FB2EAA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/>
              <a:t>Naming</a:t>
            </a:r>
            <a:r>
              <a:rPr lang="en-US" sz="2000" baseline="0"/>
              <a:t> &amp; Design Rules</a:t>
            </a:r>
          </a:p>
          <a:p>
            <a:pPr lvl="1"/>
            <a:r>
              <a:rPr lang="en-US" sz="1800" baseline="0"/>
              <a:t>Requiring xml:lang</a:t>
            </a:r>
          </a:p>
          <a:p>
            <a:pPr lvl="1"/>
            <a:r>
              <a:rPr lang="en-US" sz="1800" baseline="0"/>
              <a:t>Updated meaning of metadata &amp; relationship metadata</a:t>
            </a:r>
          </a:p>
          <a:p>
            <a:pPr lvl="1"/>
            <a:r>
              <a:rPr lang="en-US" sz="1800" baseline="0"/>
              <a:t>Re-introduced structures:sequenceID</a:t>
            </a:r>
          </a:p>
          <a:p>
            <a:pPr lvl="0"/>
            <a:r>
              <a:rPr lang="en-US" sz="2000"/>
              <a:t>Conformance Specification</a:t>
            </a:r>
          </a:p>
          <a:p>
            <a:pPr lvl="1"/>
            <a:r>
              <a:rPr lang="en-US" sz="1800"/>
              <a:t>Much simpler</a:t>
            </a:r>
            <a:r>
              <a:rPr lang="en-US" sz="1800" baseline="0"/>
              <a:t> content</a:t>
            </a:r>
          </a:p>
          <a:p>
            <a:pPr lvl="1"/>
            <a:r>
              <a:rPr lang="en-US" sz="1800" baseline="0"/>
              <a:t>Update references to 5.0</a:t>
            </a:r>
            <a:endParaRPr lang="en-US" sz="1800"/>
          </a:p>
          <a:p>
            <a:pPr lvl="0"/>
            <a:r>
              <a:rPr lang="en-US" sz="2000" baseline="0"/>
              <a:t>Conformance Targets Attribute Specification</a:t>
            </a:r>
          </a:p>
          <a:p>
            <a:pPr lvl="1"/>
            <a:r>
              <a:rPr lang="en-US" sz="1800" baseline="0"/>
              <a:t>Stable</a:t>
            </a:r>
          </a:p>
          <a:p>
            <a:pPr lvl="1"/>
            <a:r>
              <a:rPr lang="en-US" sz="1800" baseline="0"/>
              <a:t>Adding XSD as UTF-8</a:t>
            </a:r>
          </a:p>
          <a:p>
            <a:pPr lvl="0"/>
            <a:endParaRPr lang="en-US" sz="2000" baseline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F92259-95EC-444F-A168-1C1915A32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/>
              <a:t>NIEM Code Lists Specification</a:t>
            </a:r>
          </a:p>
          <a:p>
            <a:pPr lvl="1"/>
            <a:r>
              <a:rPr lang="en-US" sz="1800"/>
              <a:t>Minor updates to XSD</a:t>
            </a:r>
          </a:p>
          <a:p>
            <a:pPr lvl="1"/>
            <a:r>
              <a:rPr lang="en-US" sz="1800"/>
              <a:t>Update references to 5.0</a:t>
            </a:r>
          </a:p>
          <a:p>
            <a:pPr lvl="0"/>
            <a:r>
              <a:rPr lang="en-US" sz="2000"/>
              <a:t>NIEM JSON Specification</a:t>
            </a:r>
          </a:p>
          <a:p>
            <a:pPr lvl="1"/>
            <a:r>
              <a:rPr lang="en-US" sz="1800"/>
              <a:t>Update references to 5.0</a:t>
            </a:r>
          </a:p>
          <a:p>
            <a:pPr lvl="0"/>
            <a:r>
              <a:rPr lang="en-US" sz="2000"/>
              <a:t>NIEM IEPD Specification</a:t>
            </a:r>
          </a:p>
          <a:p>
            <a:pPr lvl="1"/>
            <a:r>
              <a:rPr lang="en-US" sz="1800"/>
              <a:t>Now focused on IEPD (vs. MPD)</a:t>
            </a:r>
          </a:p>
          <a:p>
            <a:pPr lvl="1"/>
            <a:r>
              <a:rPr lang="en-US" sz="1800"/>
              <a:t>Update references to 5.0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E8234-F105-B44C-BFBB-DB91F5331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780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7D90CF-AC11-4B86-BF4A-1F694E95DF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A81710-7E9B-414F-9E39-7E88BF98E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F7210-3627-4F22-97AC-3F948A8AB8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14554</TotalTime>
  <Words>2115</Words>
  <Application>Microsoft Macintosh PowerPoint</Application>
  <PresentationFormat>On-screen Show (4:3)</PresentationFormat>
  <Paragraphs>244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Liberation Sans</vt:lpstr>
      <vt:lpstr>Wingdings 2</vt:lpstr>
      <vt:lpstr>NIEM_white</vt:lpstr>
      <vt:lpstr>Office Theme</vt:lpstr>
      <vt:lpstr>NIEM 5.0 NTAC updates</vt:lpstr>
      <vt:lpstr>introducing XML:LANG</vt:lpstr>
      <vt:lpstr>Simplified gml profile</vt:lpstr>
      <vt:lpstr>updates to genc country codes</vt:lpstr>
      <vt:lpstr>utf-8</vt:lpstr>
      <vt:lpstr>simplified release layout </vt:lpstr>
      <vt:lpstr>Specifications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Sullivan</dc:creator>
  <cp:lastModifiedBy>Webb Roberts</cp:lastModifiedBy>
  <cp:revision>256</cp:revision>
  <dcterms:created xsi:type="dcterms:W3CDTF">2020-08-09T20:35:51Z</dcterms:created>
  <dcterms:modified xsi:type="dcterms:W3CDTF">2020-09-17T01:52:33Z</dcterms:modified>
</cp:coreProperties>
</file>