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8" r:id="rId4"/>
    <p:sldMasterId id="2147483658" r:id="rId5"/>
  </p:sldMasterIdLst>
  <p:notesMasterIdLst>
    <p:notesMasterId r:id="rId13"/>
  </p:notesMasterIdLst>
  <p:sldIdLst>
    <p:sldId id="442" r:id="rId6"/>
    <p:sldId id="444" r:id="rId7"/>
    <p:sldId id="448" r:id="rId8"/>
    <p:sldId id="449" r:id="rId9"/>
    <p:sldId id="451" r:id="rId10"/>
    <p:sldId id="453" r:id="rId11"/>
    <p:sldId id="452" r:id="rId12"/>
  </p:sldIdLst>
  <p:sldSz cx="9144000" cy="6858000" type="screen4x3"/>
  <p:notesSz cx="7010400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yan Schultz" initials="RS" lastIdx="1" clrIdx="0">
    <p:extLst>
      <p:ext uri="{19B8F6BF-5375-455C-9EA6-DF929625EA0E}">
        <p15:presenceInfo xmlns:p15="http://schemas.microsoft.com/office/powerpoint/2012/main" userId="ab077086bdf2ffb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20A0E"/>
    <a:srgbClr val="1F497D"/>
    <a:srgbClr val="8B8B8B"/>
    <a:srgbClr val="E6B9B8"/>
    <a:srgbClr val="738AB9"/>
    <a:srgbClr val="9EB3B6"/>
    <a:srgbClr val="F0EAF9"/>
    <a:srgbClr val="CEDEE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19565" autoAdjust="0"/>
    <p:restoredTop sz="86435" autoAdjust="0"/>
  </p:normalViewPr>
  <p:slideViewPr>
    <p:cSldViewPr snapToGrid="0" snapToObjects="1">
      <p:cViewPr varScale="1">
        <p:scale>
          <a:sx n="191" d="100"/>
          <a:sy n="191" d="100"/>
        </p:scale>
        <p:origin x="167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F479A44B-3772-674F-95C9-7079CC0120AD}" type="datetimeFigureOut">
              <a:rPr lang="en-US" smtClean="0"/>
              <a:pPr/>
              <a:t>9/16/20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B7DA21B6-DD30-824E-9484-61254458B3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9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A21B6-DD30-824E-9484-61254458B3F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75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A21B6-DD30-824E-9484-61254458B3F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A21B6-DD30-824E-9484-61254458B3F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95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A21B6-DD30-824E-9484-61254458B3F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63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A21B6-DD30-824E-9484-61254458B3F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01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A21B6-DD30-824E-9484-61254458B3F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80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A21B6-DD30-824E-9484-61254458B3F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49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8600" y="2895600"/>
            <a:ext cx="6146800" cy="838200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E9977-E7F6-8649-9E08-A97EE0C9DA1F}" type="datetime1">
              <a:t>9/16/20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06400" y="1155700"/>
            <a:ext cx="8339328" cy="5138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660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498600" y="4621161"/>
            <a:ext cx="6146800" cy="8382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 baseline="0">
                <a:solidFill>
                  <a:schemeClr val="bg1">
                    <a:lumMod val="50000"/>
                  </a:schemeClr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Title Master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73325"/>
            <a:ext cx="7772400" cy="981075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94100"/>
            <a:ext cx="6400800" cy="4953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A5B5-FB3C-0948-9630-DC906B9D0F24}" type="datetime1">
              <a:t>9/16/20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AB52-C750-B343-816F-C9FEDB073DC8}" type="datetime1">
              <a:t>9/16/20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457200" y="1492250"/>
            <a:ext cx="82296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91801"/>
            <a:ext cx="4038600" cy="437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91801"/>
            <a:ext cx="4038600" cy="437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83FE-61F5-0D4C-B763-C0EA7A29249F}" type="datetime1">
              <a:t>9/16/20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09057"/>
            <a:ext cx="4040188" cy="34837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CBBD-C3F0-744D-9344-AC5BF3013CAB}" type="datetime1">
              <a:t>9/16/20</a:t>
            </a:fld>
            <a:endParaRPr lang="en-US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800600" y="1535113"/>
            <a:ext cx="3771900" cy="4357687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l">
              <a:defRPr sz="2400" b="1" cap="none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09EC8-9A56-8A40-B82E-7C7790BA8936}" type="datetime1">
              <a:t>9/16/20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0C44-3153-154E-A1AF-F5A477F0FEB1}" type="datetime1">
              <a:t>9/16/20</a:t>
            </a:fld>
            <a:endParaRPr lang="en-US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457200" y="1491801"/>
            <a:ext cx="8089900" cy="4362899"/>
          </a:xfrm>
        </p:spPr>
        <p:txBody>
          <a:bodyPr/>
          <a:lstStyle/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09057"/>
            <a:ext cx="4040188" cy="34837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F7A4-AF01-2F4D-BFF1-5173493A025B}" type="datetime1">
              <a:t>9/16/20</a:t>
            </a:fld>
            <a:endParaRPr lang="en-US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800600" y="1535113"/>
            <a:ext cx="3771900" cy="43576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1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sp>
          <p:nvSpPr>
            <p:cNvPr id="10" name="Snip Single Corner Rectangle 9"/>
            <p:cNvSpPr/>
            <p:nvPr/>
          </p:nvSpPr>
          <p:spPr>
            <a:xfrm flipV="1">
              <a:off x="-1" y="3393141"/>
              <a:ext cx="7543800" cy="2590800"/>
            </a:xfrm>
            <a:prstGeom prst="snip1Rect">
              <a:avLst>
                <a:gd name="adj" fmla="val 737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0" y="3379694"/>
              <a:ext cx="7543800" cy="237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C2B3ABC-23E7-3E4C-9F38-C2150A135061}" type="datetime1">
              <a:t>9/16/20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6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niem_1_inside.jpg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Picture 9" descr="niem_1_cover.jpg"/>
          <p:cNvPicPr>
            <a:picLocks noChangeAspect="1"/>
          </p:cNvPicPr>
          <p:nvPr userDrawn="1"/>
        </p:nvPicPr>
        <p:blipFill rotWithShape="1">
          <a:blip r:embed="rId13"/>
          <a:srcRect l="65865" t="77549"/>
          <a:stretch/>
        </p:blipFill>
        <p:spPr>
          <a:xfrm>
            <a:off x="5707515" y="5346619"/>
            <a:ext cx="3121269" cy="1539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04042"/>
            <a:ext cx="8229600" cy="811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95184" y="12621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3903550E-C26E-8A4A-8CA3-988FBFA8D21F}" type="datetime1">
              <a:t>9/16/20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0113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91801"/>
            <a:ext cx="8229600" cy="4634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4"/>
          <a:srcRect l="88148" t="94107" r="-1" b="82"/>
          <a:stretch/>
        </p:blipFill>
        <p:spPr>
          <a:xfrm>
            <a:off x="8053755" y="6462349"/>
            <a:ext cx="1084781" cy="39888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5" r:id="rId6"/>
    <p:sldLayoutId id="2147483650" r:id="rId7"/>
    <p:sldLayoutId id="2147483653" r:id="rId8"/>
    <p:sldLayoutId id="2147483676" r:id="rId9"/>
    <p:sldLayoutId id="2147483678" r:id="rId10"/>
  </p:sldLayoutIdLst>
  <p:hf hdr="0" ftr="0" dt="0"/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3200" b="1" kern="1200" cap="all">
          <a:solidFill>
            <a:schemeClr val="bg1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Tx/>
        <a:buFont typeface="Arial"/>
        <a:buChar char="•"/>
        <a:defRPr sz="3200" kern="1200">
          <a:solidFill>
            <a:srgbClr val="7F7F7F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Tx/>
        <a:buFont typeface="Arial"/>
        <a:buChar char="–"/>
        <a:defRPr sz="2800" kern="1200">
          <a:solidFill>
            <a:srgbClr val="7F7F7F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Tx/>
        <a:buFont typeface="Arial"/>
        <a:buChar char="•"/>
        <a:defRPr sz="2400" kern="1200">
          <a:solidFill>
            <a:srgbClr val="7F7F7F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Tx/>
        <a:buFont typeface="Arial"/>
        <a:buChar char="–"/>
        <a:defRPr sz="2000" kern="1200">
          <a:solidFill>
            <a:srgbClr val="7F7F7F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Tx/>
        <a:buFont typeface="Arial"/>
        <a:buChar char="»"/>
        <a:defRPr sz="2000" kern="1200">
          <a:solidFill>
            <a:srgbClr val="7F7F7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iem_1_cove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4"/>
          <a:srcRect l="22021" t="41154" r="22118" b="45129"/>
          <a:stretch/>
        </p:blipFill>
        <p:spPr>
          <a:xfrm>
            <a:off x="938316" y="2899148"/>
            <a:ext cx="7017986" cy="1292469"/>
          </a:xfrm>
          <a:prstGeom prst="roundRect">
            <a:avLst>
              <a:gd name="adj" fmla="val 30817"/>
            </a:avLst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3DD76-9041-5C4B-89B5-2B1B656103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/>
              <a:t>NIEM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A8DEE8-87AD-CA4F-BD91-65B3D97CF7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Webb Roberts &lt;webb.roberts@gtri.gatech.edu&gt;</a:t>
            </a:r>
            <a:br>
              <a:rPr lang="en-US"/>
            </a:br>
            <a:r>
              <a:rPr lang="en-US"/>
              <a:t>2020-9-17</a:t>
            </a:r>
          </a:p>
        </p:txBody>
      </p:sp>
    </p:spTree>
    <p:extLst>
      <p:ext uri="{BB962C8B-B14F-4D97-AF65-F5344CB8AC3E}">
        <p14:creationId xmlns:p14="http://schemas.microsoft.com/office/powerpoint/2010/main" val="1123268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841AA8-BCB7-7F4C-AF46-DD17CF606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734" y="255519"/>
            <a:ext cx="8229600" cy="811358"/>
          </a:xfrm>
        </p:spPr>
        <p:txBody>
          <a:bodyPr/>
          <a:lstStyle/>
          <a:p>
            <a:r>
              <a:rPr lang="en-US"/>
              <a:t>A</a:t>
            </a:r>
            <a:r>
              <a:rPr lang="en-US" baseline="0"/>
              <a:t> niem model represents niem data definitions as niem data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756867-BD92-C046-B08F-0985292A309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1204086"/>
            <a:ext cx="8229600" cy="20452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aseline="0"/>
              <a:t>NIEM data definitions in XML Schema </a:t>
            </a:r>
            <a:r>
              <a:rPr lang="en-US" sz="1800"/>
              <a:t>maintain a conceptual model.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5E13EAA-E28A-D747-9942-6200C7AEAE5F}"/>
              </a:ext>
            </a:extLst>
          </p:cNvPr>
          <p:cNvSpPr/>
          <p:nvPr/>
        </p:nvSpPr>
        <p:spPr bwMode="auto">
          <a:xfrm>
            <a:off x="2848740" y="3143721"/>
            <a:ext cx="1284150" cy="454331"/>
          </a:xfrm>
          <a:prstGeom prst="roundRect">
            <a:avLst/>
          </a:prstGeom>
          <a:gradFill>
            <a:gsLst>
              <a:gs pos="0">
                <a:srgbClr val="9EB3B6"/>
              </a:gs>
              <a:gs pos="100000">
                <a:schemeClr val="bg1"/>
              </a:gs>
            </a:gsLst>
          </a:gra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tIns="91440" rtlCol="0" anchor="ctr" anchorCtr="1">
            <a:sp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b="1" spc="-50" dirty="0">
                <a:solidFill>
                  <a:srgbClr val="304776"/>
                </a:solidFill>
                <a:latin typeface="Arial"/>
                <a:cs typeface="Arial"/>
              </a:rPr>
              <a:t>A Person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9249573-D03B-6449-BE6C-B0BA9EBFF61E}"/>
              </a:ext>
            </a:extLst>
          </p:cNvPr>
          <p:cNvCxnSpPr>
            <a:cxnSpLocks/>
            <a:stCxn id="24" idx="3"/>
            <a:endCxn id="26" idx="1"/>
          </p:cNvCxnSpPr>
          <p:nvPr/>
        </p:nvCxnSpPr>
        <p:spPr>
          <a:xfrm>
            <a:off x="4132889" y="3370887"/>
            <a:ext cx="3100035" cy="0"/>
          </a:xfrm>
          <a:prstGeom prst="straightConnector1">
            <a:avLst/>
          </a:prstGeom>
          <a:ln w="44450">
            <a:solidFill>
              <a:schemeClr val="tx1">
                <a:lumMod val="75000"/>
              </a:schemeClr>
            </a:solidFill>
            <a:headEnd w="lg" len="lg"/>
            <a:tailEnd type="triangle" w="lg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54212FD-3985-B94A-9DB4-2D2345F3B982}"/>
              </a:ext>
            </a:extLst>
          </p:cNvPr>
          <p:cNvSpPr/>
          <p:nvPr/>
        </p:nvSpPr>
        <p:spPr bwMode="auto">
          <a:xfrm>
            <a:off x="7232925" y="3143721"/>
            <a:ext cx="984475" cy="454331"/>
          </a:xfrm>
          <a:prstGeom prst="roundRect">
            <a:avLst/>
          </a:prstGeom>
          <a:gradFill>
            <a:gsLst>
              <a:gs pos="0">
                <a:srgbClr val="9EB3B6"/>
              </a:gs>
              <a:gs pos="100000">
                <a:schemeClr val="bg1"/>
              </a:gs>
            </a:gsLst>
          </a:gra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tIns="91440" rtlCol="0" anchor="ctr" anchorCtr="1">
            <a:sp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b="1" spc="-50" dirty="0">
                <a:solidFill>
                  <a:srgbClr val="304776"/>
                </a:solidFill>
                <a:latin typeface="Arial"/>
                <a:cs typeface="Arial"/>
              </a:rPr>
              <a:t>Brown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DB6C5B-113D-D54E-B372-D783D199CF2D}"/>
              </a:ext>
            </a:extLst>
          </p:cNvPr>
          <p:cNvSpPr txBox="1"/>
          <p:nvPr/>
        </p:nvSpPr>
        <p:spPr>
          <a:xfrm>
            <a:off x="5007676" y="3040219"/>
            <a:ext cx="1108792" cy="353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HairColor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EFF7997-443B-244B-B784-707897BEC4B7}"/>
              </a:ext>
            </a:extLst>
          </p:cNvPr>
          <p:cNvSpPr/>
          <p:nvPr/>
        </p:nvSpPr>
        <p:spPr bwMode="auto">
          <a:xfrm>
            <a:off x="2578928" y="4222834"/>
            <a:ext cx="1815750" cy="762104"/>
          </a:xfrm>
          <a:prstGeom prst="roundRect">
            <a:avLst/>
          </a:prstGeom>
          <a:gradFill>
            <a:gsLst>
              <a:gs pos="0">
                <a:srgbClr val="9EB3B6"/>
              </a:gs>
              <a:gs pos="100000">
                <a:schemeClr val="bg1"/>
              </a:gs>
            </a:gsLst>
          </a:gra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tIns="91440" rtlCol="0" anchor="ctr" anchorCtr="1">
            <a:sp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b="1" spc="-50" dirty="0">
                <a:solidFill>
                  <a:srgbClr val="304776"/>
                </a:solidFill>
                <a:latin typeface="Arial"/>
                <a:cs typeface="Arial"/>
              </a:rPr>
              <a:t>complex type</a:t>
            </a:r>
          </a:p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b="1" spc="-50" dirty="0">
                <a:solidFill>
                  <a:srgbClr val="304776"/>
                </a:solidFill>
                <a:latin typeface="Arial"/>
                <a:cs typeface="Arial"/>
              </a:rPr>
              <a:t>PersonType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B7F1697C-C96D-354E-B99C-A5146AC19A3E}"/>
              </a:ext>
            </a:extLst>
          </p:cNvPr>
          <p:cNvSpPr/>
          <p:nvPr/>
        </p:nvSpPr>
        <p:spPr bwMode="auto">
          <a:xfrm>
            <a:off x="6763526" y="4249003"/>
            <a:ext cx="1923274" cy="762104"/>
          </a:xfrm>
          <a:prstGeom prst="roundRect">
            <a:avLst/>
          </a:prstGeom>
          <a:gradFill>
            <a:gsLst>
              <a:gs pos="0">
                <a:srgbClr val="9EB3B6"/>
              </a:gs>
              <a:gs pos="100000">
                <a:schemeClr val="bg1"/>
              </a:gs>
            </a:gsLst>
          </a:gra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tIns="91440" rtlCol="0" anchor="ctr" anchorCtr="1">
            <a:sp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b="1" spc="-50" dirty="0">
                <a:solidFill>
                  <a:srgbClr val="304776"/>
                </a:solidFill>
                <a:latin typeface="Arial"/>
                <a:cs typeface="Arial"/>
              </a:rPr>
              <a:t>complex type</a:t>
            </a:r>
          </a:p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b="1" spc="-50" dirty="0">
                <a:solidFill>
                  <a:srgbClr val="304776"/>
                </a:solidFill>
                <a:latin typeface="Arial"/>
                <a:cs typeface="Arial"/>
              </a:rPr>
              <a:t>HairColorType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F52B7BE-DA3A-5040-856B-82DC1A703382}"/>
              </a:ext>
            </a:extLst>
          </p:cNvPr>
          <p:cNvSpPr/>
          <p:nvPr/>
        </p:nvSpPr>
        <p:spPr bwMode="auto">
          <a:xfrm>
            <a:off x="4900655" y="4249003"/>
            <a:ext cx="1356893" cy="762104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tIns="91440" rtlCol="0" anchor="ctr" anchorCtr="1">
            <a:sp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b="1" spc="-50" dirty="0">
                <a:solidFill>
                  <a:srgbClr val="304776"/>
                </a:solidFill>
                <a:latin typeface="Arial"/>
                <a:cs typeface="Arial"/>
              </a:rPr>
              <a:t>element</a:t>
            </a:r>
          </a:p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b="1" spc="-50" dirty="0">
                <a:solidFill>
                  <a:srgbClr val="304776"/>
                </a:solidFill>
                <a:latin typeface="Arial"/>
                <a:cs typeface="Arial"/>
              </a:rPr>
              <a:t>HairColor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0BCBC5-0ABA-F240-9CC8-1517F5618BD0}"/>
              </a:ext>
            </a:extLst>
          </p:cNvPr>
          <p:cNvSpPr txBox="1"/>
          <p:nvPr/>
        </p:nvSpPr>
        <p:spPr>
          <a:xfrm>
            <a:off x="2644624" y="2062406"/>
            <a:ext cx="3365623" cy="883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&lt;Person&gt;</a:t>
            </a:r>
          </a:p>
          <a:p>
            <a:r>
              <a:rPr lang="en-US">
                <a:solidFill>
                  <a:srgbClr val="000000"/>
                </a:solidFill>
              </a:rPr>
              <a:t>  &lt;HairColor&gt;Brown&lt;/HairColor&gt;</a:t>
            </a:r>
          </a:p>
          <a:p>
            <a:r>
              <a:rPr lang="en-US">
                <a:solidFill>
                  <a:srgbClr val="000000"/>
                </a:solidFill>
              </a:rPr>
              <a:t>&lt;/Person&gt;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893CD9E1-63EE-9140-B286-7DF7C8ADEF3E}"/>
              </a:ext>
            </a:extLst>
          </p:cNvPr>
          <p:cNvSpPr/>
          <p:nvPr/>
        </p:nvSpPr>
        <p:spPr bwMode="auto">
          <a:xfrm>
            <a:off x="903064" y="4222834"/>
            <a:ext cx="1169887" cy="762104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tIns="91440" rtlCol="0" anchor="ctr" anchorCtr="1">
            <a:sp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b="1" spc="-50" dirty="0">
                <a:solidFill>
                  <a:srgbClr val="304776"/>
                </a:solidFill>
                <a:latin typeface="Arial"/>
                <a:cs typeface="Arial"/>
              </a:rPr>
              <a:t>element</a:t>
            </a:r>
          </a:p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b="1" spc="-50" dirty="0">
                <a:solidFill>
                  <a:srgbClr val="304776"/>
                </a:solidFill>
                <a:latin typeface="Arial"/>
                <a:cs typeface="Arial"/>
              </a:rPr>
              <a:t>Person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D52C193-2BEA-9A4F-9FAB-4C8D5388794E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1067850" y="3370887"/>
            <a:ext cx="1780889" cy="22576"/>
          </a:xfrm>
          <a:prstGeom prst="straightConnector1">
            <a:avLst/>
          </a:prstGeom>
          <a:ln w="44450">
            <a:solidFill>
              <a:schemeClr val="tx1">
                <a:lumMod val="75000"/>
              </a:schemeClr>
            </a:solidFill>
            <a:headEnd w="lg" len="lg"/>
            <a:tailEnd type="triangle" w="lg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8B9E05C-DBBD-054E-9B55-0312F56DC55F}"/>
              </a:ext>
            </a:extLst>
          </p:cNvPr>
          <p:cNvSpPr txBox="1"/>
          <p:nvPr/>
        </p:nvSpPr>
        <p:spPr>
          <a:xfrm>
            <a:off x="1050133" y="3040219"/>
            <a:ext cx="875749" cy="353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Person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05FDB08-67F5-4F4A-B633-3F0B095DDFEE}"/>
              </a:ext>
            </a:extLst>
          </p:cNvPr>
          <p:cNvSpPr txBox="1"/>
          <p:nvPr/>
        </p:nvSpPr>
        <p:spPr>
          <a:xfrm>
            <a:off x="459823" y="3685256"/>
            <a:ext cx="886482" cy="264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instance of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4252D6F-4CDA-A845-9E52-50864B650CEE}"/>
              </a:ext>
            </a:extLst>
          </p:cNvPr>
          <p:cNvCxnSpPr>
            <a:cxnSpLocks/>
          </p:cNvCxnSpPr>
          <p:nvPr/>
        </p:nvCxnSpPr>
        <p:spPr>
          <a:xfrm>
            <a:off x="1488007" y="3489474"/>
            <a:ext cx="0" cy="705521"/>
          </a:xfrm>
          <a:prstGeom prst="straightConnector1">
            <a:avLst/>
          </a:prstGeom>
          <a:ln w="44450">
            <a:solidFill>
              <a:srgbClr val="FF0000"/>
            </a:solidFill>
            <a:headEnd w="lg" len="lg"/>
            <a:tailEnd type="triangle" w="lg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154CD02-0F22-7949-AB38-A0CFBD7B7AB1}"/>
              </a:ext>
            </a:extLst>
          </p:cNvPr>
          <p:cNvCxnSpPr>
            <a:cxnSpLocks/>
          </p:cNvCxnSpPr>
          <p:nvPr/>
        </p:nvCxnSpPr>
        <p:spPr>
          <a:xfrm>
            <a:off x="3486803" y="3732055"/>
            <a:ext cx="0" cy="462940"/>
          </a:xfrm>
          <a:prstGeom prst="straightConnector1">
            <a:avLst/>
          </a:prstGeom>
          <a:ln w="44450">
            <a:solidFill>
              <a:srgbClr val="FF0000"/>
            </a:solidFill>
            <a:headEnd w="lg" len="lg"/>
            <a:tailEnd type="triangle" w="lg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D5B601B-8297-3D42-9D4A-A6AD0A602A56}"/>
              </a:ext>
            </a:extLst>
          </p:cNvPr>
          <p:cNvCxnSpPr>
            <a:cxnSpLocks/>
          </p:cNvCxnSpPr>
          <p:nvPr/>
        </p:nvCxnSpPr>
        <p:spPr>
          <a:xfrm>
            <a:off x="5579101" y="3489474"/>
            <a:ext cx="0" cy="733360"/>
          </a:xfrm>
          <a:prstGeom prst="straightConnector1">
            <a:avLst/>
          </a:prstGeom>
          <a:ln w="44450">
            <a:solidFill>
              <a:srgbClr val="FF0000"/>
            </a:solidFill>
            <a:headEnd w="lg" len="lg"/>
            <a:tailEnd type="triangle" w="lg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AFCB8B-E561-3040-A855-31928B35A2CA}"/>
              </a:ext>
            </a:extLst>
          </p:cNvPr>
          <p:cNvCxnSpPr>
            <a:cxnSpLocks/>
          </p:cNvCxnSpPr>
          <p:nvPr/>
        </p:nvCxnSpPr>
        <p:spPr>
          <a:xfrm>
            <a:off x="7725161" y="3732055"/>
            <a:ext cx="0" cy="476859"/>
          </a:xfrm>
          <a:prstGeom prst="straightConnector1">
            <a:avLst/>
          </a:prstGeom>
          <a:ln w="44450">
            <a:solidFill>
              <a:srgbClr val="FF0000"/>
            </a:solidFill>
            <a:headEnd w="lg" len="lg"/>
            <a:tailEnd type="triangle" w="lg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CE1F81EE-CD3D-5146-82D8-32C38D2AB2A3}"/>
              </a:ext>
            </a:extLst>
          </p:cNvPr>
          <p:cNvSpPr/>
          <p:nvPr/>
        </p:nvSpPr>
        <p:spPr bwMode="auto">
          <a:xfrm>
            <a:off x="763456" y="5573039"/>
            <a:ext cx="1449101" cy="5809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91440" rtlCol="0" anchor="t" anchorCtr="0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b="1" spc="-50" dirty="0">
                <a:solidFill>
                  <a:srgbClr val="304776"/>
                </a:solidFill>
                <a:latin typeface="Arial"/>
                <a:cs typeface="Arial"/>
              </a:rPr>
              <a:t>Property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638EC62-B962-D844-9EF0-3DD978EB8ADE}"/>
              </a:ext>
            </a:extLst>
          </p:cNvPr>
          <p:cNvSpPr/>
          <p:nvPr/>
        </p:nvSpPr>
        <p:spPr bwMode="auto">
          <a:xfrm>
            <a:off x="2762252" y="5546425"/>
            <a:ext cx="1449101" cy="5809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91440" rtlCol="0" anchor="t" anchorCtr="0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b="1" spc="-50" dirty="0">
                <a:solidFill>
                  <a:srgbClr val="304776"/>
                </a:solidFill>
                <a:latin typeface="Arial"/>
                <a:cs typeface="Arial"/>
              </a:rPr>
              <a:t>Class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D47E853C-BB7F-0B42-83A2-63CC9A4F294E}"/>
              </a:ext>
            </a:extLst>
          </p:cNvPr>
          <p:cNvSpPr/>
          <p:nvPr/>
        </p:nvSpPr>
        <p:spPr bwMode="auto">
          <a:xfrm>
            <a:off x="4854550" y="5546148"/>
            <a:ext cx="1449101" cy="5809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91440" rtlCol="0" anchor="t" anchorCtr="0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b="1" spc="-50" dirty="0">
                <a:solidFill>
                  <a:srgbClr val="304776"/>
                </a:solidFill>
                <a:latin typeface="Arial"/>
                <a:cs typeface="Arial"/>
              </a:rPr>
              <a:t>Property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8CD07113-EA1C-704E-A75E-D04EC9E67D0A}"/>
              </a:ext>
            </a:extLst>
          </p:cNvPr>
          <p:cNvSpPr/>
          <p:nvPr/>
        </p:nvSpPr>
        <p:spPr bwMode="auto">
          <a:xfrm>
            <a:off x="7000610" y="5546147"/>
            <a:ext cx="1449101" cy="5809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91440" rtlCol="0" anchor="t" anchorCtr="0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b="1" spc="-50" dirty="0">
                <a:solidFill>
                  <a:srgbClr val="304776"/>
                </a:solidFill>
                <a:latin typeface="Arial"/>
                <a:cs typeface="Arial"/>
              </a:rPr>
              <a:t>Class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17761A6-67D1-B245-B0E6-1785CB06F8BA}"/>
              </a:ext>
            </a:extLst>
          </p:cNvPr>
          <p:cNvCxnSpPr>
            <a:cxnSpLocks/>
          </p:cNvCxnSpPr>
          <p:nvPr/>
        </p:nvCxnSpPr>
        <p:spPr>
          <a:xfrm>
            <a:off x="1488006" y="5058801"/>
            <a:ext cx="0" cy="437528"/>
          </a:xfrm>
          <a:prstGeom prst="straightConnector1">
            <a:avLst/>
          </a:prstGeom>
          <a:ln w="44450">
            <a:solidFill>
              <a:srgbClr val="FF0000"/>
            </a:solidFill>
            <a:headEnd w="lg" len="lg"/>
            <a:tailEnd type="triangle" w="lg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6183BEB-6229-0D49-BCE7-B731C0ECDE33}"/>
              </a:ext>
            </a:extLst>
          </p:cNvPr>
          <p:cNvCxnSpPr>
            <a:cxnSpLocks/>
          </p:cNvCxnSpPr>
          <p:nvPr/>
        </p:nvCxnSpPr>
        <p:spPr>
          <a:xfrm>
            <a:off x="3486802" y="5058800"/>
            <a:ext cx="0" cy="437528"/>
          </a:xfrm>
          <a:prstGeom prst="straightConnector1">
            <a:avLst/>
          </a:prstGeom>
          <a:ln w="44450">
            <a:solidFill>
              <a:srgbClr val="FF0000"/>
            </a:solidFill>
            <a:headEnd w="lg" len="lg"/>
            <a:tailEnd type="triangle" w="lg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CF926C7-3C79-7848-BDA7-A80E46F02A7D}"/>
              </a:ext>
            </a:extLst>
          </p:cNvPr>
          <p:cNvCxnSpPr>
            <a:cxnSpLocks/>
          </p:cNvCxnSpPr>
          <p:nvPr/>
        </p:nvCxnSpPr>
        <p:spPr>
          <a:xfrm>
            <a:off x="5577564" y="5058800"/>
            <a:ext cx="0" cy="437528"/>
          </a:xfrm>
          <a:prstGeom prst="straightConnector1">
            <a:avLst/>
          </a:prstGeom>
          <a:ln w="44450">
            <a:solidFill>
              <a:srgbClr val="FF0000"/>
            </a:solidFill>
            <a:headEnd w="lg" len="lg"/>
            <a:tailEnd type="triangle" w="lg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4BBD11A-EFA2-2C4C-A06C-0A759B16F88E}"/>
              </a:ext>
            </a:extLst>
          </p:cNvPr>
          <p:cNvCxnSpPr>
            <a:cxnSpLocks/>
          </p:cNvCxnSpPr>
          <p:nvPr/>
        </p:nvCxnSpPr>
        <p:spPr>
          <a:xfrm>
            <a:off x="7725160" y="5058800"/>
            <a:ext cx="0" cy="437528"/>
          </a:xfrm>
          <a:prstGeom prst="straightConnector1">
            <a:avLst/>
          </a:prstGeom>
          <a:ln w="44450">
            <a:solidFill>
              <a:srgbClr val="FF0000"/>
            </a:solidFill>
            <a:headEnd w="lg" len="lg"/>
            <a:tailEnd type="triangle" w="lg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9F03D15-2D74-1D43-B685-D4FE2FCDBA01}"/>
              </a:ext>
            </a:extLst>
          </p:cNvPr>
          <p:cNvSpPr txBox="1"/>
          <p:nvPr/>
        </p:nvSpPr>
        <p:spPr>
          <a:xfrm>
            <a:off x="459822" y="5125116"/>
            <a:ext cx="869616" cy="264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represents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ED4357F-1CC5-D342-BCDE-DF4BEF6E80AD}"/>
              </a:ext>
            </a:extLst>
          </p:cNvPr>
          <p:cNvCxnSpPr>
            <a:cxnSpLocks/>
          </p:cNvCxnSpPr>
          <p:nvPr/>
        </p:nvCxnSpPr>
        <p:spPr>
          <a:xfrm>
            <a:off x="2279302" y="5860151"/>
            <a:ext cx="432067" cy="0"/>
          </a:xfrm>
          <a:prstGeom prst="straightConnector1">
            <a:avLst/>
          </a:prstGeom>
          <a:ln w="44450">
            <a:solidFill>
              <a:srgbClr val="FF0000"/>
            </a:solidFill>
            <a:headEnd w="lg" len="lg"/>
            <a:tailEnd type="triangle" w="lg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DA4A9D-53BC-AB4E-A9DF-63DDC792CC1A}"/>
              </a:ext>
            </a:extLst>
          </p:cNvPr>
          <p:cNvCxnSpPr>
            <a:cxnSpLocks/>
          </p:cNvCxnSpPr>
          <p:nvPr/>
        </p:nvCxnSpPr>
        <p:spPr>
          <a:xfrm>
            <a:off x="4300548" y="5835474"/>
            <a:ext cx="432067" cy="0"/>
          </a:xfrm>
          <a:prstGeom prst="straightConnector1">
            <a:avLst/>
          </a:prstGeom>
          <a:ln w="44450">
            <a:solidFill>
              <a:srgbClr val="FF0000"/>
            </a:solidFill>
            <a:headEnd w="lg" len="lg"/>
            <a:tailEnd type="triangle" w="lg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509446D-0992-4542-A1B1-3EAF43DA2E78}"/>
              </a:ext>
            </a:extLst>
          </p:cNvPr>
          <p:cNvCxnSpPr>
            <a:cxnSpLocks/>
          </p:cNvCxnSpPr>
          <p:nvPr/>
        </p:nvCxnSpPr>
        <p:spPr>
          <a:xfrm>
            <a:off x="6441935" y="5835474"/>
            <a:ext cx="432067" cy="0"/>
          </a:xfrm>
          <a:prstGeom prst="straightConnector1">
            <a:avLst/>
          </a:prstGeom>
          <a:ln w="44450">
            <a:solidFill>
              <a:srgbClr val="FF0000"/>
            </a:solidFill>
            <a:headEnd w="lg" len="lg"/>
            <a:tailEnd type="triangle" w="lg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338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24233-8AEB-DA4E-81A2-238E7B899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niem needs to use models many ways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2D617B7-56FB-2842-93D8-C0E4A6A5801E}"/>
              </a:ext>
            </a:extLst>
          </p:cNvPr>
          <p:cNvSpPr/>
          <p:nvPr/>
        </p:nvSpPr>
        <p:spPr bwMode="auto">
          <a:xfrm>
            <a:off x="934155" y="2545169"/>
            <a:ext cx="1907216" cy="47502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tIns="91440" rtlCol="0" anchor="ctr" anchorCtr="1">
            <a:sp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b="1" spc="-50" dirty="0">
                <a:solidFill>
                  <a:srgbClr val="304776"/>
                </a:solidFill>
                <a:latin typeface="Arial"/>
                <a:cs typeface="Arial"/>
              </a:rPr>
              <a:t>Spreadsheets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4270A1-7F5A-B145-8A09-B2160D5BB72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841371" y="2782681"/>
            <a:ext cx="671066" cy="0"/>
          </a:xfrm>
          <a:prstGeom prst="straightConnector1">
            <a:avLst/>
          </a:prstGeom>
          <a:ln w="44450">
            <a:solidFill>
              <a:schemeClr val="tx1">
                <a:lumMod val="75000"/>
              </a:schemeClr>
            </a:solidFill>
            <a:headEnd w="lg" len="lg"/>
            <a:tailEnd type="triangle" w="lg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EE62F24-ADED-3C40-A6C8-FE128EB8E75E}"/>
              </a:ext>
            </a:extLst>
          </p:cNvPr>
          <p:cNvSpPr/>
          <p:nvPr/>
        </p:nvSpPr>
        <p:spPr bwMode="auto">
          <a:xfrm>
            <a:off x="3512437" y="2545169"/>
            <a:ext cx="1825450" cy="47502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tIns="91440" rtlCol="0" anchor="ctr" anchorCtr="1">
            <a:sp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b="1" spc="-50" dirty="0">
                <a:solidFill>
                  <a:srgbClr val="304776"/>
                </a:solidFill>
                <a:latin typeface="Arial"/>
                <a:cs typeface="Arial"/>
              </a:rPr>
              <a:t>XML Schema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9559DAA-8439-5A44-87B3-CF2562510E71}"/>
              </a:ext>
            </a:extLst>
          </p:cNvPr>
          <p:cNvSpPr/>
          <p:nvPr/>
        </p:nvSpPr>
        <p:spPr bwMode="auto">
          <a:xfrm>
            <a:off x="5976257" y="2545169"/>
            <a:ext cx="2101663" cy="47502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tIns="91440" rtlCol="0" anchor="ctr" anchorCtr="1">
            <a:sp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b="1" spc="-50" dirty="0">
                <a:solidFill>
                  <a:srgbClr val="304776"/>
                </a:solidFill>
                <a:latin typeface="Arial"/>
                <a:cs typeface="Arial"/>
              </a:rPr>
              <a:t>Documentation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E1BC949-AF90-B64C-B594-0F14DD5EEC65}"/>
              </a:ext>
            </a:extLst>
          </p:cNvPr>
          <p:cNvSpPr/>
          <p:nvPr/>
        </p:nvSpPr>
        <p:spPr bwMode="auto">
          <a:xfrm>
            <a:off x="5910326" y="3405597"/>
            <a:ext cx="2320620" cy="47502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tIns="91440" rtlCol="0" anchor="ctr" anchorCtr="1">
            <a:sp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b="1" spc="-50" dirty="0">
                <a:solidFill>
                  <a:srgbClr val="304776"/>
                </a:solidFill>
                <a:latin typeface="Arial"/>
                <a:cs typeface="Arial"/>
              </a:rPr>
              <a:t>API Specification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DF59F1A-14D7-4E43-B779-A7EF93DEC4B0}"/>
              </a:ext>
            </a:extLst>
          </p:cNvPr>
          <p:cNvSpPr/>
          <p:nvPr/>
        </p:nvSpPr>
        <p:spPr bwMode="auto">
          <a:xfrm>
            <a:off x="6031816" y="4266025"/>
            <a:ext cx="1990550" cy="47502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tIns="91440" rtlCol="0" anchor="ctr" anchorCtr="1">
            <a:sp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b="1" spc="-50" dirty="0">
                <a:solidFill>
                  <a:srgbClr val="304776"/>
                </a:solidFill>
                <a:latin typeface="Arial"/>
                <a:cs typeface="Arial"/>
              </a:rPr>
              <a:t>JSON Schema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0098E2A-5895-F74B-9EAD-E4597464CB18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5337887" y="2782681"/>
            <a:ext cx="638370" cy="0"/>
          </a:xfrm>
          <a:prstGeom prst="straightConnector1">
            <a:avLst/>
          </a:prstGeom>
          <a:ln w="44450">
            <a:solidFill>
              <a:schemeClr val="tx1">
                <a:lumMod val="75000"/>
              </a:schemeClr>
            </a:solidFill>
            <a:headEnd w="lg" len="lg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000C5184-44B9-994E-B2D6-4274314336CD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5337887" y="2782681"/>
            <a:ext cx="572439" cy="860428"/>
          </a:xfrm>
          <a:prstGeom prst="bentConnector3">
            <a:avLst/>
          </a:prstGeom>
          <a:ln w="44450">
            <a:solidFill>
              <a:schemeClr val="tx1">
                <a:lumMod val="75000"/>
              </a:schemeClr>
            </a:solidFill>
            <a:headEnd w="lg" len="lg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CD5310F9-BFB4-1947-9434-109304C23F92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>
            <a:off x="5337887" y="2782681"/>
            <a:ext cx="693929" cy="1720856"/>
          </a:xfrm>
          <a:prstGeom prst="bentConnector3">
            <a:avLst/>
          </a:prstGeom>
          <a:ln w="44450">
            <a:solidFill>
              <a:schemeClr val="tx1">
                <a:lumMod val="75000"/>
              </a:schemeClr>
            </a:solidFill>
            <a:headEnd w="lg" len="lg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265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24233-8AEB-DA4E-81A2-238E7B899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niem models are a common representation for niem data definitions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2D617B7-56FB-2842-93D8-C0E4A6A5801E}"/>
              </a:ext>
            </a:extLst>
          </p:cNvPr>
          <p:cNvSpPr/>
          <p:nvPr/>
        </p:nvSpPr>
        <p:spPr bwMode="auto">
          <a:xfrm>
            <a:off x="3618392" y="2099647"/>
            <a:ext cx="1907216" cy="47502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tIns="91440" rtlCol="0" anchor="ctr" anchorCtr="1">
            <a:sp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b="1" spc="-50" dirty="0">
                <a:solidFill>
                  <a:srgbClr val="304776"/>
                </a:solidFill>
                <a:latin typeface="Arial"/>
                <a:cs typeface="Arial"/>
              </a:rPr>
              <a:t>Spreadsheets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4270A1-7F5A-B145-8A09-B2160D5BB72C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4572000" y="2574671"/>
            <a:ext cx="0" cy="784622"/>
          </a:xfrm>
          <a:prstGeom prst="straightConnector1">
            <a:avLst/>
          </a:prstGeom>
          <a:ln w="44450">
            <a:solidFill>
              <a:schemeClr val="tx1">
                <a:lumMod val="75000"/>
              </a:schemeClr>
            </a:solidFill>
            <a:headEnd type="triangle" w="lg" len="med"/>
            <a:tailEnd type="triangle" w="lg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EE62F24-ADED-3C40-A6C8-FE128EB8E75E}"/>
              </a:ext>
            </a:extLst>
          </p:cNvPr>
          <p:cNvSpPr/>
          <p:nvPr/>
        </p:nvSpPr>
        <p:spPr bwMode="auto">
          <a:xfrm>
            <a:off x="3659275" y="4741049"/>
            <a:ext cx="1825450" cy="47502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tIns="91440" rtlCol="0" anchor="ctr" anchorCtr="1">
            <a:sp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b="1" spc="-50" dirty="0">
                <a:solidFill>
                  <a:srgbClr val="304776"/>
                </a:solidFill>
                <a:latin typeface="Arial"/>
                <a:cs typeface="Arial"/>
              </a:rPr>
              <a:t>XML Schema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9559DAA-8439-5A44-87B3-CF2562510E71}"/>
              </a:ext>
            </a:extLst>
          </p:cNvPr>
          <p:cNvSpPr/>
          <p:nvPr/>
        </p:nvSpPr>
        <p:spPr bwMode="auto">
          <a:xfrm>
            <a:off x="6120124" y="2099647"/>
            <a:ext cx="2101663" cy="47502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tIns="91440" rtlCol="0" anchor="ctr" anchorCtr="1">
            <a:sp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b="1" spc="-50" dirty="0">
                <a:solidFill>
                  <a:srgbClr val="304776"/>
                </a:solidFill>
                <a:latin typeface="Arial"/>
                <a:cs typeface="Arial"/>
              </a:rPr>
              <a:t>Documentation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E1BC949-AF90-B64C-B594-0F14DD5EEC65}"/>
              </a:ext>
            </a:extLst>
          </p:cNvPr>
          <p:cNvSpPr/>
          <p:nvPr/>
        </p:nvSpPr>
        <p:spPr bwMode="auto">
          <a:xfrm>
            <a:off x="6120124" y="3359293"/>
            <a:ext cx="2320620" cy="47502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tIns="91440" rtlCol="0" anchor="ctr" anchorCtr="1">
            <a:sp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b="1" spc="-50" dirty="0">
                <a:solidFill>
                  <a:srgbClr val="304776"/>
                </a:solidFill>
                <a:latin typeface="Arial"/>
                <a:cs typeface="Arial"/>
              </a:rPr>
              <a:t>API Specification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DF59F1A-14D7-4E43-B779-A7EF93DEC4B0}"/>
              </a:ext>
            </a:extLst>
          </p:cNvPr>
          <p:cNvSpPr/>
          <p:nvPr/>
        </p:nvSpPr>
        <p:spPr bwMode="auto">
          <a:xfrm>
            <a:off x="6182260" y="4732710"/>
            <a:ext cx="1990550" cy="47502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tIns="91440" rtlCol="0" anchor="ctr" anchorCtr="1">
            <a:sp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b="1" spc="-50" dirty="0">
                <a:solidFill>
                  <a:srgbClr val="304776"/>
                </a:solidFill>
                <a:latin typeface="Arial"/>
                <a:cs typeface="Arial"/>
              </a:rPr>
              <a:t>JSON Schema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EAEA73F-9603-C34F-86BC-2D89E3870EFB}"/>
              </a:ext>
            </a:extLst>
          </p:cNvPr>
          <p:cNvSpPr/>
          <p:nvPr/>
        </p:nvSpPr>
        <p:spPr bwMode="auto">
          <a:xfrm>
            <a:off x="3731956" y="3359293"/>
            <a:ext cx="1680088" cy="4750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tIns="91440" rtlCol="0" anchor="ctr" anchorCtr="1">
            <a:sp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b="1" spc="-50" dirty="0">
                <a:solidFill>
                  <a:srgbClr val="304776"/>
                </a:solidFill>
                <a:latin typeface="Arial"/>
                <a:cs typeface="Arial"/>
              </a:rPr>
              <a:t>NIEM Model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AE321E7-81EB-1441-9C7E-BE70034CF3CD}"/>
              </a:ext>
            </a:extLst>
          </p:cNvPr>
          <p:cNvCxnSpPr>
            <a:stCxn id="14" idx="2"/>
            <a:endCxn id="10" idx="0"/>
          </p:cNvCxnSpPr>
          <p:nvPr/>
        </p:nvCxnSpPr>
        <p:spPr>
          <a:xfrm>
            <a:off x="4572000" y="3834317"/>
            <a:ext cx="0" cy="906732"/>
          </a:xfrm>
          <a:prstGeom prst="straightConnector1">
            <a:avLst/>
          </a:prstGeom>
          <a:ln w="44450">
            <a:solidFill>
              <a:schemeClr val="tx1">
                <a:lumMod val="75000"/>
              </a:schemeClr>
            </a:solidFill>
            <a:headEnd type="triangle" w="lg" len="med"/>
            <a:tailEnd type="triangle" w="lg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D243723-878A-E94C-B13E-4A59DAB19372}"/>
              </a:ext>
            </a:extLst>
          </p:cNvPr>
          <p:cNvSpPr/>
          <p:nvPr/>
        </p:nvSpPr>
        <p:spPr bwMode="auto">
          <a:xfrm>
            <a:off x="1391451" y="3359293"/>
            <a:ext cx="792381" cy="47502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tIns="91440" rtlCol="0" anchor="ctr" anchorCtr="1">
            <a:sp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b="1" spc="-50" dirty="0">
                <a:solidFill>
                  <a:srgbClr val="304776"/>
                </a:solidFill>
                <a:latin typeface="Arial"/>
                <a:cs typeface="Arial"/>
              </a:rPr>
              <a:t>UML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090B57E-6FAD-F244-B62C-60F3D32EBC6A}"/>
              </a:ext>
            </a:extLst>
          </p:cNvPr>
          <p:cNvCxnSpPr>
            <a:stCxn id="24" idx="3"/>
            <a:endCxn id="14" idx="1"/>
          </p:cNvCxnSpPr>
          <p:nvPr/>
        </p:nvCxnSpPr>
        <p:spPr>
          <a:xfrm>
            <a:off x="2183832" y="3596805"/>
            <a:ext cx="1548124" cy="0"/>
          </a:xfrm>
          <a:prstGeom prst="straightConnector1">
            <a:avLst/>
          </a:prstGeom>
          <a:ln w="44450">
            <a:solidFill>
              <a:schemeClr val="tx1">
                <a:lumMod val="75000"/>
              </a:schemeClr>
            </a:solidFill>
            <a:headEnd type="triangle" w="lg" len="med"/>
            <a:tailEnd type="triangle" w="lg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50C91A4-E267-BA42-85B8-999C7A1AE4FC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>
            <a:off x="5412044" y="3596805"/>
            <a:ext cx="708080" cy="0"/>
          </a:xfrm>
          <a:prstGeom prst="straightConnector1">
            <a:avLst/>
          </a:prstGeom>
          <a:ln w="44450">
            <a:solidFill>
              <a:schemeClr val="tx1">
                <a:lumMod val="75000"/>
              </a:schemeClr>
            </a:solidFill>
            <a:headEnd type="triangle" w="lg" len="med"/>
            <a:tailEnd type="triangle" w="lg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DA508A7-57DE-5B41-A7BA-140616BF282A}"/>
              </a:ext>
            </a:extLst>
          </p:cNvPr>
          <p:cNvCxnSpPr>
            <a:cxnSpLocks/>
          </p:cNvCxnSpPr>
          <p:nvPr/>
        </p:nvCxnSpPr>
        <p:spPr>
          <a:xfrm flipH="1" flipV="1">
            <a:off x="5403217" y="3834317"/>
            <a:ext cx="789589" cy="906733"/>
          </a:xfrm>
          <a:prstGeom prst="straightConnector1">
            <a:avLst/>
          </a:prstGeom>
          <a:ln w="44450">
            <a:solidFill>
              <a:schemeClr val="tx1">
                <a:lumMod val="75000"/>
              </a:schemeClr>
            </a:solidFill>
            <a:headEnd type="triangle" w="lg" len="med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A7DA314-6A5D-294F-8D47-8C6CDD91E812}"/>
              </a:ext>
            </a:extLst>
          </p:cNvPr>
          <p:cNvCxnSpPr>
            <a:cxnSpLocks/>
          </p:cNvCxnSpPr>
          <p:nvPr/>
        </p:nvCxnSpPr>
        <p:spPr>
          <a:xfrm flipH="1">
            <a:off x="5412044" y="2559920"/>
            <a:ext cx="708080" cy="777719"/>
          </a:xfrm>
          <a:prstGeom prst="straightConnector1">
            <a:avLst/>
          </a:prstGeom>
          <a:ln w="44450">
            <a:solidFill>
              <a:schemeClr val="tx1">
                <a:lumMod val="75000"/>
              </a:schemeClr>
            </a:solidFill>
            <a:headEnd type="triangle" w="lg" len="med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D06C6FB0-A4E0-4745-8C73-3350DEB4F864}"/>
              </a:ext>
            </a:extLst>
          </p:cNvPr>
          <p:cNvSpPr/>
          <p:nvPr/>
        </p:nvSpPr>
        <p:spPr bwMode="auto">
          <a:xfrm>
            <a:off x="979218" y="4739066"/>
            <a:ext cx="1616852" cy="47502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tIns="91440" rtlCol="0" anchor="ctr" anchorCtr="1">
            <a:sp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b="1" spc="-50" dirty="0">
                <a:solidFill>
                  <a:srgbClr val="304776"/>
                </a:solidFill>
                <a:latin typeface="Arial"/>
                <a:cs typeface="Arial"/>
              </a:rPr>
              <a:t>RDFS/OWL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23E8D81-2229-7D4B-8013-DC96BC27B3B0}"/>
              </a:ext>
            </a:extLst>
          </p:cNvPr>
          <p:cNvCxnSpPr>
            <a:cxnSpLocks/>
          </p:cNvCxnSpPr>
          <p:nvPr/>
        </p:nvCxnSpPr>
        <p:spPr>
          <a:xfrm flipV="1">
            <a:off x="2591996" y="3834317"/>
            <a:ext cx="1139960" cy="904749"/>
          </a:xfrm>
          <a:prstGeom prst="straightConnector1">
            <a:avLst/>
          </a:prstGeom>
          <a:ln w="44450">
            <a:solidFill>
              <a:schemeClr val="tx1">
                <a:lumMod val="75000"/>
              </a:schemeClr>
            </a:solidFill>
            <a:headEnd type="triangle" w="lg" len="med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D983C191-716C-EB4C-B7FF-BCFD49670B0F}"/>
              </a:ext>
            </a:extLst>
          </p:cNvPr>
          <p:cNvSpPr/>
          <p:nvPr/>
        </p:nvSpPr>
        <p:spPr bwMode="auto">
          <a:xfrm>
            <a:off x="1340859" y="2118935"/>
            <a:ext cx="893565" cy="47502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tIns="91440" rtlCol="0" anchor="ctr" anchorCtr="1">
            <a:sp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b="1" spc="-50" dirty="0">
                <a:solidFill>
                  <a:srgbClr val="304776"/>
                </a:solidFill>
                <a:latin typeface="Arial"/>
                <a:cs typeface="Arial"/>
              </a:rPr>
              <a:t>Tools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A6CED6C-8183-6B4F-A215-C6AFFA5E5857}"/>
              </a:ext>
            </a:extLst>
          </p:cNvPr>
          <p:cNvCxnSpPr>
            <a:cxnSpLocks/>
          </p:cNvCxnSpPr>
          <p:nvPr/>
        </p:nvCxnSpPr>
        <p:spPr>
          <a:xfrm>
            <a:off x="2234424" y="2574671"/>
            <a:ext cx="1497532" cy="803535"/>
          </a:xfrm>
          <a:prstGeom prst="straightConnector1">
            <a:avLst/>
          </a:prstGeom>
          <a:ln w="44450">
            <a:solidFill>
              <a:schemeClr val="tx1">
                <a:lumMod val="75000"/>
              </a:schemeClr>
            </a:solidFill>
            <a:headEnd type="triangle" w="lg" len="med"/>
            <a:tailEnd type="triangle" w="lg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845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0EDB0-A8BE-C04A-AE1C-9AAB5795B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NIEM data models are represented as niem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C17830-C140-CE46-9134-9D5C7FAB85B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sz="2400"/>
              <a:t>Provides a technology-independent representation of NIEM data models</a:t>
            </a:r>
          </a:p>
          <a:p>
            <a:pPr lvl="1"/>
            <a:r>
              <a:rPr lang="en-US" sz="2400"/>
              <a:t>Work with NIEM models however you work with NIEM data or data definitions</a:t>
            </a:r>
          </a:p>
          <a:p>
            <a:pPr lvl="1"/>
            <a:r>
              <a:rPr lang="en-US" sz="2400"/>
              <a:t>NIEM data models are plain NIEM data</a:t>
            </a:r>
          </a:p>
          <a:p>
            <a:pPr lvl="1"/>
            <a:r>
              <a:rPr lang="en-US" sz="2400"/>
              <a:t>XML, JSON, RDF, etc.</a:t>
            </a:r>
          </a:p>
          <a:p>
            <a:r>
              <a:rPr lang="en-US" sz="2400"/>
              <a:t>Supports technology-specific representations</a:t>
            </a:r>
          </a:p>
          <a:p>
            <a:pPr lvl="1"/>
            <a:r>
              <a:rPr lang="en-US" sz="2400"/>
              <a:t>XML Schema, RDFS/OWL, JSON Schema, UML, etc.</a:t>
            </a:r>
          </a:p>
          <a:p>
            <a:r>
              <a:rPr lang="en-US" sz="2400"/>
              <a:t>Use free &amp; open-source tools, or COTS tools to manage NIEM data models</a:t>
            </a:r>
          </a:p>
        </p:txBody>
      </p:sp>
    </p:spTree>
    <p:extLst>
      <p:ext uri="{BB962C8B-B14F-4D97-AF65-F5344CB8AC3E}">
        <p14:creationId xmlns:p14="http://schemas.microsoft.com/office/powerpoint/2010/main" val="45133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B4B64-F46C-8D43-98CD-2E6E00E4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NIEM Metamodel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295A9-3FA0-7F49-AC50-95D8A9E8906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1492250"/>
            <a:ext cx="3395982" cy="4445000"/>
          </a:xfrm>
        </p:spPr>
        <p:txBody>
          <a:bodyPr>
            <a:normAutofit/>
          </a:bodyPr>
          <a:lstStyle/>
          <a:p>
            <a:r>
              <a:rPr lang="en-US" sz="2000"/>
              <a:t>Defines NIEM models</a:t>
            </a:r>
          </a:p>
          <a:p>
            <a:r>
              <a:rPr lang="en-US" sz="2000" baseline="0"/>
              <a:t>Represented as a NIEM model</a:t>
            </a:r>
          </a:p>
          <a:p>
            <a:r>
              <a:rPr lang="en-US" sz="2000" baseline="0"/>
              <a:t>Expressed as NIEM XML</a:t>
            </a:r>
          </a:p>
          <a:p>
            <a:r>
              <a:rPr lang="en-US" sz="2000"/>
              <a:t>Can be transformed into XML Schema, JSON, etc.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55C7F3-E735-7946-B6B6-984681DC6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182" y="1980737"/>
            <a:ext cx="5153892" cy="405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339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72FBB-6D06-6042-9DA3-7736D0B2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NTAC Activity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251862-C8F8-554C-824C-7933DD53039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Autofit/>
          </a:bodyPr>
          <a:lstStyle/>
          <a:p>
            <a:r>
              <a:rPr lang="en-US" sz="1800"/>
              <a:t>Developed</a:t>
            </a:r>
          </a:p>
          <a:p>
            <a:pPr lvl="1"/>
            <a:r>
              <a:rPr lang="en-US" sz="1800"/>
              <a:t>A draft metamodel, represented as NIEM XML</a:t>
            </a:r>
          </a:p>
          <a:p>
            <a:pPr lvl="1"/>
            <a:r>
              <a:rPr lang="en-US" sz="1800"/>
              <a:t>A model-to-XML Schema translator</a:t>
            </a:r>
          </a:p>
          <a:p>
            <a:r>
              <a:rPr lang="en-US" sz="1800"/>
              <a:t>Future work</a:t>
            </a:r>
          </a:p>
          <a:p>
            <a:pPr lvl="1"/>
            <a:r>
              <a:rPr lang="en-US" sz="1800"/>
              <a:t>Add full Reference Schema requirements to metamodel and XML Schema translator</a:t>
            </a:r>
          </a:p>
          <a:p>
            <a:pPr lvl="1"/>
            <a:r>
              <a:rPr lang="en-US" sz="1800"/>
              <a:t>Develop additional translators, including</a:t>
            </a:r>
          </a:p>
          <a:p>
            <a:pPr lvl="2"/>
            <a:r>
              <a:rPr lang="en-US" sz="1800"/>
              <a:t>Develop model-to-JSON Schema translator</a:t>
            </a:r>
          </a:p>
          <a:p>
            <a:pPr lvl="2"/>
            <a:r>
              <a:rPr lang="en-US" sz="1800"/>
              <a:t>Develop NIEM Schema-to-Model translator</a:t>
            </a:r>
          </a:p>
          <a:p>
            <a:pPr lvl="2"/>
            <a:r>
              <a:rPr lang="en-US" sz="1800"/>
              <a:t>Develop UML-to-Model-to-UML translator</a:t>
            </a:r>
          </a:p>
          <a:p>
            <a:pPr lvl="1"/>
            <a:r>
              <a:rPr lang="en-US" sz="1800"/>
              <a:t>Develop specifications</a:t>
            </a:r>
          </a:p>
          <a:p>
            <a:pPr lvl="2"/>
            <a:r>
              <a:rPr lang="en-US" sz="1800"/>
              <a:t>NIEM Model Specification</a:t>
            </a:r>
          </a:p>
          <a:p>
            <a:pPr lvl="2"/>
            <a:r>
              <a:rPr lang="en-US" sz="1800"/>
              <a:t>NIEM XML Specification, simpler than the NIEM NDR</a:t>
            </a:r>
          </a:p>
        </p:txBody>
      </p:sp>
    </p:spTree>
    <p:extLst>
      <p:ext uri="{BB962C8B-B14F-4D97-AF65-F5344CB8AC3E}">
        <p14:creationId xmlns:p14="http://schemas.microsoft.com/office/powerpoint/2010/main" val="128987971"/>
      </p:ext>
    </p:extLst>
  </p:cSld>
  <p:clrMapOvr>
    <a:masterClrMapping/>
  </p:clrMapOvr>
</p:sld>
</file>

<file path=ppt/theme/theme1.xml><?xml version="1.0" encoding="utf-8"?>
<a:theme xmlns:a="http://schemas.openxmlformats.org/drawingml/2006/main" name="NIEM_white">
  <a:themeElements>
    <a:clrScheme name="Custom 4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0C0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>
            <a:lumMod val="20000"/>
            <a:lumOff val="80000"/>
          </a:schemeClr>
        </a:solidFill>
        <a:ln>
          <a:solidFill>
            <a:srgbClr val="5C7073"/>
          </a:solidFill>
        </a:ln>
        <a:effectLst>
          <a:innerShdw blurRad="371475" dir="13500000">
            <a:schemeClr val="bg1"/>
          </a:innerShdw>
          <a:reflection stA="30000" endPos="10000" dist="12700" dir="5400000" sy="-100000" algn="bl" rotWithShape="0"/>
        </a:effectLst>
      </a:spPr>
      <a:bodyPr wrap="none" tIns="91440" rtlCol="0" anchor="ctr" anchorCtr="1">
        <a:spAutoFit/>
      </a:bodyPr>
      <a:lstStyle>
        <a:defPPr algn="ctr" fontAlgn="auto">
          <a:lnSpc>
            <a:spcPct val="90000"/>
          </a:lnSpc>
          <a:spcBef>
            <a:spcPts val="0"/>
          </a:spcBef>
          <a:spcAft>
            <a:spcPts val="0"/>
          </a:spcAft>
          <a:defRPr sz="2100" b="1" spc="-50" dirty="0">
            <a:solidFill>
              <a:srgbClr val="304776"/>
            </a:solidFill>
            <a:latin typeface="Arial"/>
            <a:cs typeface="Arial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>
        <a:ln w="44450">
          <a:solidFill>
            <a:schemeClr val="tx1">
              <a:lumMod val="75000"/>
            </a:schemeClr>
          </a:solidFill>
          <a:headEnd type="triangle" w="lg" len="med"/>
          <a:tailEnd type="triangle" w="lg" len="med"/>
        </a:ln>
        <a:effectLst/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ustom 2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0C0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DE4B6E5ED562408C4F12FE6BD9C587" ma:contentTypeVersion="0" ma:contentTypeDescription="Create a new document." ma:contentTypeScope="" ma:versionID="ca35eadfb6483595d84bed29bdac0c0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A81710-7E9B-414F-9E39-7E88BF98EA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77D90CF-AC11-4B86-BF4A-1F694E95DFC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0DF7210-3627-4F22-97AC-3F948A8AB8F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14624</TotalTime>
  <Words>280</Words>
  <Application>Microsoft Macintosh PowerPoint</Application>
  <PresentationFormat>On-screen Show (4:3)</PresentationFormat>
  <Paragraphs>74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Wingdings 2</vt:lpstr>
      <vt:lpstr>NIEM_white</vt:lpstr>
      <vt:lpstr>Office Theme</vt:lpstr>
      <vt:lpstr>NIEM models</vt:lpstr>
      <vt:lpstr>A niem model represents niem data definitions as niem data</vt:lpstr>
      <vt:lpstr>niem needs to use models many ways</vt:lpstr>
      <vt:lpstr>niem models are a common representation for niem data definitions</vt:lpstr>
      <vt:lpstr>NIEM data models are represented as niem data</vt:lpstr>
      <vt:lpstr>The NIEM Metamodel</vt:lpstr>
      <vt:lpstr>NTAC 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Sullivan</dc:creator>
  <cp:lastModifiedBy>Webb Roberts</cp:lastModifiedBy>
  <cp:revision>294</cp:revision>
  <dcterms:created xsi:type="dcterms:W3CDTF">2020-08-09T20:35:51Z</dcterms:created>
  <dcterms:modified xsi:type="dcterms:W3CDTF">2020-09-17T03:19:25Z</dcterms:modified>
</cp:coreProperties>
</file>