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8" r:id="rId4"/>
    <p:sldMasterId id="2147483658" r:id="rId5"/>
  </p:sldMasterIdLst>
  <p:notesMasterIdLst>
    <p:notesMasterId r:id="rId27"/>
  </p:notesMasterIdLst>
  <p:sldIdLst>
    <p:sldId id="256" r:id="rId6"/>
    <p:sldId id="426" r:id="rId7"/>
    <p:sldId id="455" r:id="rId8"/>
    <p:sldId id="447" r:id="rId9"/>
    <p:sldId id="448" r:id="rId10"/>
    <p:sldId id="449" r:id="rId11"/>
    <p:sldId id="450" r:id="rId12"/>
    <p:sldId id="452" r:id="rId13"/>
    <p:sldId id="451" r:id="rId14"/>
    <p:sldId id="453" r:id="rId15"/>
    <p:sldId id="454" r:id="rId16"/>
    <p:sldId id="456" r:id="rId17"/>
    <p:sldId id="457" r:id="rId18"/>
    <p:sldId id="458" r:id="rId19"/>
    <p:sldId id="460" r:id="rId20"/>
    <p:sldId id="459" r:id="rId21"/>
    <p:sldId id="441" r:id="rId22"/>
    <p:sldId id="439" r:id="rId23"/>
    <p:sldId id="392" r:id="rId24"/>
    <p:sldId id="394" r:id="rId25"/>
    <p:sldId id="383" r:id="rId26"/>
  </p:sldIdLst>
  <p:sldSz cx="9144000" cy="6858000" type="screen4x3"/>
  <p:notesSz cx="7010400"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yan Schultz" initials="RS" lastIdx="1" clrIdx="0">
    <p:extLst>
      <p:ext uri="{19B8F6BF-5375-455C-9EA6-DF929625EA0E}">
        <p15:presenceInfo xmlns:p15="http://schemas.microsoft.com/office/powerpoint/2012/main" userId="ab077086bdf2ff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20A0E"/>
    <a:srgbClr val="1F497D"/>
    <a:srgbClr val="8B8B8B"/>
    <a:srgbClr val="E6B9B8"/>
    <a:srgbClr val="738AB9"/>
    <a:srgbClr val="9EB3B6"/>
    <a:srgbClr val="F0EAF9"/>
    <a:srgbClr val="CEDEE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6122" autoAdjust="0"/>
  </p:normalViewPr>
  <p:slideViewPr>
    <p:cSldViewPr snapToGrid="0" snapToObjects="1">
      <p:cViewPr varScale="1">
        <p:scale>
          <a:sx n="164" d="100"/>
          <a:sy n="164" d="100"/>
        </p:scale>
        <p:origin x="1596" y="1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F479A44B-3772-674F-95C9-7079CC0120AD}" type="datetimeFigureOut">
              <a:rPr lang="en-US" smtClean="0"/>
              <a:pPr/>
              <a:t>9/15/2020</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B7DA21B6-DD30-824E-9484-61254458B3F6}" type="slidenum">
              <a:rPr lang="en-US" smtClean="0"/>
              <a:pPr/>
              <a:t>‹#›</a:t>
            </a:fld>
            <a:endParaRPr lang="en-US"/>
          </a:p>
        </p:txBody>
      </p:sp>
    </p:spTree>
    <p:extLst>
      <p:ext uri="{BB962C8B-B14F-4D97-AF65-F5344CB8AC3E}">
        <p14:creationId xmlns:p14="http://schemas.microsoft.com/office/powerpoint/2010/main" val="1225390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98600" y="2895600"/>
            <a:ext cx="6146800" cy="838200"/>
          </a:xfrm>
        </p:spPr>
        <p:txBody>
          <a:bodyPr>
            <a:noAutofit/>
          </a:bodyPr>
          <a:lstStyle>
            <a:lvl1pPr algn="ctr">
              <a:defRPr sz="48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21A9E2-F867-4FBB-AE62-22528DB51AD0}" type="datetime1">
              <a:rPr lang="en-US" smtClean="0"/>
              <a:t>9/15/2020</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asic Tex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06400" y="1155700"/>
            <a:ext cx="8339328" cy="5138928"/>
          </a:xfrm>
        </p:spPr>
        <p:txBody>
          <a:body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46660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498600" y="4621161"/>
            <a:ext cx="6146800" cy="838200"/>
          </a:xfrm>
          <a:prstGeom prst="rect">
            <a:avLst/>
          </a:prstGeom>
        </p:spPr>
        <p:txBody>
          <a:bodyPr>
            <a:noAutofit/>
          </a:bodyPr>
          <a:lstStyle>
            <a:lvl1pPr algn="ctr">
              <a:defRPr sz="2800" baseline="0">
                <a:solidFill>
                  <a:schemeClr val="bg1">
                    <a:lumMod val="50000"/>
                  </a:schemeClr>
                </a:solidFill>
                <a:effectLst/>
                <a:latin typeface="Arial"/>
                <a:cs typeface="Arial"/>
              </a:defRPr>
            </a:lvl1pPr>
          </a:lstStyle>
          <a:p>
            <a:r>
              <a:rPr lang="en-US" dirty="0"/>
              <a:t>Title Master</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73325"/>
            <a:ext cx="7772400" cy="981075"/>
          </a:xfrm>
        </p:spPr>
        <p:txBody>
          <a:bodyPr/>
          <a:lstStyle>
            <a:lvl1pPr>
              <a:defRPr b="1"/>
            </a:lvl1pPr>
          </a:lstStyle>
          <a:p>
            <a:r>
              <a:rPr lang="en-US"/>
              <a:t>Click to edit Master title style</a:t>
            </a:r>
            <a:endParaRPr lang="en-US" dirty="0"/>
          </a:p>
        </p:txBody>
      </p:sp>
      <p:sp>
        <p:nvSpPr>
          <p:cNvPr id="3" name="Subtitle 2"/>
          <p:cNvSpPr>
            <a:spLocks noGrp="1"/>
          </p:cNvSpPr>
          <p:nvPr>
            <p:ph type="subTitle" idx="1"/>
          </p:nvPr>
        </p:nvSpPr>
        <p:spPr>
          <a:xfrm>
            <a:off x="1371600" y="3594100"/>
            <a:ext cx="64008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06FEF1-EEDA-41AF-9328-8C7E964DC253}" type="datetime1">
              <a:rPr lang="en-US" smtClean="0"/>
              <a:t>9/15/2020</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A1DED32D-F286-478A-89E5-C9CB54D83C02}" type="datetime1">
              <a:rPr lang="en-US" smtClean="0"/>
              <a:t>9/15/2020</a:t>
            </a:fld>
            <a:endParaRPr lang="en-US"/>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
        <p:nvSpPr>
          <p:cNvPr id="7" name="Content Placeholder 6"/>
          <p:cNvSpPr>
            <a:spLocks noGrp="1"/>
          </p:cNvSpPr>
          <p:nvPr>
            <p:ph sz="quarter" idx="11"/>
          </p:nvPr>
        </p:nvSpPr>
        <p:spPr>
          <a:xfrm>
            <a:off x="457200" y="1492250"/>
            <a:ext cx="82296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91801"/>
            <a:ext cx="4038600" cy="437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91801"/>
            <a:ext cx="4038600" cy="437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023E641-2326-4725-81F2-B46948D9EB39}" type="datetime1">
              <a:rPr lang="en-US" smtClean="0"/>
              <a:t>9/15/2020</a:t>
            </a:fld>
            <a:endParaRPr lang="en-US"/>
          </a:p>
        </p:txBody>
      </p:sp>
      <p:sp>
        <p:nvSpPr>
          <p:cNvPr id="7"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409057"/>
            <a:ext cx="4040188" cy="34837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D885D10-E850-485B-9AFC-215221AC93A4}" type="datetime1">
              <a:rPr lang="en-US" smtClean="0"/>
              <a:t>9/15/2020</a:t>
            </a:fld>
            <a:endParaRPr lang="en-US"/>
          </a:p>
        </p:txBody>
      </p:sp>
      <p:sp>
        <p:nvSpPr>
          <p:cNvPr id="12" name="Chart Placeholder 11"/>
          <p:cNvSpPr>
            <a:spLocks noGrp="1"/>
          </p:cNvSpPr>
          <p:nvPr>
            <p:ph type="chart" sz="quarter" idx="11"/>
          </p:nvPr>
        </p:nvSpPr>
        <p:spPr>
          <a:xfrm>
            <a:off x="4800600" y="1535113"/>
            <a:ext cx="3771900" cy="4357687"/>
          </a:xfrm>
        </p:spPr>
        <p:txBody>
          <a:bodyPr/>
          <a:lstStyle/>
          <a:p>
            <a:r>
              <a:rPr lang="en-US" dirty="0"/>
              <a:t>Click icon to add chart</a:t>
            </a: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2400" b="1" cap="none">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C8A7B0-AC12-49A8-8CC2-BE29E63D118A}" type="datetime1">
              <a:rPr lang="en-US" smtClean="0"/>
              <a:t>9/15/2020</a:t>
            </a:fld>
            <a:endParaRPr lang="en-US"/>
          </a:p>
        </p:txBody>
      </p:sp>
      <p:sp>
        <p:nvSpPr>
          <p:cNvPr id="6"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fld id="{22768AEB-731E-45FB-B1DA-5FA2A195E439}" type="datetime1">
              <a:rPr lang="en-US" smtClean="0"/>
              <a:t>9/15/2020</a:t>
            </a:fld>
            <a:endParaRPr lang="en-US"/>
          </a:p>
        </p:txBody>
      </p:sp>
      <p:sp>
        <p:nvSpPr>
          <p:cNvPr id="9" name="Table Placeholder 8"/>
          <p:cNvSpPr>
            <a:spLocks noGrp="1"/>
          </p:cNvSpPr>
          <p:nvPr>
            <p:ph type="tbl" sz="quarter" idx="12"/>
          </p:nvPr>
        </p:nvSpPr>
        <p:spPr>
          <a:xfrm>
            <a:off x="457200" y="1491801"/>
            <a:ext cx="8089900" cy="4362899"/>
          </a:xfrm>
        </p:spPr>
        <p:txBody>
          <a:bodyPr/>
          <a:lstStyle/>
          <a:p>
            <a:endParaRPr lang="en-US"/>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409057"/>
            <a:ext cx="4040188" cy="34837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7526C89-3968-4A1A-8DC2-CC78FB52203E}" type="datetime1">
              <a:rPr lang="en-US" smtClean="0"/>
              <a:t>9/15/2020</a:t>
            </a:fld>
            <a:endParaRPr lang="en-US"/>
          </a:p>
        </p:txBody>
      </p:sp>
      <p:sp>
        <p:nvSpPr>
          <p:cNvPr id="12" name="Chart Placeholder 11"/>
          <p:cNvSpPr>
            <a:spLocks noGrp="1"/>
          </p:cNvSpPr>
          <p:nvPr>
            <p:ph type="chart" sz="quarter" idx="11"/>
          </p:nvPr>
        </p:nvSpPr>
        <p:spPr>
          <a:xfrm>
            <a:off x="4800600" y="1535113"/>
            <a:ext cx="3771900" cy="4357687"/>
          </a:xfrm>
        </p:spPr>
        <p:txBody>
          <a:bodyPr/>
          <a:lstStyle/>
          <a:p>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grpSp>
        <p:nvGrpSpPr>
          <p:cNvPr id="7" name="Group 11"/>
          <p:cNvGrpSpPr/>
          <p:nvPr/>
        </p:nvGrpSpPr>
        <p:grpSpPr>
          <a:xfrm flipH="1">
            <a:off x="1600199" y="2126877"/>
            <a:ext cx="7543801" cy="2604247"/>
            <a:chOff x="-1" y="3379694"/>
            <a:chExt cx="7543801" cy="2604247"/>
          </a:xfrm>
        </p:grpSpPr>
        <p:sp>
          <p:nvSpPr>
            <p:cNvPr id="10" name="Snip Single Corner Rectangle 9"/>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736105" y="2653553"/>
            <a:ext cx="5870448" cy="14721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tx1">
                    <a:lumMod val="90000"/>
                    <a:lumOff val="10000"/>
                  </a:schemeClr>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1736105" y="4134881"/>
            <a:ext cx="5870448" cy="576072"/>
          </a:xfrm>
        </p:spPr>
        <p:txBody>
          <a:bodyPr vert="horz" lIns="91440" tIns="45720" rIns="91440" bIns="45720" rtlCol="0">
            <a:normAutofit/>
          </a:bodyPr>
          <a:lstStyle>
            <a:lvl1pPr marL="0" indent="0" algn="l" defTabSz="914400" rtl="0" eaLnBrk="1" latinLnBrk="0" hangingPunct="1">
              <a:spcBef>
                <a:spcPts val="0"/>
              </a:spcBef>
              <a:buClr>
                <a:schemeClr val="accent1"/>
              </a:buClr>
              <a:buSzPct val="90000"/>
              <a:buFont typeface="Wingdings 2" pitchFamily="18" charset="2"/>
              <a:buNone/>
              <a:defRPr sz="1400" kern="1200">
                <a:solidFill>
                  <a:schemeClr val="tx1">
                    <a:lumMod val="90000"/>
                    <a:lumOff val="10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rot="16200000">
            <a:off x="8033590" y="3475037"/>
            <a:ext cx="1828801" cy="365125"/>
          </a:xfrm>
        </p:spPr>
        <p:txBody>
          <a:bodyPr vert="horz" lIns="91440" tIns="0" rIns="91440" bIns="0" rtlCol="0" anchor="t" anchorCtr="0"/>
          <a:lstStyle>
            <a:lvl1pPr marL="0" algn="l" defTabSz="914400" rtl="0" eaLnBrk="1" latinLnBrk="0" hangingPunct="1">
              <a:defRPr sz="1100" b="1" kern="1200">
                <a:solidFill>
                  <a:schemeClr val="bg1">
                    <a:lumMod val="75000"/>
                  </a:schemeClr>
                </a:solidFill>
                <a:latin typeface="+mn-lt"/>
                <a:ea typeface="+mn-ea"/>
                <a:cs typeface="+mn-cs"/>
              </a:defRPr>
            </a:lvl1pPr>
          </a:lstStyle>
          <a:p>
            <a:endParaRPr lang="en-US"/>
          </a:p>
        </p:txBody>
      </p:sp>
      <p:sp>
        <p:nvSpPr>
          <p:cNvPr id="4" name="Date Placeholder 3"/>
          <p:cNvSpPr>
            <a:spLocks noGrp="1"/>
          </p:cNvSpPr>
          <p:nvPr>
            <p:ph type="dt" sz="half" idx="10"/>
          </p:nvPr>
        </p:nvSpPr>
        <p:spPr>
          <a:xfrm rot="16200000">
            <a:off x="7658009" y="3475037"/>
            <a:ext cx="1828800" cy="365125"/>
          </a:xfrm>
        </p:spPr>
        <p:txBody>
          <a:bodyPr vert="horz" lIns="91440" tIns="0" rIns="91440" bIns="0" rtlCol="0" anchor="b" anchorCtr="0"/>
          <a:lstStyle>
            <a:lvl1pPr marL="0" algn="l" defTabSz="914400" rtl="0" eaLnBrk="1" latinLnBrk="0" hangingPunct="1">
              <a:defRPr sz="1400" b="1" kern="1200">
                <a:solidFill>
                  <a:schemeClr val="bg1">
                    <a:lumMod val="50000"/>
                  </a:schemeClr>
                </a:solidFill>
                <a:latin typeface="+mn-lt"/>
                <a:ea typeface="+mn-ea"/>
                <a:cs typeface="+mn-cs"/>
              </a:defRPr>
            </a:lvl1pPr>
          </a:lstStyle>
          <a:p>
            <a:fld id="{64DCAFD5-E28C-4FAE-B896-709C25B69976}" type="datetime1">
              <a:rPr lang="en-US" smtClean="0"/>
              <a:t>9/15/2020</a:t>
            </a:fld>
            <a:endParaRPr lang="en-US"/>
          </a:p>
        </p:txBody>
      </p:sp>
    </p:spTree>
    <p:extLst>
      <p:ext uri="{BB962C8B-B14F-4D97-AF65-F5344CB8AC3E}">
        <p14:creationId xmlns:p14="http://schemas.microsoft.com/office/powerpoint/2010/main" val="3399669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11.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niem_1_inside.jpg"/>
          <p:cNvPicPr>
            <a:picLocks noChangeAspect="1"/>
          </p:cNvPicPr>
          <p:nvPr userDrawn="1"/>
        </p:nvPicPr>
        <p:blipFill>
          <a:blip r:embed="rId12"/>
          <a:stretch>
            <a:fillRect/>
          </a:stretch>
        </p:blipFill>
        <p:spPr>
          <a:xfrm>
            <a:off x="0" y="0"/>
            <a:ext cx="9144000" cy="6858000"/>
          </a:xfrm>
          <a:prstGeom prst="rect">
            <a:avLst/>
          </a:prstGeom>
        </p:spPr>
      </p:pic>
      <p:pic>
        <p:nvPicPr>
          <p:cNvPr id="10" name="Picture 9" descr="niem_1_cover.jpg"/>
          <p:cNvPicPr>
            <a:picLocks noChangeAspect="1"/>
          </p:cNvPicPr>
          <p:nvPr userDrawn="1"/>
        </p:nvPicPr>
        <p:blipFill rotWithShape="1">
          <a:blip r:embed="rId13"/>
          <a:srcRect l="65865" t="77549"/>
          <a:stretch/>
        </p:blipFill>
        <p:spPr>
          <a:xfrm>
            <a:off x="5707515" y="5346619"/>
            <a:ext cx="3121269" cy="1539679"/>
          </a:xfrm>
          <a:prstGeom prst="rect">
            <a:avLst/>
          </a:prstGeom>
        </p:spPr>
      </p:pic>
      <p:sp>
        <p:nvSpPr>
          <p:cNvPr id="2" name="Title Placeholder 1"/>
          <p:cNvSpPr>
            <a:spLocks noGrp="1"/>
          </p:cNvSpPr>
          <p:nvPr>
            <p:ph type="title"/>
          </p:nvPr>
        </p:nvSpPr>
        <p:spPr>
          <a:xfrm>
            <a:off x="457200" y="504042"/>
            <a:ext cx="8229600" cy="811358"/>
          </a:xfrm>
          <a:prstGeom prst="rect">
            <a:avLst/>
          </a:prstGeom>
        </p:spPr>
        <p:txBody>
          <a:bodyPr vert="horz" lIns="91440" tIns="45720" rIns="91440" bIns="45720" rtlCol="0" anchor="t">
            <a:normAutofit/>
          </a:bodyPr>
          <a:lstStyle/>
          <a:p>
            <a:r>
              <a:rPr lang="en-US" dirty="0"/>
              <a:t>Click to edit Master title style</a:t>
            </a:r>
          </a:p>
        </p:txBody>
      </p:sp>
      <p:sp>
        <p:nvSpPr>
          <p:cNvPr id="4" name="Date Placeholder 3"/>
          <p:cNvSpPr>
            <a:spLocks noGrp="1"/>
          </p:cNvSpPr>
          <p:nvPr>
            <p:ph type="dt" sz="half" idx="2"/>
          </p:nvPr>
        </p:nvSpPr>
        <p:spPr>
          <a:xfrm>
            <a:off x="6695184" y="126215"/>
            <a:ext cx="2133600" cy="365125"/>
          </a:xfrm>
          <a:prstGeom prst="rect">
            <a:avLst/>
          </a:prstGeom>
        </p:spPr>
        <p:txBody>
          <a:bodyPr vert="horz" lIns="91440" tIns="45720" rIns="91440" bIns="45720" rtlCol="0" anchor="ctr"/>
          <a:lstStyle>
            <a:lvl1pPr algn="r">
              <a:defRPr sz="1000">
                <a:solidFill>
                  <a:schemeClr val="tx2"/>
                </a:solidFill>
              </a:defRPr>
            </a:lvl1pPr>
          </a:lstStyle>
          <a:p>
            <a:fld id="{CCB297DF-97F3-44D5-A7F5-334AEE6B78F7}" type="datetime1">
              <a:rPr lang="en-US" smtClean="0"/>
              <a:t>9/15/2020</a:t>
            </a:fld>
            <a:endParaRPr lang="en-US" dirty="0"/>
          </a:p>
        </p:txBody>
      </p:sp>
      <p:sp>
        <p:nvSpPr>
          <p:cNvPr id="5" name="Footer Placeholder 4"/>
          <p:cNvSpPr>
            <a:spLocks noGrp="1"/>
          </p:cNvSpPr>
          <p:nvPr>
            <p:ph type="ftr" sz="quarter" idx="3"/>
          </p:nvPr>
        </p:nvSpPr>
        <p:spPr>
          <a:xfrm>
            <a:off x="3124200" y="6301134"/>
            <a:ext cx="28956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
        <p:nvSpPr>
          <p:cNvPr id="3" name="Text Placeholder 2"/>
          <p:cNvSpPr>
            <a:spLocks noGrp="1"/>
          </p:cNvSpPr>
          <p:nvPr>
            <p:ph type="body" idx="1"/>
          </p:nvPr>
        </p:nvSpPr>
        <p:spPr>
          <a:xfrm>
            <a:off x="457200" y="1491801"/>
            <a:ext cx="8229600" cy="463436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rotWithShape="1">
          <a:blip r:embed="rId14"/>
          <a:srcRect l="88148" t="94107" r="-1" b="82"/>
          <a:stretch/>
        </p:blipFill>
        <p:spPr>
          <a:xfrm>
            <a:off x="8053755" y="6462349"/>
            <a:ext cx="1084781" cy="398882"/>
          </a:xfrm>
          <a:prstGeom prst="rect">
            <a:avLst/>
          </a:prstGeom>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5" r:id="rId6"/>
    <p:sldLayoutId id="2147483650" r:id="rId7"/>
    <p:sldLayoutId id="2147483653" r:id="rId8"/>
    <p:sldLayoutId id="2147483676" r:id="rId9"/>
    <p:sldLayoutId id="2147483678" r:id="rId10"/>
  </p:sldLayoutIdLst>
  <p:hf hdr="0" dt="0"/>
  <p:txStyles>
    <p:titleStyle>
      <a:lvl1pPr algn="l" defTabSz="457200" rtl="0" eaLnBrk="1" latinLnBrk="0" hangingPunct="1">
        <a:lnSpc>
          <a:spcPct val="80000"/>
        </a:lnSpc>
        <a:spcBef>
          <a:spcPct val="0"/>
        </a:spcBef>
        <a:buNone/>
        <a:defRPr sz="3200" b="1" kern="1200" cap="all">
          <a:solidFill>
            <a:schemeClr val="bg1">
              <a:lumMod val="50000"/>
            </a:schemeClr>
          </a:solidFill>
          <a:effectLst/>
          <a:latin typeface="+mj-lt"/>
          <a:ea typeface="+mj-ea"/>
          <a:cs typeface="+mj-cs"/>
        </a:defRPr>
      </a:lvl1pPr>
    </p:titleStyle>
    <p:bodyStyle>
      <a:lvl1pPr marL="342900" indent="-342900" algn="l" defTabSz="457200" rtl="0" eaLnBrk="1" latinLnBrk="0" hangingPunct="1">
        <a:spcBef>
          <a:spcPct val="20000"/>
        </a:spcBef>
        <a:buClrTx/>
        <a:buFont typeface="Arial"/>
        <a:buChar char="•"/>
        <a:defRPr sz="3200" kern="1200">
          <a:solidFill>
            <a:srgbClr val="7F7F7F"/>
          </a:solidFill>
          <a:latin typeface="+mn-lt"/>
          <a:ea typeface="+mn-ea"/>
          <a:cs typeface="+mn-cs"/>
        </a:defRPr>
      </a:lvl1pPr>
      <a:lvl2pPr marL="742950" indent="-285750" algn="l" defTabSz="457200" rtl="0" eaLnBrk="1" latinLnBrk="0" hangingPunct="1">
        <a:spcBef>
          <a:spcPct val="20000"/>
        </a:spcBef>
        <a:buClrTx/>
        <a:buFont typeface="Arial"/>
        <a:buChar char="–"/>
        <a:defRPr sz="2800" kern="1200">
          <a:solidFill>
            <a:srgbClr val="7F7F7F"/>
          </a:solidFill>
          <a:latin typeface="+mn-lt"/>
          <a:ea typeface="+mn-ea"/>
          <a:cs typeface="+mn-cs"/>
        </a:defRPr>
      </a:lvl2pPr>
      <a:lvl3pPr marL="1143000" indent="-228600" algn="l" defTabSz="457200" rtl="0" eaLnBrk="1" latinLnBrk="0" hangingPunct="1">
        <a:spcBef>
          <a:spcPct val="20000"/>
        </a:spcBef>
        <a:buClrTx/>
        <a:buFont typeface="Arial"/>
        <a:buChar char="•"/>
        <a:defRPr sz="2400" kern="1200">
          <a:solidFill>
            <a:srgbClr val="7F7F7F"/>
          </a:solidFill>
          <a:latin typeface="+mn-lt"/>
          <a:ea typeface="+mn-ea"/>
          <a:cs typeface="+mn-cs"/>
        </a:defRPr>
      </a:lvl3pPr>
      <a:lvl4pPr marL="1600200" indent="-228600" algn="l" defTabSz="457200" rtl="0" eaLnBrk="1" latinLnBrk="0" hangingPunct="1">
        <a:spcBef>
          <a:spcPct val="20000"/>
        </a:spcBef>
        <a:buClrTx/>
        <a:buFont typeface="Arial"/>
        <a:buChar char="–"/>
        <a:defRPr sz="2000" kern="1200">
          <a:solidFill>
            <a:srgbClr val="7F7F7F"/>
          </a:solidFill>
          <a:latin typeface="+mn-lt"/>
          <a:ea typeface="+mn-ea"/>
          <a:cs typeface="+mn-cs"/>
        </a:defRPr>
      </a:lvl4pPr>
      <a:lvl5pPr marL="2057400" indent="-228600" algn="l" defTabSz="457200" rtl="0" eaLnBrk="1" latinLnBrk="0" hangingPunct="1">
        <a:spcBef>
          <a:spcPct val="20000"/>
        </a:spcBef>
        <a:buClrTx/>
        <a:buFont typeface="Arial"/>
        <a:buChar char="»"/>
        <a:defRPr sz="2000" kern="1200">
          <a:solidFill>
            <a:srgbClr val="7F7F7F"/>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niem_1_cover.jpg"/>
          <p:cNvPicPr>
            <a:picLocks noChangeAspect="1"/>
          </p:cNvPicPr>
          <p:nvPr userDrawn="1"/>
        </p:nvPicPr>
        <p:blipFill>
          <a:blip r:embed="rId3"/>
          <a:stretch>
            <a:fillRect/>
          </a:stretch>
        </p:blipFill>
        <p:spPr>
          <a:xfrm>
            <a:off x="0" y="0"/>
            <a:ext cx="9144000" cy="6858000"/>
          </a:xfrm>
          <a:prstGeom prst="rect">
            <a:avLst/>
          </a:prstGeom>
        </p:spPr>
      </p:pic>
      <p:pic>
        <p:nvPicPr>
          <p:cNvPr id="2" name="Picture 1"/>
          <p:cNvPicPr>
            <a:picLocks noChangeAspect="1"/>
          </p:cNvPicPr>
          <p:nvPr userDrawn="1"/>
        </p:nvPicPr>
        <p:blipFill rotWithShape="1">
          <a:blip r:embed="rId4"/>
          <a:srcRect l="22021" t="41154" r="22118" b="45129"/>
          <a:stretch/>
        </p:blipFill>
        <p:spPr>
          <a:xfrm>
            <a:off x="938316" y="2899148"/>
            <a:ext cx="7017986" cy="1292469"/>
          </a:xfrm>
          <a:prstGeom prst="roundRect">
            <a:avLst>
              <a:gd name="adj" fmla="val 30817"/>
            </a:avLst>
          </a:prstGeom>
        </p:spPr>
      </p:pic>
    </p:spTree>
  </p:cSld>
  <p:clrMap bg1="lt1" tx1="dk1" bg2="lt2" tx2="dk2" accent1="accent1" accent2="accent2" accent3="accent3" accent4="accent4" accent5="accent5" accent6="accent6" hlink="hlink" folHlink="folHlink"/>
  <p:sldLayoutIdLst>
    <p:sldLayoutId id="2147483659" r:id="rId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g"/></Relationships>
</file>

<file path=ppt/slides/_rels/slide2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9.jpeg"/><Relationship Id="rId7" Type="http://schemas.openxmlformats.org/officeDocument/2006/relationships/hyperlink" Target="mailto:katri@A4SAFE.COM" TargetMode="External"/><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hyperlink" Target="mailto:thomas.krul@canada.ca" TargetMode="External"/><Relationship Id="rId5" Type="http://schemas.openxmlformats.org/officeDocument/2006/relationships/image" Target="../media/image11.png"/><Relationship Id="rId4"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txBox="1">
            <a:spLocks/>
          </p:cNvSpPr>
          <p:nvPr/>
        </p:nvSpPr>
        <p:spPr bwMode="auto">
          <a:xfrm>
            <a:off x="133059" y="4496434"/>
            <a:ext cx="8877882" cy="1526572"/>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spAutoFit/>
          </a:bodyPr>
          <a:lstStyle>
            <a:lvl1pPr algn="ctr" eaLnBrk="0" hangingPunct="0">
              <a:lnSpc>
                <a:spcPts val="3600"/>
              </a:lnSpc>
              <a:spcBef>
                <a:spcPct val="50000"/>
              </a:spcBef>
              <a:defRPr sz="4000" b="0" i="0">
                <a:solidFill>
                  <a:schemeClr val="tx1"/>
                </a:solidFill>
                <a:latin typeface="+mj-lt"/>
                <a:ea typeface="+mj-ea"/>
                <a:cs typeface="+mj-cs"/>
              </a:defRPr>
            </a:lvl1pPr>
            <a:lvl2pPr algn="r" eaLnBrk="0" hangingPunct="0">
              <a:defRPr sz="2800" i="1">
                <a:solidFill>
                  <a:srgbClr val="000000"/>
                </a:solidFill>
                <a:latin typeface="Times New Roman" pitchFamily="18" charset="0"/>
              </a:defRPr>
            </a:lvl2pPr>
            <a:lvl3pPr algn="r" eaLnBrk="0" hangingPunct="0">
              <a:defRPr sz="2800" i="1">
                <a:solidFill>
                  <a:srgbClr val="000000"/>
                </a:solidFill>
                <a:latin typeface="Times New Roman" pitchFamily="18" charset="0"/>
              </a:defRPr>
            </a:lvl3pPr>
            <a:lvl4pPr algn="r" eaLnBrk="0" hangingPunct="0">
              <a:defRPr sz="2800" i="1">
                <a:solidFill>
                  <a:srgbClr val="000000"/>
                </a:solidFill>
                <a:latin typeface="Times New Roman" pitchFamily="18" charset="0"/>
              </a:defRPr>
            </a:lvl4pPr>
            <a:lvl5pPr algn="r" eaLnBrk="0" hangingPunct="0">
              <a:defRPr sz="2800" i="1">
                <a:solidFill>
                  <a:srgbClr val="000000"/>
                </a:solidFill>
                <a:latin typeface="Times New Roman" pitchFamily="18" charset="0"/>
              </a:defRPr>
            </a:lvl5pPr>
            <a:lvl6pPr marL="457200" algn="r" eaLnBrk="0" fontAlgn="base" hangingPunct="0">
              <a:spcBef>
                <a:spcPct val="0"/>
              </a:spcBef>
              <a:spcAft>
                <a:spcPct val="0"/>
              </a:spcAft>
              <a:defRPr sz="2800" i="1">
                <a:solidFill>
                  <a:srgbClr val="000000"/>
                </a:solidFill>
                <a:latin typeface="Times New Roman" pitchFamily="18" charset="0"/>
              </a:defRPr>
            </a:lvl6pPr>
            <a:lvl7pPr marL="914400" algn="r" eaLnBrk="0" fontAlgn="base" hangingPunct="0">
              <a:spcBef>
                <a:spcPct val="0"/>
              </a:spcBef>
              <a:spcAft>
                <a:spcPct val="0"/>
              </a:spcAft>
              <a:defRPr sz="2800" i="1">
                <a:solidFill>
                  <a:srgbClr val="000000"/>
                </a:solidFill>
                <a:latin typeface="Times New Roman" pitchFamily="18" charset="0"/>
              </a:defRPr>
            </a:lvl7pPr>
            <a:lvl8pPr marL="1371600" algn="r" eaLnBrk="0" fontAlgn="base" hangingPunct="0">
              <a:spcBef>
                <a:spcPct val="0"/>
              </a:spcBef>
              <a:spcAft>
                <a:spcPct val="0"/>
              </a:spcAft>
              <a:defRPr sz="2800" i="1">
                <a:solidFill>
                  <a:srgbClr val="000000"/>
                </a:solidFill>
                <a:latin typeface="Times New Roman" pitchFamily="18" charset="0"/>
              </a:defRPr>
            </a:lvl8pPr>
            <a:lvl9pPr marL="1828800" algn="r" eaLnBrk="0" fontAlgn="base" hangingPunct="0">
              <a:spcBef>
                <a:spcPct val="0"/>
              </a:spcBef>
              <a:spcAft>
                <a:spcPct val="0"/>
              </a:spcAft>
              <a:defRPr sz="2800" i="1">
                <a:solidFill>
                  <a:srgbClr val="000000"/>
                </a:solidFill>
                <a:latin typeface="Times New Roman" pitchFamily="18" charset="0"/>
              </a:defRPr>
            </a:lvl9pPr>
          </a:lstStyle>
          <a:p>
            <a:pPr>
              <a:lnSpc>
                <a:spcPct val="80000"/>
              </a:lnSpc>
            </a:pPr>
            <a:r>
              <a:rPr lang="en-US" sz="3200" b="1" dirty="0"/>
              <a:t>Virtual Annual Meeting (NBAC)</a:t>
            </a:r>
          </a:p>
          <a:p>
            <a:pPr>
              <a:lnSpc>
                <a:spcPct val="80000"/>
              </a:lnSpc>
            </a:pPr>
            <a:r>
              <a:rPr lang="en-US" sz="2000" b="1" dirty="0"/>
              <a:t>16 September 2020 </a:t>
            </a:r>
            <a:r>
              <a:rPr lang="en-US" sz="2000" b="1" dirty="0">
                <a:sym typeface="Wingdings" panose="05000000000000000000" pitchFamily="2" charset="2"/>
              </a:rPr>
              <a:t> 10AM-12PM</a:t>
            </a:r>
            <a:endParaRPr lang="en-US" sz="2000" b="1" dirty="0"/>
          </a:p>
          <a:p>
            <a:pPr>
              <a:lnSpc>
                <a:spcPct val="80000"/>
              </a:lnSpc>
            </a:pPr>
            <a:r>
              <a:rPr lang="en-US" sz="3200" b="1" dirty="0"/>
              <a:t>Improving NIEM Implementation</a:t>
            </a:r>
          </a:p>
        </p:txBody>
      </p:sp>
      <p:pic>
        <p:nvPicPr>
          <p:cNvPr id="4" name="Picture 3">
            <a:extLst>
              <a:ext uri="{FF2B5EF4-FFF2-40B4-BE49-F238E27FC236}">
                <a16:creationId xmlns:a16="http://schemas.microsoft.com/office/drawing/2014/main" id="{FBE2A587-0A3A-4D34-9E40-FA6A9DFF36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2006" y="171451"/>
            <a:ext cx="2265218" cy="2265218"/>
          </a:xfrm>
          <a:prstGeom prst="rect">
            <a:avLst/>
          </a:prstGeom>
        </p:spPr>
      </p:pic>
      <p:sp>
        <p:nvSpPr>
          <p:cNvPr id="6" name="Subtitle 2">
            <a:extLst>
              <a:ext uri="{FF2B5EF4-FFF2-40B4-BE49-F238E27FC236}">
                <a16:creationId xmlns:a16="http://schemas.microsoft.com/office/drawing/2014/main" id="{7FF6180F-889B-47C8-9911-9B7AD7C897F3}"/>
              </a:ext>
            </a:extLst>
          </p:cNvPr>
          <p:cNvSpPr txBox="1">
            <a:spLocks/>
          </p:cNvSpPr>
          <p:nvPr/>
        </p:nvSpPr>
        <p:spPr>
          <a:xfrm>
            <a:off x="3390254" y="6074714"/>
            <a:ext cx="1559651" cy="399703"/>
          </a:xfrm>
          <a:prstGeom prst="rect">
            <a:avLst/>
          </a:prstGeom>
        </p:spPr>
        <p:txBody>
          <a:bodyPr vert="horz" lIns="91440" tIns="45720" rIns="91440" bIns="45720" rtlCol="0">
            <a:normAutofit fontScale="47500" lnSpcReduction="20000"/>
          </a:bodyPr>
          <a:lstStyle>
            <a:lvl1pPr marL="0" indent="0" algn="r" defTabSz="914400" rtl="0" eaLnBrk="1" latinLnBrk="0" hangingPunct="1">
              <a:lnSpc>
                <a:spcPct val="100000"/>
              </a:lnSpc>
              <a:spcBef>
                <a:spcPts val="0"/>
              </a:spcBef>
              <a:spcAft>
                <a:spcPts val="300"/>
              </a:spcAft>
              <a:buFontTx/>
              <a:buNone/>
              <a:defRPr sz="2000" b="1" kern="1200">
                <a:solidFill>
                  <a:schemeClr val="tx1"/>
                </a:solidFill>
                <a:latin typeface="Arial" panose="020B0604020202020204" pitchFamily="34" charset="0"/>
                <a:ea typeface="+mn-ea"/>
                <a:cs typeface="Arial" panose="020B0604020202020204" pitchFamily="34" charset="0"/>
              </a:defRPr>
            </a:lvl1pPr>
            <a:lvl2pPr marL="568325" indent="-227013" algn="l" defTabSz="914400" rtl="0" eaLnBrk="1" latinLnBrk="0" hangingPunct="1">
              <a:lnSpc>
                <a:spcPct val="100000"/>
              </a:lnSpc>
              <a:spcBef>
                <a:spcPts val="0"/>
              </a:spcBef>
              <a:spcAft>
                <a:spcPts val="300"/>
              </a:spcAft>
              <a:buFont typeface="Wingdings" panose="05000000000000000000" pitchFamily="2" charset="2"/>
              <a:buChar char="Ø"/>
              <a:defRPr sz="1800" kern="1200">
                <a:solidFill>
                  <a:schemeClr val="tx1"/>
                </a:solidFill>
                <a:latin typeface="Arial" panose="020B0604020202020204" pitchFamily="34" charset="0"/>
                <a:ea typeface="+mn-ea"/>
                <a:cs typeface="Arial" panose="020B0604020202020204" pitchFamily="34" charset="0"/>
              </a:defRPr>
            </a:lvl2pPr>
            <a:lvl3pPr marL="914400" indent="-228600"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260475" indent="-228600" algn="l" defTabSz="914400" rtl="0" eaLnBrk="1" latinLnBrk="0" hangingPunct="1">
              <a:lnSpc>
                <a:spcPct val="100000"/>
              </a:lnSpc>
              <a:spcBef>
                <a:spcPts val="0"/>
              </a:spcBef>
              <a:spcAft>
                <a:spcPts val="300"/>
              </a:spcAft>
              <a:buSzPct val="100000"/>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4pPr>
            <a:lvl5pPr marL="1598613" indent="-228600" algn="l" defTabSz="914400" rtl="0" eaLnBrk="1" latinLnBrk="0" hangingPunct="1">
              <a:lnSpc>
                <a:spcPct val="100000"/>
              </a:lnSpc>
              <a:spcBef>
                <a:spcPts val="0"/>
              </a:spcBef>
              <a:spcAft>
                <a:spcPts val="300"/>
              </a:spcAft>
              <a:buSzPct val="80000"/>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2200" b="1" i="1"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Thomas Krul</a:t>
            </a:r>
          </a:p>
          <a:p>
            <a:pPr marL="0" marR="0" lvl="0" indent="0" algn="l" defTabSz="914400" rtl="0" eaLnBrk="1" fontAlgn="auto" latinLnBrk="0" hangingPunct="1">
              <a:lnSpc>
                <a:spcPct val="100000"/>
              </a:lnSpc>
              <a:spcBef>
                <a:spcPts val="0"/>
              </a:spcBef>
              <a:spcAft>
                <a:spcPts val="300"/>
              </a:spcAft>
              <a:buClrTx/>
              <a:buSzTx/>
              <a:buFontTx/>
              <a:buNone/>
              <a:tabLst/>
              <a:defRPr/>
            </a:pPr>
            <a:r>
              <a:rPr lang="en-US" sz="2200" i="1" dirty="0">
                <a:solidFill>
                  <a:sysClr val="windowText" lastClr="000000"/>
                </a:solidFill>
              </a:rPr>
              <a:t>NBAC Co-Chair</a:t>
            </a:r>
          </a:p>
        </p:txBody>
      </p:sp>
      <p:pic>
        <p:nvPicPr>
          <p:cNvPr id="7" name="Picture 6">
            <a:extLst>
              <a:ext uri="{FF2B5EF4-FFF2-40B4-BE49-F238E27FC236}">
                <a16:creationId xmlns:a16="http://schemas.microsoft.com/office/drawing/2014/main" id="{96B3FFC3-7755-4E87-86DB-78C415077C7C}"/>
              </a:ext>
            </a:extLst>
          </p:cNvPr>
          <p:cNvPicPr>
            <a:picLocks noChangeAspect="1"/>
          </p:cNvPicPr>
          <p:nvPr/>
        </p:nvPicPr>
        <p:blipFill>
          <a:blip r:embed="rId3"/>
          <a:stretch>
            <a:fillRect/>
          </a:stretch>
        </p:blipFill>
        <p:spPr>
          <a:xfrm>
            <a:off x="6898487" y="81047"/>
            <a:ext cx="2188654" cy="2847079"/>
          </a:xfrm>
          <a:prstGeom prst="rect">
            <a:avLst/>
          </a:prstGeom>
        </p:spPr>
      </p:pic>
      <p:pic>
        <p:nvPicPr>
          <p:cNvPr id="9" name="Picture 8" descr="Check Mark Logo clipart - Circle, transparent clip art">
            <a:extLst>
              <a:ext uri="{FF2B5EF4-FFF2-40B4-BE49-F238E27FC236}">
                <a16:creationId xmlns:a16="http://schemas.microsoft.com/office/drawing/2014/main" id="{52CC4837-2968-4822-9CD5-989DF2CD34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2575" y="2069335"/>
            <a:ext cx="396875" cy="396875"/>
          </a:xfrm>
          <a:prstGeom prst="ellipse">
            <a:avLst/>
          </a:prstGeom>
          <a:noFill/>
          <a:effectLst>
            <a:glow rad="63500">
              <a:schemeClr val="accent3">
                <a:satMod val="175000"/>
                <a:alpha val="40000"/>
              </a:schemeClr>
            </a:glow>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Subtitle 2">
            <a:extLst>
              <a:ext uri="{FF2B5EF4-FFF2-40B4-BE49-F238E27FC236}">
                <a16:creationId xmlns:a16="http://schemas.microsoft.com/office/drawing/2014/main" id="{5D3AB7C6-3D73-4C86-9941-BF043256BF9D}"/>
              </a:ext>
            </a:extLst>
          </p:cNvPr>
          <p:cNvSpPr txBox="1">
            <a:spLocks/>
          </p:cNvSpPr>
          <p:nvPr/>
        </p:nvSpPr>
        <p:spPr>
          <a:xfrm>
            <a:off x="4610179" y="6023006"/>
            <a:ext cx="2143207" cy="399703"/>
          </a:xfrm>
          <a:prstGeom prst="rect">
            <a:avLst/>
          </a:prstGeom>
        </p:spPr>
        <p:txBody>
          <a:bodyPr vert="horz" lIns="91440" tIns="45720" rIns="91440" bIns="45720" rtlCol="0">
            <a:normAutofit fontScale="32500" lnSpcReduction="20000"/>
          </a:bodyPr>
          <a:lstStyle>
            <a:lvl1pPr marL="0" indent="0" algn="r" defTabSz="914400" rtl="0" eaLnBrk="1" latinLnBrk="0" hangingPunct="1">
              <a:lnSpc>
                <a:spcPct val="100000"/>
              </a:lnSpc>
              <a:spcBef>
                <a:spcPts val="0"/>
              </a:spcBef>
              <a:spcAft>
                <a:spcPts val="300"/>
              </a:spcAft>
              <a:buFontTx/>
              <a:buNone/>
              <a:defRPr sz="2000" b="1" kern="1200">
                <a:solidFill>
                  <a:schemeClr val="tx1"/>
                </a:solidFill>
                <a:latin typeface="Arial" panose="020B0604020202020204" pitchFamily="34" charset="0"/>
                <a:ea typeface="+mn-ea"/>
                <a:cs typeface="Arial" panose="020B0604020202020204" pitchFamily="34" charset="0"/>
              </a:defRPr>
            </a:lvl1pPr>
            <a:lvl2pPr marL="568325" indent="-227013" algn="l" defTabSz="914400" rtl="0" eaLnBrk="1" latinLnBrk="0" hangingPunct="1">
              <a:lnSpc>
                <a:spcPct val="100000"/>
              </a:lnSpc>
              <a:spcBef>
                <a:spcPts val="0"/>
              </a:spcBef>
              <a:spcAft>
                <a:spcPts val="300"/>
              </a:spcAft>
              <a:buFont typeface="Wingdings" panose="05000000000000000000" pitchFamily="2" charset="2"/>
              <a:buChar char="Ø"/>
              <a:defRPr sz="1800" kern="1200">
                <a:solidFill>
                  <a:schemeClr val="tx1"/>
                </a:solidFill>
                <a:latin typeface="Arial" panose="020B0604020202020204" pitchFamily="34" charset="0"/>
                <a:ea typeface="+mn-ea"/>
                <a:cs typeface="Arial" panose="020B0604020202020204" pitchFamily="34" charset="0"/>
              </a:defRPr>
            </a:lvl2pPr>
            <a:lvl3pPr marL="914400" indent="-228600"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260475" indent="-228600" algn="l" defTabSz="914400" rtl="0" eaLnBrk="1" latinLnBrk="0" hangingPunct="1">
              <a:lnSpc>
                <a:spcPct val="100000"/>
              </a:lnSpc>
              <a:spcBef>
                <a:spcPts val="0"/>
              </a:spcBef>
              <a:spcAft>
                <a:spcPts val="300"/>
              </a:spcAft>
              <a:buSzPct val="100000"/>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4pPr>
            <a:lvl5pPr marL="1598613" indent="-228600" algn="l" defTabSz="914400" rtl="0" eaLnBrk="1" latinLnBrk="0" hangingPunct="1">
              <a:lnSpc>
                <a:spcPct val="100000"/>
              </a:lnSpc>
              <a:spcBef>
                <a:spcPts val="0"/>
              </a:spcBef>
              <a:spcAft>
                <a:spcPts val="300"/>
              </a:spcAft>
              <a:buSzPct val="80000"/>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7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Enterprise Architect</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7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Public Safety Canada</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7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Thomas.krul@canada.ca</a:t>
            </a:r>
          </a:p>
        </p:txBody>
      </p:sp>
    </p:spTree>
    <p:extLst>
      <p:ext uri="{BB962C8B-B14F-4D97-AF65-F5344CB8AC3E}">
        <p14:creationId xmlns:p14="http://schemas.microsoft.com/office/powerpoint/2010/main" val="1381541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56E42-1517-43D9-92BE-CAFEFA186AAE}"/>
              </a:ext>
            </a:extLst>
          </p:cNvPr>
          <p:cNvSpPr>
            <a:spLocks noGrp="1"/>
          </p:cNvSpPr>
          <p:nvPr>
            <p:ph type="title"/>
          </p:nvPr>
        </p:nvSpPr>
        <p:spPr/>
        <p:txBody>
          <a:bodyPr>
            <a:normAutofit fontScale="90000"/>
          </a:bodyPr>
          <a:lstStyle/>
          <a:p>
            <a:r>
              <a:rPr lang="en-CA" dirty="0"/>
              <a:t>Scope/</a:t>
            </a:r>
            <a:r>
              <a:rPr lang="en-CA" b="0" dirty="0"/>
              <a:t>solution-focused, benefits-rich</a:t>
            </a:r>
          </a:p>
        </p:txBody>
      </p:sp>
      <p:sp>
        <p:nvSpPr>
          <p:cNvPr id="3" name="Footer Placeholder 2">
            <a:extLst>
              <a:ext uri="{FF2B5EF4-FFF2-40B4-BE49-F238E27FC236}">
                <a16:creationId xmlns:a16="http://schemas.microsoft.com/office/drawing/2014/main" id="{298FC458-927B-45A6-8BD1-966195B35FA9}"/>
              </a:ext>
            </a:extLst>
          </p:cNvPr>
          <p:cNvSpPr>
            <a:spLocks noGrp="1"/>
          </p:cNvSpPr>
          <p:nvPr>
            <p:ph type="ftr" sz="quarter" idx="3"/>
          </p:nvPr>
        </p:nvSpPr>
        <p:spPr/>
        <p:txBody>
          <a:bodyPr/>
          <a:lstStyle/>
          <a:p>
            <a:endParaRPr lang="en-US" dirty="0"/>
          </a:p>
        </p:txBody>
      </p:sp>
      <p:sp>
        <p:nvSpPr>
          <p:cNvPr id="4" name="Content Placeholder 3">
            <a:extLst>
              <a:ext uri="{FF2B5EF4-FFF2-40B4-BE49-F238E27FC236}">
                <a16:creationId xmlns:a16="http://schemas.microsoft.com/office/drawing/2014/main" id="{907E76AD-792A-4D8A-BC1D-C2DCCC8F98C1}"/>
              </a:ext>
            </a:extLst>
          </p:cNvPr>
          <p:cNvSpPr>
            <a:spLocks noGrp="1"/>
          </p:cNvSpPr>
          <p:nvPr>
            <p:ph sz="quarter" idx="11"/>
          </p:nvPr>
        </p:nvSpPr>
        <p:spPr/>
        <p:txBody>
          <a:bodyPr/>
          <a:lstStyle/>
          <a:p>
            <a:r>
              <a:rPr lang="en-CA" dirty="0"/>
              <a:t>Plenty of problems out there begging to be solved</a:t>
            </a:r>
          </a:p>
          <a:p>
            <a:r>
              <a:rPr lang="en-CA" dirty="0"/>
              <a:t>Growth with new Domains/uses/new technology</a:t>
            </a:r>
          </a:p>
          <a:p>
            <a:r>
              <a:rPr lang="en-CA" dirty="0"/>
              <a:t>Standards and policy-based support</a:t>
            </a:r>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938333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2C8B7-CE93-453D-88B2-A60467C9B4ED}"/>
              </a:ext>
            </a:extLst>
          </p:cNvPr>
          <p:cNvSpPr>
            <a:spLocks noGrp="1"/>
          </p:cNvSpPr>
          <p:nvPr>
            <p:ph type="title"/>
          </p:nvPr>
        </p:nvSpPr>
        <p:spPr/>
        <p:txBody>
          <a:bodyPr/>
          <a:lstStyle/>
          <a:p>
            <a:r>
              <a:rPr lang="en-CA" dirty="0"/>
              <a:t>training</a:t>
            </a:r>
          </a:p>
        </p:txBody>
      </p:sp>
      <p:sp>
        <p:nvSpPr>
          <p:cNvPr id="3" name="Footer Placeholder 2">
            <a:extLst>
              <a:ext uri="{FF2B5EF4-FFF2-40B4-BE49-F238E27FC236}">
                <a16:creationId xmlns:a16="http://schemas.microsoft.com/office/drawing/2014/main" id="{41D32452-E7B6-43A6-A7F8-88084FFC62BB}"/>
              </a:ext>
            </a:extLst>
          </p:cNvPr>
          <p:cNvSpPr>
            <a:spLocks noGrp="1"/>
          </p:cNvSpPr>
          <p:nvPr>
            <p:ph type="ftr" sz="quarter" idx="3"/>
          </p:nvPr>
        </p:nvSpPr>
        <p:spPr/>
        <p:txBody>
          <a:bodyPr/>
          <a:lstStyle/>
          <a:p>
            <a:endParaRPr lang="en-US" dirty="0"/>
          </a:p>
        </p:txBody>
      </p:sp>
      <p:sp>
        <p:nvSpPr>
          <p:cNvPr id="4" name="Content Placeholder 3">
            <a:extLst>
              <a:ext uri="{FF2B5EF4-FFF2-40B4-BE49-F238E27FC236}">
                <a16:creationId xmlns:a16="http://schemas.microsoft.com/office/drawing/2014/main" id="{4B1ECC53-CCB4-40EF-9516-B66D9DE59B0B}"/>
              </a:ext>
            </a:extLst>
          </p:cNvPr>
          <p:cNvSpPr>
            <a:spLocks noGrp="1"/>
          </p:cNvSpPr>
          <p:nvPr>
            <p:ph sz="quarter" idx="11"/>
          </p:nvPr>
        </p:nvSpPr>
        <p:spPr/>
        <p:txBody>
          <a:bodyPr>
            <a:normAutofit fontScale="92500" lnSpcReduction="20000"/>
          </a:bodyPr>
          <a:lstStyle/>
          <a:p>
            <a:r>
              <a:rPr lang="en-US" sz="2800" dirty="0"/>
              <a:t>Provide NIEM tool training to improve understanding and proficiency in building extension schemas, augmentations, and </a:t>
            </a:r>
            <a:r>
              <a:rPr lang="en-US" sz="2800" b="1" i="1" dirty="0"/>
              <a:t>implementation</a:t>
            </a:r>
            <a:r>
              <a:rPr lang="en-US" sz="2800" dirty="0"/>
              <a:t>. </a:t>
            </a:r>
          </a:p>
          <a:p>
            <a:r>
              <a:rPr lang="en-US" sz="2800" dirty="0"/>
              <a:t>Recommend specific training objectives be identified with associated curricula for adopters, modelers, developers, and users to achieve and demonstrate (test) level of NIEM proficiency.</a:t>
            </a:r>
          </a:p>
          <a:p>
            <a:r>
              <a:rPr lang="en-US" sz="2800" dirty="0"/>
              <a:t>Review and Update NIEM Training artifacts and approach</a:t>
            </a:r>
          </a:p>
          <a:p>
            <a:r>
              <a:rPr lang="en-US" sz="2800" dirty="0"/>
              <a:t>Identify NIEM Trainer candidates</a:t>
            </a:r>
          </a:p>
          <a:p>
            <a:r>
              <a:rPr lang="en-US" sz="2800" dirty="0"/>
              <a:t>Support training in universities, colleges, in Government curriculum</a:t>
            </a:r>
          </a:p>
          <a:p>
            <a:endParaRPr lang="en-US" sz="2800" dirty="0"/>
          </a:p>
          <a:p>
            <a:endParaRPr lang="en-CA" sz="2800" dirty="0"/>
          </a:p>
        </p:txBody>
      </p:sp>
    </p:spTree>
    <p:extLst>
      <p:ext uri="{BB962C8B-B14F-4D97-AF65-F5344CB8AC3E}">
        <p14:creationId xmlns:p14="http://schemas.microsoft.com/office/powerpoint/2010/main" val="2867466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D38D-FA73-48A2-96B8-F1AD4A914EC5}"/>
              </a:ext>
            </a:extLst>
          </p:cNvPr>
          <p:cNvSpPr>
            <a:spLocks noGrp="1"/>
          </p:cNvSpPr>
          <p:nvPr>
            <p:ph type="title"/>
          </p:nvPr>
        </p:nvSpPr>
        <p:spPr/>
        <p:txBody>
          <a:bodyPr/>
          <a:lstStyle/>
          <a:p>
            <a:r>
              <a:rPr lang="en-CA" dirty="0"/>
              <a:t>Tools</a:t>
            </a:r>
          </a:p>
        </p:txBody>
      </p:sp>
      <p:sp>
        <p:nvSpPr>
          <p:cNvPr id="3" name="Footer Placeholder 2">
            <a:extLst>
              <a:ext uri="{FF2B5EF4-FFF2-40B4-BE49-F238E27FC236}">
                <a16:creationId xmlns:a16="http://schemas.microsoft.com/office/drawing/2014/main" id="{D97F8C5B-591D-471A-BCC6-3AA375D280AC}"/>
              </a:ext>
            </a:extLst>
          </p:cNvPr>
          <p:cNvSpPr>
            <a:spLocks noGrp="1"/>
          </p:cNvSpPr>
          <p:nvPr>
            <p:ph type="ftr" sz="quarter" idx="3"/>
          </p:nvPr>
        </p:nvSpPr>
        <p:spPr/>
        <p:txBody>
          <a:bodyPr/>
          <a:lstStyle/>
          <a:p>
            <a:endParaRPr lang="en-US" dirty="0"/>
          </a:p>
        </p:txBody>
      </p:sp>
      <p:sp>
        <p:nvSpPr>
          <p:cNvPr id="4" name="Content Placeholder 3">
            <a:extLst>
              <a:ext uri="{FF2B5EF4-FFF2-40B4-BE49-F238E27FC236}">
                <a16:creationId xmlns:a16="http://schemas.microsoft.com/office/drawing/2014/main" id="{FB2F61B4-79CA-4A3C-BC79-E2A8439FB756}"/>
              </a:ext>
            </a:extLst>
          </p:cNvPr>
          <p:cNvSpPr>
            <a:spLocks noGrp="1"/>
          </p:cNvSpPr>
          <p:nvPr>
            <p:ph sz="quarter" idx="11"/>
          </p:nvPr>
        </p:nvSpPr>
        <p:spPr/>
        <p:txBody>
          <a:bodyPr/>
          <a:lstStyle/>
          <a:p>
            <a:pPr marL="0" indent="0">
              <a:buNone/>
            </a:pPr>
            <a:r>
              <a:rPr lang="en-US" dirty="0"/>
              <a:t>Creating and improving the tools users need to help implement NIEM</a:t>
            </a:r>
          </a:p>
          <a:p>
            <a:r>
              <a:rPr lang="en-US" dirty="0"/>
              <a:t>Messaging</a:t>
            </a:r>
          </a:p>
          <a:p>
            <a:r>
              <a:rPr lang="en-US" dirty="0"/>
              <a:t>Planning (EA Tools)</a:t>
            </a:r>
          </a:p>
          <a:p>
            <a:r>
              <a:rPr lang="en-US" dirty="0"/>
              <a:t>Conversion tools</a:t>
            </a:r>
          </a:p>
          <a:p>
            <a:r>
              <a:rPr lang="en-US" dirty="0"/>
              <a:t>Data Management</a:t>
            </a:r>
          </a:p>
          <a:p>
            <a:endParaRPr lang="en-US" dirty="0"/>
          </a:p>
          <a:p>
            <a:endParaRPr lang="en-CA" dirty="0"/>
          </a:p>
        </p:txBody>
      </p:sp>
    </p:spTree>
    <p:extLst>
      <p:ext uri="{BB962C8B-B14F-4D97-AF65-F5344CB8AC3E}">
        <p14:creationId xmlns:p14="http://schemas.microsoft.com/office/powerpoint/2010/main" val="2410292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D38D-FA73-48A2-96B8-F1AD4A914EC5}"/>
              </a:ext>
            </a:extLst>
          </p:cNvPr>
          <p:cNvSpPr>
            <a:spLocks noGrp="1"/>
          </p:cNvSpPr>
          <p:nvPr>
            <p:ph type="title"/>
          </p:nvPr>
        </p:nvSpPr>
        <p:spPr/>
        <p:txBody>
          <a:bodyPr/>
          <a:lstStyle/>
          <a:p>
            <a:r>
              <a:rPr lang="en-CA" dirty="0"/>
              <a:t>Tools/</a:t>
            </a:r>
            <a:r>
              <a:rPr lang="en-CA" b="0" dirty="0"/>
              <a:t>Messaging</a:t>
            </a:r>
          </a:p>
        </p:txBody>
      </p:sp>
      <p:sp>
        <p:nvSpPr>
          <p:cNvPr id="3" name="Footer Placeholder 2">
            <a:extLst>
              <a:ext uri="{FF2B5EF4-FFF2-40B4-BE49-F238E27FC236}">
                <a16:creationId xmlns:a16="http://schemas.microsoft.com/office/drawing/2014/main" id="{D97F8C5B-591D-471A-BCC6-3AA375D280AC}"/>
              </a:ext>
            </a:extLst>
          </p:cNvPr>
          <p:cNvSpPr>
            <a:spLocks noGrp="1"/>
          </p:cNvSpPr>
          <p:nvPr>
            <p:ph type="ftr" sz="quarter" idx="3"/>
          </p:nvPr>
        </p:nvSpPr>
        <p:spPr/>
        <p:txBody>
          <a:bodyPr/>
          <a:lstStyle/>
          <a:p>
            <a:endParaRPr lang="en-US" dirty="0"/>
          </a:p>
        </p:txBody>
      </p:sp>
      <p:sp>
        <p:nvSpPr>
          <p:cNvPr id="4" name="Content Placeholder 3">
            <a:extLst>
              <a:ext uri="{FF2B5EF4-FFF2-40B4-BE49-F238E27FC236}">
                <a16:creationId xmlns:a16="http://schemas.microsoft.com/office/drawing/2014/main" id="{FB2F61B4-79CA-4A3C-BC79-E2A8439FB756}"/>
              </a:ext>
            </a:extLst>
          </p:cNvPr>
          <p:cNvSpPr>
            <a:spLocks noGrp="1"/>
          </p:cNvSpPr>
          <p:nvPr>
            <p:ph sz="quarter" idx="11"/>
          </p:nvPr>
        </p:nvSpPr>
        <p:spPr/>
        <p:txBody>
          <a:bodyPr>
            <a:normAutofit fontScale="92500" lnSpcReduction="10000"/>
          </a:bodyPr>
          <a:lstStyle/>
          <a:p>
            <a:r>
              <a:rPr lang="en-US" dirty="0"/>
              <a:t>IEPD Registry</a:t>
            </a:r>
          </a:p>
          <a:p>
            <a:pPr lvl="1"/>
            <a:r>
              <a:rPr lang="en-US" dirty="0"/>
              <a:t>NIEM Public Registry</a:t>
            </a:r>
          </a:p>
          <a:p>
            <a:pPr lvl="1"/>
            <a:r>
              <a:rPr lang="en-US" dirty="0"/>
              <a:t>NIEM Restricted Repository, and</a:t>
            </a:r>
          </a:p>
          <a:p>
            <a:pPr lvl="1"/>
            <a:r>
              <a:rPr lang="en-US" dirty="0"/>
              <a:t>NIEM Public Repository</a:t>
            </a:r>
          </a:p>
          <a:p>
            <a:r>
              <a:rPr lang="en-US" dirty="0"/>
              <a:t>Identify ownership and usage of IEPDs</a:t>
            </a:r>
          </a:p>
          <a:p>
            <a:r>
              <a:rPr lang="en-US" dirty="0"/>
              <a:t>Share and harmonize IEPDs</a:t>
            </a:r>
          </a:p>
          <a:p>
            <a:endParaRPr lang="en-US" dirty="0"/>
          </a:p>
          <a:p>
            <a:r>
              <a:rPr lang="en-US" dirty="0"/>
              <a:t>Provide an easy browsing tool for NIEM core and Domain content</a:t>
            </a:r>
          </a:p>
          <a:p>
            <a:endParaRPr lang="en-US" dirty="0"/>
          </a:p>
          <a:p>
            <a:endParaRPr lang="en-CA" dirty="0"/>
          </a:p>
        </p:txBody>
      </p:sp>
    </p:spTree>
    <p:extLst>
      <p:ext uri="{BB962C8B-B14F-4D97-AF65-F5344CB8AC3E}">
        <p14:creationId xmlns:p14="http://schemas.microsoft.com/office/powerpoint/2010/main" val="1297215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D38D-FA73-48A2-96B8-F1AD4A914EC5}"/>
              </a:ext>
            </a:extLst>
          </p:cNvPr>
          <p:cNvSpPr>
            <a:spLocks noGrp="1"/>
          </p:cNvSpPr>
          <p:nvPr>
            <p:ph type="title"/>
          </p:nvPr>
        </p:nvSpPr>
        <p:spPr/>
        <p:txBody>
          <a:bodyPr/>
          <a:lstStyle/>
          <a:p>
            <a:r>
              <a:rPr lang="en-CA" dirty="0"/>
              <a:t>Tools/</a:t>
            </a:r>
            <a:r>
              <a:rPr lang="en-CA" b="0" dirty="0"/>
              <a:t>planning</a:t>
            </a:r>
          </a:p>
        </p:txBody>
      </p:sp>
      <p:sp>
        <p:nvSpPr>
          <p:cNvPr id="3" name="Footer Placeholder 2">
            <a:extLst>
              <a:ext uri="{FF2B5EF4-FFF2-40B4-BE49-F238E27FC236}">
                <a16:creationId xmlns:a16="http://schemas.microsoft.com/office/drawing/2014/main" id="{D97F8C5B-591D-471A-BCC6-3AA375D280AC}"/>
              </a:ext>
            </a:extLst>
          </p:cNvPr>
          <p:cNvSpPr>
            <a:spLocks noGrp="1"/>
          </p:cNvSpPr>
          <p:nvPr>
            <p:ph type="ftr" sz="quarter" idx="3"/>
          </p:nvPr>
        </p:nvSpPr>
        <p:spPr/>
        <p:txBody>
          <a:bodyPr/>
          <a:lstStyle/>
          <a:p>
            <a:endParaRPr lang="en-US" dirty="0"/>
          </a:p>
        </p:txBody>
      </p:sp>
      <p:sp>
        <p:nvSpPr>
          <p:cNvPr id="4" name="Content Placeholder 3">
            <a:extLst>
              <a:ext uri="{FF2B5EF4-FFF2-40B4-BE49-F238E27FC236}">
                <a16:creationId xmlns:a16="http://schemas.microsoft.com/office/drawing/2014/main" id="{FB2F61B4-79CA-4A3C-BC79-E2A8439FB756}"/>
              </a:ext>
            </a:extLst>
          </p:cNvPr>
          <p:cNvSpPr>
            <a:spLocks noGrp="1"/>
          </p:cNvSpPr>
          <p:nvPr>
            <p:ph sz="quarter" idx="11"/>
          </p:nvPr>
        </p:nvSpPr>
        <p:spPr/>
        <p:txBody>
          <a:bodyPr>
            <a:normAutofit fontScale="70000" lnSpcReduction="20000"/>
          </a:bodyPr>
          <a:lstStyle/>
          <a:p>
            <a:r>
              <a:rPr lang="en-US" dirty="0"/>
              <a:t>Facilitate and automate all phases of the NIEM IEPD Lifecycle, including tools to trace information exchange requirements from architecture scenario planning artifacts to mapping extract, transform, load (ETL) operations, IEPD implementation, and IEPD posting for discovery and reuse</a:t>
            </a:r>
          </a:p>
          <a:p>
            <a:endParaRPr lang="en-US" dirty="0"/>
          </a:p>
          <a:p>
            <a:r>
              <a:rPr lang="en-US" dirty="0"/>
              <a:t>Document EA "as is" and "to-be" architectures and exchange models. </a:t>
            </a:r>
          </a:p>
          <a:p>
            <a:endParaRPr lang="en-US" dirty="0"/>
          </a:p>
          <a:p>
            <a:r>
              <a:rPr lang="en-US" dirty="0"/>
              <a:t>UML for NIEM </a:t>
            </a:r>
          </a:p>
          <a:p>
            <a:pPr lvl="1"/>
            <a:r>
              <a:rPr lang="en-US" dirty="0"/>
              <a:t>Rendering NIEM data definitions as UML models for incorporation into existing UML class diagram usage patterns </a:t>
            </a:r>
          </a:p>
          <a:p>
            <a:pPr lvl="1"/>
            <a:r>
              <a:rPr lang="en-US" dirty="0"/>
              <a:t>Enabling the construction of new conformant NIEM data definitions by people using UML tools.</a:t>
            </a:r>
            <a:endParaRPr lang="en-CA" dirty="0"/>
          </a:p>
        </p:txBody>
      </p:sp>
    </p:spTree>
    <p:extLst>
      <p:ext uri="{BB962C8B-B14F-4D97-AF65-F5344CB8AC3E}">
        <p14:creationId xmlns:p14="http://schemas.microsoft.com/office/powerpoint/2010/main" val="2307013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D38D-FA73-48A2-96B8-F1AD4A914EC5}"/>
              </a:ext>
            </a:extLst>
          </p:cNvPr>
          <p:cNvSpPr>
            <a:spLocks noGrp="1"/>
          </p:cNvSpPr>
          <p:nvPr>
            <p:ph type="title"/>
          </p:nvPr>
        </p:nvSpPr>
        <p:spPr/>
        <p:txBody>
          <a:bodyPr/>
          <a:lstStyle/>
          <a:p>
            <a:r>
              <a:rPr lang="en-CA" dirty="0"/>
              <a:t>Tools/</a:t>
            </a:r>
            <a:r>
              <a:rPr lang="en-CA" b="0" dirty="0"/>
              <a:t>conversion tools</a:t>
            </a:r>
          </a:p>
        </p:txBody>
      </p:sp>
      <p:sp>
        <p:nvSpPr>
          <p:cNvPr id="3" name="Footer Placeholder 2">
            <a:extLst>
              <a:ext uri="{FF2B5EF4-FFF2-40B4-BE49-F238E27FC236}">
                <a16:creationId xmlns:a16="http://schemas.microsoft.com/office/drawing/2014/main" id="{D97F8C5B-591D-471A-BCC6-3AA375D280AC}"/>
              </a:ext>
            </a:extLst>
          </p:cNvPr>
          <p:cNvSpPr>
            <a:spLocks noGrp="1"/>
          </p:cNvSpPr>
          <p:nvPr>
            <p:ph type="ftr" sz="quarter" idx="3"/>
          </p:nvPr>
        </p:nvSpPr>
        <p:spPr/>
        <p:txBody>
          <a:bodyPr/>
          <a:lstStyle/>
          <a:p>
            <a:endParaRPr lang="en-US" dirty="0"/>
          </a:p>
        </p:txBody>
      </p:sp>
      <p:sp>
        <p:nvSpPr>
          <p:cNvPr id="4" name="Content Placeholder 3">
            <a:extLst>
              <a:ext uri="{FF2B5EF4-FFF2-40B4-BE49-F238E27FC236}">
                <a16:creationId xmlns:a16="http://schemas.microsoft.com/office/drawing/2014/main" id="{FB2F61B4-79CA-4A3C-BC79-E2A8439FB756}"/>
              </a:ext>
            </a:extLst>
          </p:cNvPr>
          <p:cNvSpPr>
            <a:spLocks noGrp="1"/>
          </p:cNvSpPr>
          <p:nvPr>
            <p:ph sz="quarter" idx="11"/>
          </p:nvPr>
        </p:nvSpPr>
        <p:spPr/>
        <p:txBody>
          <a:bodyPr>
            <a:normAutofit fontScale="77500" lnSpcReduction="20000"/>
          </a:bodyPr>
          <a:lstStyle/>
          <a:p>
            <a:r>
              <a:rPr lang="en-US" dirty="0"/>
              <a:t>Implementation of Meta-Model to provision Tool Strategy </a:t>
            </a:r>
          </a:p>
          <a:p>
            <a:endParaRPr lang="en-US" dirty="0"/>
          </a:p>
          <a:p>
            <a:r>
              <a:rPr lang="en-US" dirty="0"/>
              <a:t>Environment that supports xml, json, mobile device exchanges and application program interface (API), micro and web service reuse. </a:t>
            </a:r>
          </a:p>
          <a:p>
            <a:endParaRPr lang="en-US" dirty="0"/>
          </a:p>
          <a:p>
            <a:r>
              <a:rPr lang="en-US" dirty="0"/>
              <a:t>NIEM XML to JSON Conversion</a:t>
            </a:r>
          </a:p>
          <a:p>
            <a:endParaRPr lang="en-US" dirty="0"/>
          </a:p>
          <a:p>
            <a:r>
              <a:rPr lang="en-US" dirty="0"/>
              <a:t>Alternate representations of NIEM xml (e.g. JSON, UML, etc.) to make it easier for tool developers to work within the NIEM framework</a:t>
            </a:r>
            <a:endParaRPr lang="en-CA" dirty="0"/>
          </a:p>
        </p:txBody>
      </p:sp>
    </p:spTree>
    <p:extLst>
      <p:ext uri="{BB962C8B-B14F-4D97-AF65-F5344CB8AC3E}">
        <p14:creationId xmlns:p14="http://schemas.microsoft.com/office/powerpoint/2010/main" val="1175758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D38D-FA73-48A2-96B8-F1AD4A914EC5}"/>
              </a:ext>
            </a:extLst>
          </p:cNvPr>
          <p:cNvSpPr>
            <a:spLocks noGrp="1"/>
          </p:cNvSpPr>
          <p:nvPr>
            <p:ph type="title"/>
          </p:nvPr>
        </p:nvSpPr>
        <p:spPr/>
        <p:txBody>
          <a:bodyPr/>
          <a:lstStyle/>
          <a:p>
            <a:r>
              <a:rPr lang="en-CA" dirty="0"/>
              <a:t>Tools/</a:t>
            </a:r>
            <a:r>
              <a:rPr lang="en-CA" b="0" dirty="0"/>
              <a:t>data management</a:t>
            </a:r>
          </a:p>
        </p:txBody>
      </p:sp>
      <p:sp>
        <p:nvSpPr>
          <p:cNvPr id="3" name="Footer Placeholder 2">
            <a:extLst>
              <a:ext uri="{FF2B5EF4-FFF2-40B4-BE49-F238E27FC236}">
                <a16:creationId xmlns:a16="http://schemas.microsoft.com/office/drawing/2014/main" id="{D97F8C5B-591D-471A-BCC6-3AA375D280AC}"/>
              </a:ext>
            </a:extLst>
          </p:cNvPr>
          <p:cNvSpPr>
            <a:spLocks noGrp="1"/>
          </p:cNvSpPr>
          <p:nvPr>
            <p:ph type="ftr" sz="quarter" idx="3"/>
          </p:nvPr>
        </p:nvSpPr>
        <p:spPr/>
        <p:txBody>
          <a:bodyPr/>
          <a:lstStyle/>
          <a:p>
            <a:endParaRPr lang="en-US" dirty="0"/>
          </a:p>
        </p:txBody>
      </p:sp>
      <p:sp>
        <p:nvSpPr>
          <p:cNvPr id="4" name="Content Placeholder 3">
            <a:extLst>
              <a:ext uri="{FF2B5EF4-FFF2-40B4-BE49-F238E27FC236}">
                <a16:creationId xmlns:a16="http://schemas.microsoft.com/office/drawing/2014/main" id="{FB2F61B4-79CA-4A3C-BC79-E2A8439FB756}"/>
              </a:ext>
            </a:extLst>
          </p:cNvPr>
          <p:cNvSpPr>
            <a:spLocks noGrp="1"/>
          </p:cNvSpPr>
          <p:nvPr>
            <p:ph sz="quarter" idx="11"/>
          </p:nvPr>
        </p:nvSpPr>
        <p:spPr/>
        <p:txBody>
          <a:bodyPr/>
          <a:lstStyle/>
          <a:p>
            <a:r>
              <a:rPr lang="en-US" dirty="0"/>
              <a:t>Develop Privacy Sensitivity Marking and additional guidance on authorization for access to NIEM-exchanged data</a:t>
            </a:r>
          </a:p>
          <a:p>
            <a:endParaRPr lang="en-CA" dirty="0"/>
          </a:p>
        </p:txBody>
      </p:sp>
    </p:spTree>
    <p:extLst>
      <p:ext uri="{BB962C8B-B14F-4D97-AF65-F5344CB8AC3E}">
        <p14:creationId xmlns:p14="http://schemas.microsoft.com/office/powerpoint/2010/main" val="3997121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a:xfrm>
            <a:off x="3124200" y="6480175"/>
            <a:ext cx="2895600" cy="365125"/>
          </a:xfrm>
        </p:spPr>
        <p:txBody>
          <a:bodyPr/>
          <a:lstStyle/>
          <a:p>
            <a:fld id="{A2DCC83A-1856-416B-9842-66FE29E71306}" type="slidenum">
              <a:rPr lang="en-US" smtClean="0"/>
              <a:t>17</a:t>
            </a:fld>
            <a:endParaRPr lang="en-US" dirty="0"/>
          </a:p>
        </p:txBody>
      </p:sp>
      <p:sp>
        <p:nvSpPr>
          <p:cNvPr id="12" name="Google Shape;96;p14">
            <a:extLst>
              <a:ext uri="{FF2B5EF4-FFF2-40B4-BE49-F238E27FC236}">
                <a16:creationId xmlns:a16="http://schemas.microsoft.com/office/drawing/2014/main" id="{7AC1C91E-5A5A-4D8F-AB02-857034FA5A36}"/>
              </a:ext>
            </a:extLst>
          </p:cNvPr>
          <p:cNvSpPr txBox="1"/>
          <p:nvPr/>
        </p:nvSpPr>
        <p:spPr>
          <a:xfrm>
            <a:off x="372568" y="1055336"/>
            <a:ext cx="8162401" cy="4832508"/>
          </a:xfrm>
          <a:prstGeom prst="rect">
            <a:avLst/>
          </a:prstGeom>
          <a:noFill/>
          <a:ln>
            <a:noFill/>
          </a:ln>
        </p:spPr>
        <p:txBody>
          <a:bodyPr spcFirstLastPara="1" wrap="square" lIns="91425" tIns="91425" rIns="91425" bIns="91425" anchor="t" anchorCtr="0">
            <a:noAutofit/>
          </a:bodyPr>
          <a:lstStyle/>
          <a:p>
            <a:pPr marL="342900" indent="-342900">
              <a:spcBef>
                <a:spcPts val="800"/>
              </a:spcBef>
              <a:buFont typeface="Arial" panose="020B0604020202020204" pitchFamily="34" charset="0"/>
              <a:buChar char="•"/>
            </a:pPr>
            <a:r>
              <a:rPr lang="en-US" sz="2400" dirty="0"/>
              <a:t>Conversation – do we have anyone who has implemented? Get names</a:t>
            </a:r>
          </a:p>
          <a:p>
            <a:pPr marL="342900" indent="-342900">
              <a:spcBef>
                <a:spcPts val="800"/>
              </a:spcBef>
              <a:buFont typeface="Arial" panose="020B0604020202020204" pitchFamily="34" charset="0"/>
              <a:buChar char="•"/>
            </a:pPr>
            <a:r>
              <a:rPr lang="en-US" sz="2400" dirty="0"/>
              <a:t>What were some of the risks and challenges of implementing exchanges?</a:t>
            </a:r>
          </a:p>
          <a:p>
            <a:pPr marL="342900" indent="-342900">
              <a:spcBef>
                <a:spcPts val="800"/>
              </a:spcBef>
              <a:buFont typeface="Arial" panose="020B0604020202020204" pitchFamily="34" charset="0"/>
              <a:buChar char="•"/>
            </a:pPr>
            <a:r>
              <a:rPr lang="en-US" sz="2400" dirty="0"/>
              <a:t>NIEM acceptance as part of a suite of approved standards</a:t>
            </a:r>
          </a:p>
          <a:p>
            <a:pPr>
              <a:spcBef>
                <a:spcPts val="800"/>
              </a:spcBef>
            </a:pPr>
            <a:endParaRPr lang="en-US" sz="2400" dirty="0"/>
          </a:p>
          <a:p>
            <a:endParaRPr lang="en-US" sz="1200" dirty="0">
              <a:solidFill>
                <a:srgbClr val="000000"/>
              </a:solidFill>
              <a:cs typeface="Times New Roman" panose="02020603050405020304" pitchFamily="18" charset="0"/>
            </a:endParaRPr>
          </a:p>
          <a:p>
            <a:pPr marL="285750" indent="-285750">
              <a:buFont typeface="Wingdings" panose="05000000000000000000" pitchFamily="2" charset="2"/>
              <a:buChar char="ü"/>
            </a:pPr>
            <a:endParaRPr lang="en-US" sz="1200" dirty="0">
              <a:solidFill>
                <a:srgbClr val="000000"/>
              </a:solidFill>
              <a:cs typeface="Times New Roman" panose="02020603050405020304" pitchFamily="18" charset="0"/>
            </a:endParaRPr>
          </a:p>
          <a:p>
            <a:pPr>
              <a:lnSpc>
                <a:spcPct val="110000"/>
              </a:lnSpc>
              <a:spcBef>
                <a:spcPts val="1200"/>
              </a:spcBef>
              <a:spcAft>
                <a:spcPts val="1200"/>
              </a:spcAft>
            </a:pPr>
            <a:endParaRPr lang="en-US" sz="1200" dirty="0">
              <a:solidFill>
                <a:srgbClr val="000000"/>
              </a:solidFill>
              <a:cs typeface="Times New Roman" panose="02020603050405020304" pitchFamily="18" charset="0"/>
            </a:endParaRPr>
          </a:p>
        </p:txBody>
      </p:sp>
      <p:sp>
        <p:nvSpPr>
          <p:cNvPr id="15" name="Title 1">
            <a:extLst>
              <a:ext uri="{FF2B5EF4-FFF2-40B4-BE49-F238E27FC236}">
                <a16:creationId xmlns:a16="http://schemas.microsoft.com/office/drawing/2014/main" id="{EB6BDA80-D5EC-4AFA-81B5-F59DE097E762}"/>
              </a:ext>
            </a:extLst>
          </p:cNvPr>
          <p:cNvSpPr>
            <a:spLocks noGrp="1"/>
          </p:cNvSpPr>
          <p:nvPr>
            <p:ph type="title"/>
          </p:nvPr>
        </p:nvSpPr>
        <p:spPr>
          <a:xfrm>
            <a:off x="457200" y="295275"/>
            <a:ext cx="8229600" cy="561975"/>
          </a:xfrm>
        </p:spPr>
        <p:txBody>
          <a:bodyPr vert="horz" lIns="91440" tIns="45720" rIns="91440" bIns="45720" rtlCol="0" anchor="t">
            <a:normAutofit fontScale="90000"/>
          </a:bodyPr>
          <a:lstStyle/>
          <a:p>
            <a:r>
              <a:rPr lang="en-US" sz="2400" b="1" dirty="0"/>
              <a:t>Improving the implementation of NIEM conformant information exchanges</a:t>
            </a:r>
            <a:br>
              <a:rPr lang="en-US" sz="2400" b="1" dirty="0"/>
            </a:br>
            <a:endParaRPr lang="en-US" sz="2400" b="1" kern="1200" cap="all" dirty="0">
              <a:effectLst/>
              <a:latin typeface="+mj-lt"/>
              <a:ea typeface="+mj-ea"/>
              <a:cs typeface="+mj-cs"/>
            </a:endParaRPr>
          </a:p>
        </p:txBody>
      </p:sp>
    </p:spTree>
    <p:extLst>
      <p:ext uri="{BB962C8B-B14F-4D97-AF65-F5344CB8AC3E}">
        <p14:creationId xmlns:p14="http://schemas.microsoft.com/office/powerpoint/2010/main" val="1701154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a:xfrm>
            <a:off x="3124200" y="6480175"/>
            <a:ext cx="2895600" cy="365125"/>
          </a:xfrm>
        </p:spPr>
        <p:txBody>
          <a:bodyPr/>
          <a:lstStyle/>
          <a:p>
            <a:fld id="{A2DCC83A-1856-416B-9842-66FE29E71306}" type="slidenum">
              <a:rPr lang="en-US" smtClean="0"/>
              <a:t>18</a:t>
            </a:fld>
            <a:endParaRPr lang="en-US" dirty="0"/>
          </a:p>
        </p:txBody>
      </p:sp>
      <p:pic>
        <p:nvPicPr>
          <p:cNvPr id="28674" name="Picture 2" descr="Q &amp; A With Residents | Suburban Living Magazine">
            <a:extLst>
              <a:ext uri="{FF2B5EF4-FFF2-40B4-BE49-F238E27FC236}">
                <a16:creationId xmlns:a16="http://schemas.microsoft.com/office/drawing/2014/main" id="{A1A931D3-27B0-4CCE-B90B-11B178F6F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480" y="1498733"/>
            <a:ext cx="5554980" cy="3184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749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91D5219-A72D-433F-8BAA-076C4B1BDE03}"/>
              </a:ext>
            </a:extLst>
          </p:cNvPr>
          <p:cNvSpPr>
            <a:spLocks noGrp="1"/>
          </p:cNvSpPr>
          <p:nvPr>
            <p:ph type="ftr" sz="quarter" idx="3"/>
          </p:nvPr>
        </p:nvSpPr>
        <p:spPr>
          <a:xfrm>
            <a:off x="3124200" y="6480175"/>
            <a:ext cx="2895600" cy="365125"/>
          </a:xfrm>
        </p:spPr>
        <p:txBody>
          <a:bodyPr/>
          <a:lstStyle/>
          <a:p>
            <a:endParaRPr lang="en-US" dirty="0"/>
          </a:p>
        </p:txBody>
      </p:sp>
      <p:sp>
        <p:nvSpPr>
          <p:cNvPr id="44" name="Title 1">
            <a:extLst>
              <a:ext uri="{FF2B5EF4-FFF2-40B4-BE49-F238E27FC236}">
                <a16:creationId xmlns:a16="http://schemas.microsoft.com/office/drawing/2014/main" id="{AB664DD2-581E-44BA-8B5D-FD5A409E1E8D}"/>
              </a:ext>
            </a:extLst>
          </p:cNvPr>
          <p:cNvSpPr txBox="1">
            <a:spLocks/>
          </p:cNvSpPr>
          <p:nvPr/>
        </p:nvSpPr>
        <p:spPr>
          <a:xfrm>
            <a:off x="457200" y="295275"/>
            <a:ext cx="8229600" cy="561975"/>
          </a:xfrm>
          <a:prstGeom prst="rect">
            <a:avLst/>
          </a:prstGeom>
        </p:spPr>
        <p:txBody>
          <a:bodyPr vert="horz" lIns="91440" tIns="45720" rIns="91440" bIns="45720" rtlCol="0" anchor="t">
            <a:normAutofit/>
          </a:bodyPr>
          <a:lstStyle>
            <a:lvl1pPr algn="l" defTabSz="457200" rtl="0" eaLnBrk="1" latinLnBrk="0" hangingPunct="1">
              <a:lnSpc>
                <a:spcPct val="80000"/>
              </a:lnSpc>
              <a:spcBef>
                <a:spcPct val="0"/>
              </a:spcBef>
              <a:buNone/>
              <a:defRPr sz="3200" b="1" kern="1200" cap="all">
                <a:solidFill>
                  <a:schemeClr val="bg1">
                    <a:lumMod val="50000"/>
                  </a:schemeClr>
                </a:solidFill>
                <a:effectLst/>
                <a:latin typeface="+mj-lt"/>
                <a:ea typeface="+mj-ea"/>
                <a:cs typeface="+mj-cs"/>
              </a:defRPr>
            </a:lvl1pPr>
          </a:lstStyle>
          <a:p>
            <a:r>
              <a:rPr lang="en-US" dirty="0"/>
              <a:t>Closing Remarks</a:t>
            </a:r>
          </a:p>
        </p:txBody>
      </p:sp>
      <p:sp>
        <p:nvSpPr>
          <p:cNvPr id="49" name="Footer Placeholder 2">
            <a:extLst>
              <a:ext uri="{FF2B5EF4-FFF2-40B4-BE49-F238E27FC236}">
                <a16:creationId xmlns:a16="http://schemas.microsoft.com/office/drawing/2014/main" id="{AE0871E9-9583-4C09-922D-2DED5B4A68CE}"/>
              </a:ext>
            </a:extLst>
          </p:cNvPr>
          <p:cNvSpPr txBox="1">
            <a:spLocks/>
          </p:cNvSpPr>
          <p:nvPr/>
        </p:nvSpPr>
        <p:spPr>
          <a:xfrm>
            <a:off x="3276600" y="6508750"/>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2DCC83A-1856-416B-9842-66FE29E71306}" type="slidenum">
              <a:rPr lang="en-US" smtClean="0"/>
              <a:pPr/>
              <a:t>19</a:t>
            </a:fld>
            <a:endParaRPr lang="en-US" dirty="0"/>
          </a:p>
        </p:txBody>
      </p:sp>
    </p:spTree>
    <p:extLst>
      <p:ext uri="{BB962C8B-B14F-4D97-AF65-F5344CB8AC3E}">
        <p14:creationId xmlns:p14="http://schemas.microsoft.com/office/powerpoint/2010/main" val="2514219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public safety canada">
            <a:extLst>
              <a:ext uri="{FF2B5EF4-FFF2-40B4-BE49-F238E27FC236}">
                <a16:creationId xmlns:a16="http://schemas.microsoft.com/office/drawing/2014/main" id="{218C8293-BB55-495A-AA80-650753275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423" y="2033344"/>
            <a:ext cx="991077" cy="56909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A38CBCC-1958-4FF4-A0AB-BE53823A39B6}"/>
              </a:ext>
            </a:extLst>
          </p:cNvPr>
          <p:cNvSpPr>
            <a:spLocks noGrp="1"/>
          </p:cNvSpPr>
          <p:nvPr>
            <p:ph sz="half" idx="1"/>
          </p:nvPr>
        </p:nvSpPr>
        <p:spPr/>
        <p:txBody>
          <a:bodyPr>
            <a:normAutofit/>
          </a:bodyPr>
          <a:lstStyle/>
          <a:p>
            <a:r>
              <a:rPr lang="en-US" sz="1800" dirty="0">
                <a:solidFill>
                  <a:srgbClr val="000000"/>
                </a:solidFill>
              </a:rPr>
              <a:t>Speakers </a:t>
            </a:r>
          </a:p>
          <a:p>
            <a:pPr lvl="1"/>
            <a:r>
              <a:rPr lang="en-US" sz="1400" dirty="0">
                <a:solidFill>
                  <a:srgbClr val="000000"/>
                </a:solidFill>
              </a:rPr>
              <a:t>Primary Facilitator </a:t>
            </a:r>
          </a:p>
          <a:p>
            <a:pPr lvl="2"/>
            <a:r>
              <a:rPr lang="en-US" sz="1000" dirty="0">
                <a:solidFill>
                  <a:srgbClr val="000000"/>
                </a:solidFill>
              </a:rPr>
              <a:t>Thomas Krul</a:t>
            </a:r>
          </a:p>
          <a:p>
            <a:pPr lvl="2"/>
            <a:endParaRPr lang="en-US" sz="1000" dirty="0">
              <a:solidFill>
                <a:srgbClr val="000000"/>
              </a:solidFill>
            </a:endParaRPr>
          </a:p>
          <a:p>
            <a:pPr lvl="2"/>
            <a:endParaRPr lang="en-US" sz="1000" dirty="0">
              <a:solidFill>
                <a:srgbClr val="000000"/>
              </a:solidFill>
            </a:endParaRPr>
          </a:p>
          <a:p>
            <a:pPr lvl="2"/>
            <a:endParaRPr lang="en-US" sz="1000" dirty="0">
              <a:solidFill>
                <a:srgbClr val="000000"/>
              </a:solidFill>
            </a:endParaRPr>
          </a:p>
          <a:p>
            <a:pPr lvl="1"/>
            <a:r>
              <a:rPr lang="en-US" sz="1400" dirty="0">
                <a:solidFill>
                  <a:srgbClr val="000000"/>
                </a:solidFill>
              </a:rPr>
              <a:t>Support Facilitator </a:t>
            </a:r>
          </a:p>
          <a:p>
            <a:pPr lvl="2"/>
            <a:r>
              <a:rPr lang="en-US" sz="1000" dirty="0">
                <a:solidFill>
                  <a:srgbClr val="000000"/>
                </a:solidFill>
              </a:rPr>
              <a:t>Kamran Atri</a:t>
            </a:r>
          </a:p>
          <a:p>
            <a:pPr lvl="2"/>
            <a:endParaRPr lang="en-US" sz="1000" dirty="0">
              <a:solidFill>
                <a:srgbClr val="000000"/>
              </a:solidFill>
            </a:endParaRPr>
          </a:p>
          <a:p>
            <a:pPr lvl="2"/>
            <a:endParaRPr lang="en-US" sz="1000" dirty="0">
              <a:solidFill>
                <a:srgbClr val="000000"/>
              </a:solidFill>
            </a:endParaRPr>
          </a:p>
          <a:p>
            <a:pPr lvl="2"/>
            <a:endParaRPr lang="en-US" sz="1000" dirty="0">
              <a:solidFill>
                <a:srgbClr val="000000"/>
              </a:solidFill>
            </a:endParaRPr>
          </a:p>
          <a:p>
            <a:pPr lvl="1"/>
            <a:r>
              <a:rPr lang="en-US" sz="1400" dirty="0">
                <a:solidFill>
                  <a:srgbClr val="000000"/>
                </a:solidFill>
              </a:rPr>
              <a:t>Guest Speaker </a:t>
            </a:r>
          </a:p>
          <a:p>
            <a:pPr lvl="2"/>
            <a:r>
              <a:rPr lang="en-US" sz="1000" dirty="0">
                <a:solidFill>
                  <a:srgbClr val="000000"/>
                </a:solidFill>
              </a:rPr>
              <a:t>Jonathan Kirk</a:t>
            </a:r>
          </a:p>
          <a:p>
            <a:pPr lvl="2"/>
            <a:r>
              <a:rPr lang="en-US" sz="1000" dirty="0">
                <a:solidFill>
                  <a:srgbClr val="000000"/>
                </a:solidFill>
              </a:rPr>
              <a:t>Treasury Board </a:t>
            </a:r>
            <a:r>
              <a:rPr lang="en-US" sz="1000" dirty="0" err="1">
                <a:solidFill>
                  <a:srgbClr val="000000"/>
                </a:solidFill>
              </a:rPr>
              <a:t>Secretariate</a:t>
            </a:r>
            <a:endParaRPr lang="en-US" sz="1000" dirty="0">
              <a:solidFill>
                <a:srgbClr val="000000"/>
              </a:solidFill>
            </a:endParaRPr>
          </a:p>
          <a:p>
            <a:pPr lvl="2"/>
            <a:endParaRPr lang="en-US" sz="1000" dirty="0">
              <a:solidFill>
                <a:srgbClr val="000000"/>
              </a:solidFill>
            </a:endParaRPr>
          </a:p>
          <a:p>
            <a:pPr lvl="2"/>
            <a:endParaRPr lang="en-US" sz="1000" dirty="0">
              <a:solidFill>
                <a:srgbClr val="000000"/>
              </a:solidFill>
            </a:endParaRPr>
          </a:p>
          <a:p>
            <a:pPr lvl="2"/>
            <a:endParaRPr lang="en-US" sz="1000" dirty="0">
              <a:solidFill>
                <a:srgbClr val="000000"/>
              </a:solidFill>
            </a:endParaRPr>
          </a:p>
          <a:p>
            <a:endParaRPr lang="en-US" sz="1800" dirty="0">
              <a:solidFill>
                <a:srgbClr val="000000"/>
              </a:solidFill>
            </a:endParaRPr>
          </a:p>
        </p:txBody>
      </p:sp>
      <p:sp>
        <p:nvSpPr>
          <p:cNvPr id="7" name="Title 1">
            <a:extLst>
              <a:ext uri="{FF2B5EF4-FFF2-40B4-BE49-F238E27FC236}">
                <a16:creationId xmlns:a16="http://schemas.microsoft.com/office/drawing/2014/main" id="{3DC76C2F-65B2-4C8F-BF1A-EE676FCFD272}"/>
              </a:ext>
            </a:extLst>
          </p:cNvPr>
          <p:cNvSpPr>
            <a:spLocks noGrp="1"/>
          </p:cNvSpPr>
          <p:nvPr>
            <p:ph type="title"/>
          </p:nvPr>
        </p:nvSpPr>
        <p:spPr>
          <a:xfrm>
            <a:off x="457200" y="295275"/>
            <a:ext cx="8229600" cy="561975"/>
          </a:xfrm>
        </p:spPr>
        <p:txBody>
          <a:bodyPr vert="horz" lIns="91440" tIns="45720" rIns="91440" bIns="45720" rtlCol="0" anchor="t">
            <a:normAutofit/>
          </a:bodyPr>
          <a:lstStyle/>
          <a:p>
            <a:r>
              <a:rPr lang="en-US" b="1" kern="1200" cap="all" dirty="0">
                <a:effectLst/>
                <a:latin typeface="+mj-lt"/>
                <a:ea typeface="+mj-ea"/>
                <a:cs typeface="+mj-cs"/>
              </a:rPr>
              <a:t>Housekeeping</a:t>
            </a:r>
          </a:p>
        </p:txBody>
      </p:sp>
      <p:sp>
        <p:nvSpPr>
          <p:cNvPr id="9" name="Content Placeholder 2">
            <a:extLst>
              <a:ext uri="{FF2B5EF4-FFF2-40B4-BE49-F238E27FC236}">
                <a16:creationId xmlns:a16="http://schemas.microsoft.com/office/drawing/2014/main" id="{413757B2-05E1-4B5F-9EC6-3C73223F7E9D}"/>
              </a:ext>
            </a:extLst>
          </p:cNvPr>
          <p:cNvSpPr txBox="1">
            <a:spLocks/>
          </p:cNvSpPr>
          <p:nvPr/>
        </p:nvSpPr>
        <p:spPr>
          <a:xfrm>
            <a:off x="4838700" y="1491801"/>
            <a:ext cx="4038600" cy="4375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Tx/>
              <a:buFont typeface="Arial"/>
              <a:buChar char="•"/>
              <a:defRPr sz="2800" kern="1200">
                <a:solidFill>
                  <a:srgbClr val="7F7F7F"/>
                </a:solidFill>
                <a:latin typeface="+mn-lt"/>
                <a:ea typeface="+mn-ea"/>
                <a:cs typeface="+mn-cs"/>
              </a:defRPr>
            </a:lvl1pPr>
            <a:lvl2pPr marL="742950" indent="-285750" algn="l" defTabSz="457200" rtl="0" eaLnBrk="1" latinLnBrk="0" hangingPunct="1">
              <a:spcBef>
                <a:spcPct val="20000"/>
              </a:spcBef>
              <a:buClrTx/>
              <a:buFont typeface="Arial"/>
              <a:buChar char="–"/>
              <a:defRPr sz="2400" kern="1200">
                <a:solidFill>
                  <a:srgbClr val="7F7F7F"/>
                </a:solidFill>
                <a:latin typeface="+mn-lt"/>
                <a:ea typeface="+mn-ea"/>
                <a:cs typeface="+mn-cs"/>
              </a:defRPr>
            </a:lvl2pPr>
            <a:lvl3pPr marL="1143000" indent="-228600" algn="l" defTabSz="457200" rtl="0" eaLnBrk="1" latinLnBrk="0" hangingPunct="1">
              <a:spcBef>
                <a:spcPct val="20000"/>
              </a:spcBef>
              <a:buClrTx/>
              <a:buFont typeface="Arial"/>
              <a:buChar char="•"/>
              <a:defRPr sz="2000" kern="1200">
                <a:solidFill>
                  <a:srgbClr val="7F7F7F"/>
                </a:solidFill>
                <a:latin typeface="+mn-lt"/>
                <a:ea typeface="+mn-ea"/>
                <a:cs typeface="+mn-cs"/>
              </a:defRPr>
            </a:lvl3pPr>
            <a:lvl4pPr marL="1600200" indent="-228600" algn="l" defTabSz="457200" rtl="0" eaLnBrk="1" latinLnBrk="0" hangingPunct="1">
              <a:spcBef>
                <a:spcPct val="20000"/>
              </a:spcBef>
              <a:buClrTx/>
              <a:buFont typeface="Arial"/>
              <a:buChar char="–"/>
              <a:defRPr sz="1800" kern="1200">
                <a:solidFill>
                  <a:srgbClr val="7F7F7F"/>
                </a:solidFill>
                <a:latin typeface="+mn-lt"/>
                <a:ea typeface="+mn-ea"/>
                <a:cs typeface="+mn-cs"/>
              </a:defRPr>
            </a:lvl4pPr>
            <a:lvl5pPr marL="2057400" indent="-228600" algn="l" defTabSz="457200" rtl="0" eaLnBrk="1" latinLnBrk="0" hangingPunct="1">
              <a:spcBef>
                <a:spcPct val="20000"/>
              </a:spcBef>
              <a:buClrTx/>
              <a:buFont typeface="Arial"/>
              <a:buChar char="»"/>
              <a:defRPr sz="1800" kern="1200">
                <a:solidFill>
                  <a:srgbClr val="7F7F7F"/>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sz="1800" dirty="0"/>
              <a:t>Session:</a:t>
            </a:r>
          </a:p>
          <a:p>
            <a:pPr lvl="1"/>
            <a:r>
              <a:rPr lang="en-US" sz="1400" dirty="0"/>
              <a:t>Improving NIEM Implementation</a:t>
            </a:r>
          </a:p>
          <a:p>
            <a:pPr lvl="1"/>
            <a:endParaRPr lang="en-US" sz="1400" dirty="0"/>
          </a:p>
          <a:p>
            <a:r>
              <a:rPr lang="en-US" sz="1800" dirty="0"/>
              <a:t>Keep in mind:</a:t>
            </a:r>
          </a:p>
          <a:p>
            <a:pPr lvl="1"/>
            <a:r>
              <a:rPr lang="en-US" sz="1400" dirty="0"/>
              <a:t>Sessions will be recorded and may be used for training and communications purposes. </a:t>
            </a:r>
          </a:p>
          <a:p>
            <a:pPr lvl="1"/>
            <a:r>
              <a:rPr lang="en-US" sz="1400" dirty="0"/>
              <a:t>Ask questions in chat anytime </a:t>
            </a:r>
          </a:p>
          <a:p>
            <a:pPr lvl="2"/>
            <a:r>
              <a:rPr lang="en-US" sz="1000" dirty="0"/>
              <a:t>To pose a question by voice, “Raise Your Hand” &amp; wait for the facilitator to call on you</a:t>
            </a:r>
          </a:p>
          <a:p>
            <a:pPr lvl="2"/>
            <a:r>
              <a:rPr lang="en-US" sz="1000" dirty="0"/>
              <a:t>Don’t be shy, share your knowledge and ideas!</a:t>
            </a:r>
          </a:p>
          <a:p>
            <a:pPr lvl="1"/>
            <a:r>
              <a:rPr lang="en-US" sz="1400" dirty="0"/>
              <a:t>This session’s briefing will be available on </a:t>
            </a:r>
            <a:r>
              <a:rPr lang="en-US" sz="1400" dirty="0" err="1"/>
              <a:t>Github</a:t>
            </a:r>
            <a:r>
              <a:rPr lang="en-US" sz="1400" dirty="0"/>
              <a:t> for download</a:t>
            </a:r>
          </a:p>
        </p:txBody>
      </p:sp>
      <p:pic>
        <p:nvPicPr>
          <p:cNvPr id="1028" name="Picture 4" descr="Photo of Kamran Atri">
            <a:extLst>
              <a:ext uri="{FF2B5EF4-FFF2-40B4-BE49-F238E27FC236}">
                <a16:creationId xmlns:a16="http://schemas.microsoft.com/office/drawing/2014/main" id="{3E9186D8-B83F-4A01-B095-7DA826C54D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9730" b="9124"/>
          <a:stretch/>
        </p:blipFill>
        <p:spPr bwMode="auto">
          <a:xfrm>
            <a:off x="2853950" y="2870869"/>
            <a:ext cx="540499" cy="6119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erson driving a car&#10;&#10;Description automatically generated">
            <a:extLst>
              <a:ext uri="{FF2B5EF4-FFF2-40B4-BE49-F238E27FC236}">
                <a16:creationId xmlns:a16="http://schemas.microsoft.com/office/drawing/2014/main" id="{96013C30-A85D-4324-BF52-73560AAE99EB}"/>
              </a:ext>
            </a:extLst>
          </p:cNvPr>
          <p:cNvPicPr>
            <a:picLocks noChangeAspect="1"/>
          </p:cNvPicPr>
          <p:nvPr/>
        </p:nvPicPr>
        <p:blipFill rotWithShape="1">
          <a:blip r:embed="rId4"/>
          <a:srcRect l="12986" t="9113" r="12986" b="7560"/>
          <a:stretch/>
        </p:blipFill>
        <p:spPr>
          <a:xfrm>
            <a:off x="2853950" y="1903053"/>
            <a:ext cx="540499" cy="610674"/>
          </a:xfrm>
          <a:prstGeom prst="rect">
            <a:avLst/>
          </a:prstGeom>
        </p:spPr>
      </p:pic>
      <p:pic>
        <p:nvPicPr>
          <p:cNvPr id="13" name="Picture 12" descr="A close up of a sign&#10;&#10;Description automatically generated">
            <a:extLst>
              <a:ext uri="{FF2B5EF4-FFF2-40B4-BE49-F238E27FC236}">
                <a16:creationId xmlns:a16="http://schemas.microsoft.com/office/drawing/2014/main" id="{CA7F4898-07ED-4C87-8987-93631084917D}"/>
              </a:ext>
            </a:extLst>
          </p:cNvPr>
          <p:cNvPicPr>
            <a:picLocks noChangeAspect="1"/>
          </p:cNvPicPr>
          <p:nvPr/>
        </p:nvPicPr>
        <p:blipFill>
          <a:blip r:embed="rId5"/>
          <a:stretch>
            <a:fillRect/>
          </a:stretch>
        </p:blipFill>
        <p:spPr>
          <a:xfrm>
            <a:off x="2270006" y="3204262"/>
            <a:ext cx="482088" cy="479399"/>
          </a:xfrm>
          <a:prstGeom prst="rect">
            <a:avLst/>
          </a:prstGeom>
        </p:spPr>
      </p:pic>
      <p:sp>
        <p:nvSpPr>
          <p:cNvPr id="14" name="Footer Placeholder 2">
            <a:extLst>
              <a:ext uri="{FF2B5EF4-FFF2-40B4-BE49-F238E27FC236}">
                <a16:creationId xmlns:a16="http://schemas.microsoft.com/office/drawing/2014/main" id="{82C840FA-DFE0-45DC-9049-5B130E8EFB7C}"/>
              </a:ext>
            </a:extLst>
          </p:cNvPr>
          <p:cNvSpPr txBox="1">
            <a:spLocks/>
          </p:cNvSpPr>
          <p:nvPr/>
        </p:nvSpPr>
        <p:spPr>
          <a:xfrm>
            <a:off x="3276600" y="6508750"/>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2DCC83A-1856-416B-9842-66FE29E71306}" type="slidenum">
              <a:rPr lang="en-US" smtClean="0"/>
              <a:pPr/>
              <a:t>2</a:t>
            </a:fld>
            <a:endParaRPr lang="en-US" dirty="0"/>
          </a:p>
        </p:txBody>
      </p:sp>
      <p:pic>
        <p:nvPicPr>
          <p:cNvPr id="4" name="Picture 3">
            <a:extLst>
              <a:ext uri="{FF2B5EF4-FFF2-40B4-BE49-F238E27FC236}">
                <a16:creationId xmlns:a16="http://schemas.microsoft.com/office/drawing/2014/main" id="{CE0B261E-F12F-4F8B-B407-092113D80CBB}"/>
              </a:ext>
            </a:extLst>
          </p:cNvPr>
          <p:cNvPicPr>
            <a:picLocks noChangeAspect="1"/>
          </p:cNvPicPr>
          <p:nvPr/>
        </p:nvPicPr>
        <p:blipFill>
          <a:blip r:embed="rId6"/>
          <a:stretch>
            <a:fillRect/>
          </a:stretch>
        </p:blipFill>
        <p:spPr>
          <a:xfrm>
            <a:off x="1507210" y="4482883"/>
            <a:ext cx="1752991" cy="211054"/>
          </a:xfrm>
          <a:prstGeom prst="rect">
            <a:avLst/>
          </a:prstGeom>
        </p:spPr>
      </p:pic>
    </p:spTree>
    <p:extLst>
      <p:ext uri="{BB962C8B-B14F-4D97-AF65-F5344CB8AC3E}">
        <p14:creationId xmlns:p14="http://schemas.microsoft.com/office/powerpoint/2010/main" val="1050961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567AAC83-C2E7-4641-B054-887D244C88E4}"/>
              </a:ext>
            </a:extLst>
          </p:cNvPr>
          <p:cNvSpPr txBox="1">
            <a:spLocks/>
          </p:cNvSpPr>
          <p:nvPr/>
        </p:nvSpPr>
        <p:spPr>
          <a:xfrm>
            <a:off x="3200400" y="4944226"/>
            <a:ext cx="4314422" cy="149159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Tx/>
              <a:buFont typeface="Arial"/>
              <a:buChar char="•"/>
              <a:defRPr sz="2800" kern="1200">
                <a:solidFill>
                  <a:srgbClr val="7F7F7F"/>
                </a:solidFill>
                <a:latin typeface="+mn-lt"/>
                <a:ea typeface="+mn-ea"/>
                <a:cs typeface="+mn-cs"/>
              </a:defRPr>
            </a:lvl1pPr>
            <a:lvl2pPr marL="742950" indent="-285750" algn="l" defTabSz="457200" rtl="0" eaLnBrk="1" latinLnBrk="0" hangingPunct="1">
              <a:spcBef>
                <a:spcPct val="20000"/>
              </a:spcBef>
              <a:buClrTx/>
              <a:buFont typeface="Arial"/>
              <a:buChar char="–"/>
              <a:defRPr sz="2400" kern="1200">
                <a:solidFill>
                  <a:srgbClr val="7F7F7F"/>
                </a:solidFill>
                <a:latin typeface="+mn-lt"/>
                <a:ea typeface="+mn-ea"/>
                <a:cs typeface="+mn-cs"/>
              </a:defRPr>
            </a:lvl2pPr>
            <a:lvl3pPr marL="1143000" indent="-228600" algn="l" defTabSz="457200" rtl="0" eaLnBrk="1" latinLnBrk="0" hangingPunct="1">
              <a:spcBef>
                <a:spcPct val="20000"/>
              </a:spcBef>
              <a:buClrTx/>
              <a:buFont typeface="Arial"/>
              <a:buChar char="•"/>
              <a:defRPr sz="2000" kern="1200">
                <a:solidFill>
                  <a:srgbClr val="7F7F7F"/>
                </a:solidFill>
                <a:latin typeface="+mn-lt"/>
                <a:ea typeface="+mn-ea"/>
                <a:cs typeface="+mn-cs"/>
              </a:defRPr>
            </a:lvl3pPr>
            <a:lvl4pPr marL="1600200" indent="-228600" algn="l" defTabSz="457200" rtl="0" eaLnBrk="1" latinLnBrk="0" hangingPunct="1">
              <a:spcBef>
                <a:spcPct val="20000"/>
              </a:spcBef>
              <a:buClrTx/>
              <a:buFont typeface="Arial"/>
              <a:buChar char="–"/>
              <a:defRPr sz="1800" kern="1200">
                <a:solidFill>
                  <a:srgbClr val="7F7F7F"/>
                </a:solidFill>
                <a:latin typeface="+mn-lt"/>
                <a:ea typeface="+mn-ea"/>
                <a:cs typeface="+mn-cs"/>
              </a:defRPr>
            </a:lvl4pPr>
            <a:lvl5pPr marL="2057400" indent="-228600" algn="l" defTabSz="457200" rtl="0" eaLnBrk="1" latinLnBrk="0" hangingPunct="1">
              <a:spcBef>
                <a:spcPct val="20000"/>
              </a:spcBef>
              <a:buClrTx/>
              <a:buFont typeface="Arial"/>
              <a:buChar char="»"/>
              <a:defRPr sz="1800" kern="1200">
                <a:solidFill>
                  <a:srgbClr val="7F7F7F"/>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Arial"/>
              <a:buNone/>
            </a:pPr>
            <a:endParaRPr lang="en-US" sz="1400" dirty="0">
              <a:solidFill>
                <a:srgbClr val="000000"/>
              </a:solidFill>
            </a:endParaRPr>
          </a:p>
          <a:p>
            <a:pPr lvl="1">
              <a:buFont typeface="Wingdings" panose="05000000000000000000" pitchFamily="2" charset="2"/>
              <a:buChar char="Ø"/>
            </a:pPr>
            <a:r>
              <a:rPr lang="en-US" sz="1400" dirty="0">
                <a:solidFill>
                  <a:srgbClr val="000000"/>
                </a:solidFill>
              </a:rPr>
              <a:t>Kamran Atri</a:t>
            </a: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p:txBody>
      </p:sp>
      <p:sp>
        <p:nvSpPr>
          <p:cNvPr id="8" name="Content Placeholder 2">
            <a:extLst>
              <a:ext uri="{FF2B5EF4-FFF2-40B4-BE49-F238E27FC236}">
                <a16:creationId xmlns:a16="http://schemas.microsoft.com/office/drawing/2014/main" id="{CA02E8BD-473D-4BA0-8BE9-784EE65F7630}"/>
              </a:ext>
            </a:extLst>
          </p:cNvPr>
          <p:cNvSpPr>
            <a:spLocks noGrp="1"/>
          </p:cNvSpPr>
          <p:nvPr>
            <p:ph sz="half" idx="1"/>
          </p:nvPr>
        </p:nvSpPr>
        <p:spPr>
          <a:xfrm>
            <a:off x="0" y="4302760"/>
            <a:ext cx="4314422" cy="2085435"/>
          </a:xfrm>
        </p:spPr>
        <p:txBody>
          <a:bodyPr>
            <a:normAutofit/>
          </a:bodyPr>
          <a:lstStyle/>
          <a:p>
            <a:r>
              <a:rPr lang="en-US" sz="1800" dirty="0">
                <a:solidFill>
                  <a:srgbClr val="000000"/>
                </a:solidFill>
              </a:rPr>
              <a:t>NBAC Co-Chairs</a:t>
            </a:r>
          </a:p>
          <a:p>
            <a:endParaRPr lang="en-US" sz="1800" dirty="0">
              <a:solidFill>
                <a:srgbClr val="000000"/>
              </a:solidFill>
            </a:endParaRPr>
          </a:p>
          <a:p>
            <a:pPr marL="457200" lvl="1" indent="0">
              <a:buNone/>
            </a:pPr>
            <a:endParaRPr lang="en-US" sz="1400" dirty="0">
              <a:solidFill>
                <a:srgbClr val="000000"/>
              </a:solidFill>
            </a:endParaRPr>
          </a:p>
          <a:p>
            <a:pPr lvl="1">
              <a:buFont typeface="Wingdings" panose="05000000000000000000" pitchFamily="2" charset="2"/>
              <a:buChar char="Ø"/>
            </a:pPr>
            <a:r>
              <a:rPr lang="en-US" sz="1400" dirty="0">
                <a:solidFill>
                  <a:srgbClr val="000000"/>
                </a:solidFill>
              </a:rPr>
              <a:t>Thomas Krul </a:t>
            </a: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p:txBody>
      </p:sp>
      <p:pic>
        <p:nvPicPr>
          <p:cNvPr id="14" name="Picture 13">
            <a:extLst>
              <a:ext uri="{FF2B5EF4-FFF2-40B4-BE49-F238E27FC236}">
                <a16:creationId xmlns:a16="http://schemas.microsoft.com/office/drawing/2014/main" id="{FA8EBB81-8E89-4513-A456-92D3B0149F34}"/>
              </a:ext>
            </a:extLst>
          </p:cNvPr>
          <p:cNvPicPr>
            <a:picLocks noChangeAspect="1"/>
          </p:cNvPicPr>
          <p:nvPr/>
        </p:nvPicPr>
        <p:blipFill>
          <a:blip r:embed="rId2"/>
          <a:stretch>
            <a:fillRect/>
          </a:stretch>
        </p:blipFill>
        <p:spPr>
          <a:xfrm>
            <a:off x="1592251" y="1173113"/>
            <a:ext cx="5755434" cy="3312906"/>
          </a:xfrm>
          <a:prstGeom prst="rect">
            <a:avLst/>
          </a:prstGeom>
        </p:spPr>
      </p:pic>
      <p:pic>
        <p:nvPicPr>
          <p:cNvPr id="9" name="Picture 4" descr="Photo of Kamran Atri">
            <a:extLst>
              <a:ext uri="{FF2B5EF4-FFF2-40B4-BE49-F238E27FC236}">
                <a16:creationId xmlns:a16="http://schemas.microsoft.com/office/drawing/2014/main" id="{7AC52CB4-5FD1-4CBE-91A2-42D8ED10AA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9730" b="9124"/>
          <a:stretch/>
        </p:blipFill>
        <p:spPr bwMode="auto">
          <a:xfrm>
            <a:off x="4170216" y="4672322"/>
            <a:ext cx="540499" cy="61191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person driving a car&#10;&#10;Description automatically generated">
            <a:extLst>
              <a:ext uri="{FF2B5EF4-FFF2-40B4-BE49-F238E27FC236}">
                <a16:creationId xmlns:a16="http://schemas.microsoft.com/office/drawing/2014/main" id="{C22D94A9-8506-4CB4-AFD8-F91648427879}"/>
              </a:ext>
            </a:extLst>
          </p:cNvPr>
          <p:cNvPicPr>
            <a:picLocks noChangeAspect="1"/>
          </p:cNvPicPr>
          <p:nvPr/>
        </p:nvPicPr>
        <p:blipFill rotWithShape="1">
          <a:blip r:embed="rId4"/>
          <a:srcRect l="12986" t="9113" r="12986" b="7560"/>
          <a:stretch/>
        </p:blipFill>
        <p:spPr>
          <a:xfrm>
            <a:off x="1119595" y="4672322"/>
            <a:ext cx="540499" cy="610674"/>
          </a:xfrm>
          <a:prstGeom prst="rect">
            <a:avLst/>
          </a:prstGeom>
        </p:spPr>
      </p:pic>
      <p:pic>
        <p:nvPicPr>
          <p:cNvPr id="12" name="Picture 11" descr="A close up of a sign&#10;&#10;Description automatically generated">
            <a:extLst>
              <a:ext uri="{FF2B5EF4-FFF2-40B4-BE49-F238E27FC236}">
                <a16:creationId xmlns:a16="http://schemas.microsoft.com/office/drawing/2014/main" id="{6BE38411-E0E4-42D7-A335-E797E4D47CC7}"/>
              </a:ext>
            </a:extLst>
          </p:cNvPr>
          <p:cNvPicPr>
            <a:picLocks noChangeAspect="1"/>
          </p:cNvPicPr>
          <p:nvPr/>
        </p:nvPicPr>
        <p:blipFill>
          <a:blip r:embed="rId5"/>
          <a:stretch>
            <a:fillRect/>
          </a:stretch>
        </p:blipFill>
        <p:spPr>
          <a:xfrm>
            <a:off x="5039750" y="5203686"/>
            <a:ext cx="482088" cy="479399"/>
          </a:xfrm>
          <a:prstGeom prst="rect">
            <a:avLst/>
          </a:prstGeom>
        </p:spPr>
      </p:pic>
      <p:sp>
        <p:nvSpPr>
          <p:cNvPr id="19" name="Text Placeholder 4">
            <a:extLst>
              <a:ext uri="{FF2B5EF4-FFF2-40B4-BE49-F238E27FC236}">
                <a16:creationId xmlns:a16="http://schemas.microsoft.com/office/drawing/2014/main" id="{55125DD0-4C0D-4C60-AB40-B788D7C94EA3}"/>
              </a:ext>
            </a:extLst>
          </p:cNvPr>
          <p:cNvSpPr txBox="1">
            <a:spLocks/>
          </p:cNvSpPr>
          <p:nvPr/>
        </p:nvSpPr>
        <p:spPr>
          <a:xfrm>
            <a:off x="95909" y="184484"/>
            <a:ext cx="8952182" cy="852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sz="3400" dirty="0">
                <a:ln w="0"/>
                <a:solidFill>
                  <a:prstClr val="black"/>
                </a:solidFill>
                <a:effectLst>
                  <a:outerShdw blurRad="38100" dist="19050" dir="2700000" algn="tl" rotWithShape="0">
                    <a:prstClr val="black">
                      <a:alpha val="40000"/>
                    </a:prstClr>
                  </a:outerShdw>
                </a:effectLst>
                <a:latin typeface="Calibri" panose="020F0502020204030204"/>
              </a:rPr>
              <a:t>Enabling Connected </a:t>
            </a:r>
            <a:r>
              <a:rPr lang="en-US" sz="4000" b="1" i="1" spc="50" dirty="0">
                <a:ln w="9525" cmpd="sng">
                  <a:solidFill>
                    <a:srgbClr val="4472C4"/>
                  </a:solidFill>
                  <a:prstDash val="solid"/>
                </a:ln>
                <a:solidFill>
                  <a:srgbClr val="70AD47">
                    <a:tint val="1000"/>
                  </a:srgbClr>
                </a:solidFill>
                <a:effectLst>
                  <a:glow rad="38100">
                    <a:srgbClr val="4472C4">
                      <a:alpha val="40000"/>
                    </a:srgbClr>
                  </a:glow>
                  <a:outerShdw blurRad="38100" dist="38100" dir="2700000" algn="tl">
                    <a:srgbClr val="000000">
                      <a:alpha val="43137"/>
                    </a:srgbClr>
                  </a:outerShdw>
                </a:effectLst>
                <a:latin typeface="Calibri" panose="020F0502020204030204"/>
              </a:rPr>
              <a:t>Future</a:t>
            </a:r>
            <a:r>
              <a:rPr lang="en-US" sz="3400" i="1" dirty="0">
                <a:ln w="0"/>
                <a:solidFill>
                  <a:prstClr val="black"/>
                </a:solidFill>
                <a:effectLst>
                  <a:outerShdw blurRad="38100" dist="19050" dir="2700000" algn="tl" rotWithShape="0">
                    <a:prstClr val="black">
                      <a:alpha val="40000"/>
                    </a:prstClr>
                  </a:outerShdw>
                </a:effectLst>
                <a:latin typeface="Calibri" panose="020F0502020204030204"/>
              </a:rPr>
              <a:t> </a:t>
            </a:r>
            <a:r>
              <a:rPr lang="en-US" sz="3400" dirty="0">
                <a:ln w="0"/>
                <a:solidFill>
                  <a:prstClr val="black"/>
                </a:solidFill>
                <a:effectLst>
                  <a:outerShdw blurRad="38100" dist="19050" dir="2700000" algn="tl" rotWithShape="0">
                    <a:prstClr val="black">
                      <a:alpha val="40000"/>
                    </a:prstClr>
                  </a:outerShdw>
                </a:effectLst>
                <a:latin typeface="Calibri" panose="020F0502020204030204"/>
              </a:rPr>
              <a:t>Now</a:t>
            </a:r>
          </a:p>
        </p:txBody>
      </p:sp>
      <p:cxnSp>
        <p:nvCxnSpPr>
          <p:cNvPr id="20" name="Straight Connector 19">
            <a:extLst>
              <a:ext uri="{FF2B5EF4-FFF2-40B4-BE49-F238E27FC236}">
                <a16:creationId xmlns:a16="http://schemas.microsoft.com/office/drawing/2014/main" id="{B1FD8BD9-D9BB-47C6-B1A2-5B75F22C4C77}"/>
              </a:ext>
            </a:extLst>
          </p:cNvPr>
          <p:cNvCxnSpPr/>
          <p:nvPr/>
        </p:nvCxnSpPr>
        <p:spPr bwMode="auto">
          <a:xfrm>
            <a:off x="5471133" y="279095"/>
            <a:ext cx="1159411" cy="579705"/>
          </a:xfrm>
          <a:prstGeom prst="line">
            <a:avLst/>
          </a:prstGeom>
          <a:solidFill>
            <a:srgbClr val="4472C4"/>
          </a:solidFill>
          <a:ln w="28575" cap="flat" cmpd="sng" algn="ctr">
            <a:solidFill>
              <a:srgbClr val="FF0000"/>
            </a:solidFill>
            <a:prstDash val="sysDot"/>
            <a:round/>
            <a:headEnd type="none" w="med" len="med"/>
            <a:tailEnd type="none" w="med" len="med"/>
          </a:ln>
          <a:effectLst/>
        </p:spPr>
      </p:cxnSp>
      <p:cxnSp>
        <p:nvCxnSpPr>
          <p:cNvPr id="21" name="Straight Connector 20">
            <a:extLst>
              <a:ext uri="{FF2B5EF4-FFF2-40B4-BE49-F238E27FC236}">
                <a16:creationId xmlns:a16="http://schemas.microsoft.com/office/drawing/2014/main" id="{F153BF7A-7725-4F66-9E85-2042AF1D46A9}"/>
              </a:ext>
            </a:extLst>
          </p:cNvPr>
          <p:cNvCxnSpPr/>
          <p:nvPr/>
        </p:nvCxnSpPr>
        <p:spPr bwMode="auto">
          <a:xfrm flipH="1">
            <a:off x="5471133" y="279095"/>
            <a:ext cx="1159411" cy="579705"/>
          </a:xfrm>
          <a:prstGeom prst="line">
            <a:avLst/>
          </a:prstGeom>
          <a:solidFill>
            <a:srgbClr val="4472C4"/>
          </a:solidFill>
          <a:ln w="28575" cap="flat" cmpd="sng" algn="ctr">
            <a:solidFill>
              <a:srgbClr val="FF0000"/>
            </a:solidFill>
            <a:prstDash val="sysDot"/>
            <a:round/>
            <a:headEnd type="none" w="med" len="med"/>
            <a:tailEnd type="none" w="med" len="med"/>
          </a:ln>
          <a:effectLst/>
        </p:spPr>
      </p:cxnSp>
      <p:sp>
        <p:nvSpPr>
          <p:cNvPr id="23" name="TextBox 22">
            <a:extLst>
              <a:ext uri="{FF2B5EF4-FFF2-40B4-BE49-F238E27FC236}">
                <a16:creationId xmlns:a16="http://schemas.microsoft.com/office/drawing/2014/main" id="{ADD3615E-AD9D-41B1-BA6C-A4DAF24E0DE1}"/>
              </a:ext>
            </a:extLst>
          </p:cNvPr>
          <p:cNvSpPr txBox="1"/>
          <p:nvPr/>
        </p:nvSpPr>
        <p:spPr>
          <a:xfrm>
            <a:off x="596538" y="5554900"/>
            <a:ext cx="1483856" cy="230832"/>
          </a:xfrm>
          <a:prstGeom prst="rect">
            <a:avLst/>
          </a:prstGeom>
          <a:noFill/>
        </p:spPr>
        <p:txBody>
          <a:bodyPr wrap="square">
            <a:spAutoFit/>
          </a:bodyPr>
          <a:lstStyle/>
          <a:p>
            <a:r>
              <a:rPr lang="en-US" sz="900" dirty="0">
                <a:hlinkClick r:id="rId6"/>
              </a:rPr>
              <a:t>thomas.krul@canada.ca</a:t>
            </a:r>
            <a:endParaRPr lang="en-US" sz="900" dirty="0"/>
          </a:p>
        </p:txBody>
      </p:sp>
      <p:sp>
        <p:nvSpPr>
          <p:cNvPr id="25" name="TextBox 24">
            <a:extLst>
              <a:ext uri="{FF2B5EF4-FFF2-40B4-BE49-F238E27FC236}">
                <a16:creationId xmlns:a16="http://schemas.microsoft.com/office/drawing/2014/main" id="{ABB16CDC-73FA-4B35-9F4C-409EC424863B}"/>
              </a:ext>
            </a:extLst>
          </p:cNvPr>
          <p:cNvSpPr txBox="1"/>
          <p:nvPr/>
        </p:nvSpPr>
        <p:spPr>
          <a:xfrm>
            <a:off x="3771812" y="5554900"/>
            <a:ext cx="1483856" cy="230832"/>
          </a:xfrm>
          <a:prstGeom prst="rect">
            <a:avLst/>
          </a:prstGeom>
          <a:noFill/>
        </p:spPr>
        <p:txBody>
          <a:bodyPr wrap="square">
            <a:spAutoFit/>
          </a:bodyPr>
          <a:lstStyle/>
          <a:p>
            <a:r>
              <a:rPr lang="en-US" sz="900" dirty="0">
                <a:hlinkClick r:id="rId7"/>
              </a:rPr>
              <a:t>katri@A4SAFE.COM</a:t>
            </a:r>
            <a:endParaRPr lang="en-US" sz="900" dirty="0"/>
          </a:p>
        </p:txBody>
      </p:sp>
      <p:pic>
        <p:nvPicPr>
          <p:cNvPr id="27" name="Picture 2" descr="Image result for public safety canada">
            <a:extLst>
              <a:ext uri="{FF2B5EF4-FFF2-40B4-BE49-F238E27FC236}">
                <a16:creationId xmlns:a16="http://schemas.microsoft.com/office/drawing/2014/main" id="{AC2D7957-8B24-4B97-96EE-F3083539D9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6010" y="4992552"/>
            <a:ext cx="991077" cy="569095"/>
          </a:xfrm>
          <a:prstGeom prst="rect">
            <a:avLst/>
          </a:prstGeom>
          <a:noFill/>
          <a:extLst>
            <a:ext uri="{909E8E84-426E-40DD-AFC4-6F175D3DCCD1}">
              <a14:hiddenFill xmlns:a14="http://schemas.microsoft.com/office/drawing/2010/main">
                <a:solidFill>
                  <a:srgbClr val="FFFFFF"/>
                </a:solidFill>
              </a14:hiddenFill>
            </a:ext>
          </a:extLst>
        </p:spPr>
      </p:pic>
      <p:sp>
        <p:nvSpPr>
          <p:cNvPr id="28" name="Footer Placeholder 2">
            <a:extLst>
              <a:ext uri="{FF2B5EF4-FFF2-40B4-BE49-F238E27FC236}">
                <a16:creationId xmlns:a16="http://schemas.microsoft.com/office/drawing/2014/main" id="{164BB847-65DE-43A8-8908-D95BCE1594EE}"/>
              </a:ext>
            </a:extLst>
          </p:cNvPr>
          <p:cNvSpPr txBox="1">
            <a:spLocks/>
          </p:cNvSpPr>
          <p:nvPr/>
        </p:nvSpPr>
        <p:spPr>
          <a:xfrm>
            <a:off x="3276600" y="6508750"/>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2DCC83A-1856-416B-9842-66FE29E71306}" type="slidenum">
              <a:rPr lang="en-US" smtClean="0"/>
              <a:pPr/>
              <a:t>20</a:t>
            </a:fld>
            <a:endParaRPr lang="en-US" dirty="0"/>
          </a:p>
        </p:txBody>
      </p:sp>
    </p:spTree>
    <p:extLst>
      <p:ext uri="{BB962C8B-B14F-4D97-AF65-F5344CB8AC3E}">
        <p14:creationId xmlns:p14="http://schemas.microsoft.com/office/powerpoint/2010/main" val="1509083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E2FBE-E525-4791-B4BA-EF14E1943BC3}"/>
              </a:ext>
            </a:extLst>
          </p:cNvPr>
          <p:cNvSpPr>
            <a:spLocks noGrp="1"/>
          </p:cNvSpPr>
          <p:nvPr>
            <p:ph type="title"/>
          </p:nvPr>
        </p:nvSpPr>
        <p:spPr/>
        <p:txBody>
          <a:bodyPr>
            <a:normAutofit fontScale="90000"/>
          </a:bodyPr>
          <a:lstStyle/>
          <a:p>
            <a:r>
              <a:rPr lang="en-US" dirty="0"/>
              <a:t>Annual Meeting Overview</a:t>
            </a:r>
            <a:br>
              <a:rPr lang="en-US" dirty="0"/>
            </a:br>
            <a:r>
              <a:rPr lang="en-US" dirty="0"/>
              <a:t>(14-18 September)</a:t>
            </a:r>
          </a:p>
        </p:txBody>
      </p:sp>
      <p:graphicFrame>
        <p:nvGraphicFramePr>
          <p:cNvPr id="6" name="Table 6">
            <a:extLst>
              <a:ext uri="{FF2B5EF4-FFF2-40B4-BE49-F238E27FC236}">
                <a16:creationId xmlns:a16="http://schemas.microsoft.com/office/drawing/2014/main" id="{AD2C839E-9165-409E-9908-B034C8A7C801}"/>
              </a:ext>
            </a:extLst>
          </p:cNvPr>
          <p:cNvGraphicFramePr>
            <a:graphicFrameLocks noGrp="1"/>
          </p:cNvGraphicFramePr>
          <p:nvPr>
            <p:ph sz="half" idx="1"/>
            <p:extLst>
              <p:ext uri="{D42A27DB-BD31-4B8C-83A1-F6EECF244321}">
                <p14:modId xmlns:p14="http://schemas.microsoft.com/office/powerpoint/2010/main" val="3511339978"/>
              </p:ext>
            </p:extLst>
          </p:nvPr>
        </p:nvGraphicFramePr>
        <p:xfrm>
          <a:off x="346164" y="1477917"/>
          <a:ext cx="8451671" cy="4444366"/>
        </p:xfrm>
        <a:graphic>
          <a:graphicData uri="http://schemas.openxmlformats.org/drawingml/2006/table">
            <a:tbl>
              <a:tblPr firstRow="1" bandRow="1">
                <a:tableStyleId>{5C22544A-7EE6-4342-B048-85BDC9FD1C3A}</a:tableStyleId>
              </a:tblPr>
              <a:tblGrid>
                <a:gridCol w="1036724">
                  <a:extLst>
                    <a:ext uri="{9D8B030D-6E8A-4147-A177-3AD203B41FA5}">
                      <a16:colId xmlns:a16="http://schemas.microsoft.com/office/drawing/2014/main" val="2628345143"/>
                    </a:ext>
                  </a:extLst>
                </a:gridCol>
                <a:gridCol w="1780499">
                  <a:extLst>
                    <a:ext uri="{9D8B030D-6E8A-4147-A177-3AD203B41FA5}">
                      <a16:colId xmlns:a16="http://schemas.microsoft.com/office/drawing/2014/main" val="3384481042"/>
                    </a:ext>
                  </a:extLst>
                </a:gridCol>
                <a:gridCol w="1408612">
                  <a:extLst>
                    <a:ext uri="{9D8B030D-6E8A-4147-A177-3AD203B41FA5}">
                      <a16:colId xmlns:a16="http://schemas.microsoft.com/office/drawing/2014/main" val="2175603728"/>
                    </a:ext>
                  </a:extLst>
                </a:gridCol>
                <a:gridCol w="1408612">
                  <a:extLst>
                    <a:ext uri="{9D8B030D-6E8A-4147-A177-3AD203B41FA5}">
                      <a16:colId xmlns:a16="http://schemas.microsoft.com/office/drawing/2014/main" val="2784659447"/>
                    </a:ext>
                  </a:extLst>
                </a:gridCol>
                <a:gridCol w="1408612">
                  <a:extLst>
                    <a:ext uri="{9D8B030D-6E8A-4147-A177-3AD203B41FA5}">
                      <a16:colId xmlns:a16="http://schemas.microsoft.com/office/drawing/2014/main" val="2996872965"/>
                    </a:ext>
                  </a:extLst>
                </a:gridCol>
                <a:gridCol w="1408612">
                  <a:extLst>
                    <a:ext uri="{9D8B030D-6E8A-4147-A177-3AD203B41FA5}">
                      <a16:colId xmlns:a16="http://schemas.microsoft.com/office/drawing/2014/main" val="1454169029"/>
                    </a:ext>
                  </a:extLst>
                </a:gridCol>
              </a:tblGrid>
              <a:tr h="370840">
                <a:tc>
                  <a:txBody>
                    <a:bodyPr/>
                    <a:lstStyle/>
                    <a:p>
                      <a:pPr algn="ctr" fontAlgn="ctr"/>
                      <a:r>
                        <a:rPr lang="en-US" sz="1200" b="1" i="0" u="none" strike="noStrike" dirty="0">
                          <a:solidFill>
                            <a:srgbClr val="000000"/>
                          </a:solidFill>
                          <a:effectLst/>
                          <a:latin typeface="Calibri" panose="020F0502020204030204" pitchFamily="34" charset="0"/>
                        </a:rPr>
                        <a:t>NBAC</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Session</a:t>
                      </a:r>
                    </a:p>
                  </a:txBody>
                  <a:tcPr marL="4763" marR="4763" marT="4763" marB="0" anchor="ctr"/>
                </a:tc>
                <a:tc>
                  <a:txBody>
                    <a:bodyPr/>
                    <a:lstStyle/>
                    <a:p>
                      <a:pPr algn="ctr" fontAlgn="ctr"/>
                      <a:r>
                        <a:rPr lang="en-US" sz="1200" b="1" i="0" u="none" strike="noStrike">
                          <a:solidFill>
                            <a:srgbClr val="000000"/>
                          </a:solidFill>
                          <a:effectLst/>
                          <a:latin typeface="Calibri" panose="020F0502020204030204" pitchFamily="34" charset="0"/>
                        </a:rPr>
                        <a:t>Event Date/</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Time</a:t>
                      </a:r>
                    </a:p>
                  </a:txBody>
                  <a:tcPr marL="4763" marR="4763" marT="4763" marB="0" anchor="ctr"/>
                </a:tc>
                <a:tc>
                  <a:txBody>
                    <a:bodyPr/>
                    <a:lstStyle/>
                    <a:p>
                      <a:pPr algn="ctr" fontAlgn="ctr"/>
                      <a:r>
                        <a:rPr lang="en-US" sz="1200" b="1" i="0" u="none" strike="noStrike" dirty="0">
                          <a:solidFill>
                            <a:srgbClr val="000000"/>
                          </a:solidFill>
                          <a:effectLst/>
                          <a:latin typeface="Calibri" panose="020F0502020204030204" pitchFamily="34" charset="0"/>
                        </a:rPr>
                        <a:t>Topic</a:t>
                      </a:r>
                    </a:p>
                  </a:txBody>
                  <a:tcPr marL="4763" marR="4763" marT="4763" marB="0" anchor="ctr"/>
                </a:tc>
                <a:tc>
                  <a:txBody>
                    <a:bodyPr/>
                    <a:lstStyle/>
                    <a:p>
                      <a:pPr algn="ctr" fontAlgn="ctr"/>
                      <a:r>
                        <a:rPr lang="en-US" sz="1200" b="1" i="0" u="none" strike="noStrike">
                          <a:solidFill>
                            <a:srgbClr val="000000"/>
                          </a:solidFill>
                          <a:effectLst/>
                          <a:latin typeface="Calibri" panose="020F0502020204030204" pitchFamily="34" charset="0"/>
                        </a:rPr>
                        <a:t>Primary</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Facilitator (s)</a:t>
                      </a:r>
                    </a:p>
                  </a:txBody>
                  <a:tcPr marL="4763" marR="4763" marT="4763" marB="0" anchor="ctr"/>
                </a:tc>
                <a:tc>
                  <a:txBody>
                    <a:bodyPr/>
                    <a:lstStyle/>
                    <a:p>
                      <a:pPr algn="ctr" fontAlgn="ctr"/>
                      <a:r>
                        <a:rPr lang="en-US" sz="1200" b="1" i="0" u="none" strike="noStrike">
                          <a:solidFill>
                            <a:srgbClr val="000000"/>
                          </a:solidFill>
                          <a:effectLst/>
                          <a:latin typeface="Calibri" panose="020F0502020204030204" pitchFamily="34" charset="0"/>
                        </a:rPr>
                        <a:t>Support</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Facilitator (s)</a:t>
                      </a:r>
                    </a:p>
                  </a:txBody>
                  <a:tcPr marL="4763" marR="4763" marT="4763" marB="0" anchor="ctr"/>
                </a:tc>
                <a:tc>
                  <a:txBody>
                    <a:bodyPr/>
                    <a:lstStyle/>
                    <a:p>
                      <a:pPr algn="ctr" fontAlgn="ctr"/>
                      <a:r>
                        <a:rPr lang="en-US" sz="1200" b="1" i="0" u="none" strike="noStrike">
                          <a:solidFill>
                            <a:srgbClr val="000000"/>
                          </a:solidFill>
                          <a:effectLst/>
                          <a:latin typeface="Calibri" panose="020F0502020204030204" pitchFamily="34" charset="0"/>
                        </a:rPr>
                        <a:t>Guest Speaker (s)</a:t>
                      </a:r>
                    </a:p>
                  </a:txBody>
                  <a:tcPr marL="4763" marR="4763" marT="4763" marB="0" anchor="ctr"/>
                </a:tc>
                <a:extLst>
                  <a:ext uri="{0D108BD9-81ED-4DB2-BD59-A6C34878D82A}">
                    <a16:rowId xmlns:a16="http://schemas.microsoft.com/office/drawing/2014/main" val="73994763"/>
                  </a:ext>
                </a:extLst>
              </a:tr>
              <a:tr h="370840">
                <a:tc>
                  <a:txBody>
                    <a:bodyPr/>
                    <a:lstStyle/>
                    <a:p>
                      <a:pPr algn="ctr" fontAlgn="ctr"/>
                      <a:r>
                        <a:rPr lang="en-US" sz="1200" b="0" i="0" u="none" strike="noStrike" dirty="0">
                          <a:solidFill>
                            <a:srgbClr val="000000"/>
                          </a:solidFill>
                          <a:effectLst/>
                          <a:latin typeface="Calibri" panose="020F0502020204030204" pitchFamily="34" charset="0"/>
                        </a:rPr>
                        <a:t>1</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Monday, 14 SEP</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10 - 12 AM</a:t>
                      </a:r>
                    </a:p>
                  </a:txBody>
                  <a:tcPr marL="4763" marR="4763" marT="4763" marB="0" anchor="ctr"/>
                </a:tc>
                <a:tc>
                  <a:txBody>
                    <a:bodyPr/>
                    <a:lstStyle/>
                    <a:p>
                      <a:pPr algn="l" fontAlgn="ctr"/>
                      <a:r>
                        <a:rPr lang="en-US" sz="1200" b="0" i="0" u="none" strike="noStrike" dirty="0">
                          <a:solidFill>
                            <a:srgbClr val="000000"/>
                          </a:solidFill>
                          <a:effectLst/>
                          <a:latin typeface="Calibri" panose="020F0502020204030204" pitchFamily="34" charset="0"/>
                        </a:rPr>
                        <a:t>Advance NIEM Adoption</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Kamran Atri</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Thomas Krul</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Kshmendra Paul</a:t>
                      </a:r>
                    </a:p>
                  </a:txBody>
                  <a:tcPr marL="4763" marR="4763" marT="4763" marB="0" anchor="ctr"/>
                </a:tc>
                <a:extLst>
                  <a:ext uri="{0D108BD9-81ED-4DB2-BD59-A6C34878D82A}">
                    <a16:rowId xmlns:a16="http://schemas.microsoft.com/office/drawing/2014/main" val="2311750955"/>
                  </a:ext>
                </a:extLst>
              </a:tr>
              <a:tr h="370840">
                <a:tc>
                  <a:txBody>
                    <a:bodyPr/>
                    <a:lstStyle/>
                    <a:p>
                      <a:pPr algn="ctr" fontAlgn="ctr"/>
                      <a:r>
                        <a:rPr lang="en-US" sz="1200" b="0" i="0" u="none" strike="noStrike" dirty="0">
                          <a:solidFill>
                            <a:srgbClr val="000000"/>
                          </a:solidFill>
                          <a:effectLst/>
                          <a:latin typeface="Calibri" panose="020F0502020204030204" pitchFamily="34" charset="0"/>
                        </a:rPr>
                        <a:t>2</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Monday, 14 SEP</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1 - 3 PM</a:t>
                      </a:r>
                    </a:p>
                  </a:txBody>
                  <a:tcPr marL="4763" marR="4763" marT="4763" marB="0" anchor="ctr"/>
                </a:tc>
                <a:tc>
                  <a:txBody>
                    <a:bodyPr/>
                    <a:lstStyle/>
                    <a:p>
                      <a:pPr algn="l" fontAlgn="ctr"/>
                      <a:r>
                        <a:rPr lang="en-US" sz="1200" b="0" i="0" u="none" strike="noStrike">
                          <a:solidFill>
                            <a:srgbClr val="000000"/>
                          </a:solidFill>
                          <a:effectLst/>
                          <a:latin typeface="Calibri" panose="020F0502020204030204" pitchFamily="34" charset="0"/>
                        </a:rPr>
                        <a:t>State, Local, Tribal Tiger Team</a:t>
                      </a: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Cait Ryan / Tom Carlson</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Thomas Krul</a:t>
                      </a:r>
                    </a:p>
                  </a:txBody>
                  <a:tcPr marL="4763" marR="4763" marT="4763" marB="0" anchor="ctr"/>
                </a:tc>
                <a:tc>
                  <a:txBody>
                    <a:bodyPr/>
                    <a:lstStyle/>
                    <a:p>
                      <a:pPr algn="ctr" fontAlgn="b"/>
                      <a:r>
                        <a:rPr lang="en-US" sz="1200" b="0" i="0" u="none" strike="noStrike">
                          <a:solidFill>
                            <a:srgbClr val="000000"/>
                          </a:solidFill>
                          <a:effectLst/>
                          <a:latin typeface="Calibri" panose="020F0502020204030204" pitchFamily="34" charset="0"/>
                        </a:rPr>
                        <a:t>Eric Sweden</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(NASCIO)</a:t>
                      </a:r>
                    </a:p>
                  </a:txBody>
                  <a:tcPr marL="4763" marR="4763" marT="4763" marB="0" anchor="b"/>
                </a:tc>
                <a:extLst>
                  <a:ext uri="{0D108BD9-81ED-4DB2-BD59-A6C34878D82A}">
                    <a16:rowId xmlns:a16="http://schemas.microsoft.com/office/drawing/2014/main" val="3055017016"/>
                  </a:ext>
                </a:extLst>
              </a:tr>
              <a:tr h="370840">
                <a:tc>
                  <a:txBody>
                    <a:bodyPr/>
                    <a:lstStyle/>
                    <a:p>
                      <a:pPr algn="ctr" fontAlgn="ctr"/>
                      <a:r>
                        <a:rPr lang="en-US" sz="1200" b="0" i="0" u="none" strike="noStrike" dirty="0">
                          <a:solidFill>
                            <a:srgbClr val="000000"/>
                          </a:solidFill>
                          <a:effectLst/>
                          <a:latin typeface="Calibri" panose="020F0502020204030204" pitchFamily="34" charset="0"/>
                        </a:rPr>
                        <a:t>3</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Tuesday, 15 SEP</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10 - 12 AM</a:t>
                      </a:r>
                    </a:p>
                  </a:txBody>
                  <a:tcPr marL="4763" marR="4763" marT="4763" marB="0" anchor="ctr"/>
                </a:tc>
                <a:tc>
                  <a:txBody>
                    <a:bodyPr/>
                    <a:lstStyle/>
                    <a:p>
                      <a:pPr algn="l" fontAlgn="ctr"/>
                      <a:r>
                        <a:rPr lang="en-US" sz="1200" b="0" i="0" u="none" strike="noStrike">
                          <a:solidFill>
                            <a:srgbClr val="000000"/>
                          </a:solidFill>
                          <a:effectLst/>
                          <a:latin typeface="Calibri" panose="020F0502020204030204" pitchFamily="34" charset="0"/>
                        </a:rPr>
                        <a:t>Support Domain Growth</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Kamran Atri</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Thomas Krul</a:t>
                      </a:r>
                    </a:p>
                  </a:txBody>
                  <a:tcPr marL="4763" marR="4763" marT="4763" marB="0" anchor="ctr"/>
                </a:tc>
                <a:tc>
                  <a:txBody>
                    <a:bodyPr/>
                    <a:lstStyle/>
                    <a:p>
                      <a:pPr algn="ctr" fontAlgn="ctr"/>
                      <a:r>
                        <a:rPr lang="it-IT" sz="1200" b="0" i="0" u="none" strike="noStrike">
                          <a:solidFill>
                            <a:srgbClr val="000000"/>
                          </a:solidFill>
                          <a:effectLst/>
                          <a:latin typeface="Calibri" panose="020F0502020204030204" pitchFamily="34" charset="0"/>
                        </a:rPr>
                        <a:t>Brian Gattoni</a:t>
                      </a:r>
                      <a:br>
                        <a:rPr lang="it-IT" sz="1200" b="0" i="0" u="none" strike="noStrike">
                          <a:solidFill>
                            <a:srgbClr val="000000"/>
                          </a:solidFill>
                          <a:effectLst/>
                          <a:latin typeface="Calibri" panose="020F0502020204030204" pitchFamily="34" charset="0"/>
                        </a:rPr>
                      </a:br>
                      <a:r>
                        <a:rPr lang="it-IT" sz="1200" b="0" i="0" u="none" strike="noStrike">
                          <a:solidFill>
                            <a:srgbClr val="000000"/>
                          </a:solidFill>
                          <a:effectLst/>
                          <a:latin typeface="Calibri" panose="020F0502020204030204" pitchFamily="34" charset="0"/>
                        </a:rPr>
                        <a:t>(DHS CISA CTO)</a:t>
                      </a:r>
                    </a:p>
                  </a:txBody>
                  <a:tcPr marL="4763" marR="4763" marT="4763" marB="0" anchor="ctr"/>
                </a:tc>
                <a:extLst>
                  <a:ext uri="{0D108BD9-81ED-4DB2-BD59-A6C34878D82A}">
                    <a16:rowId xmlns:a16="http://schemas.microsoft.com/office/drawing/2014/main" val="2496829365"/>
                  </a:ext>
                </a:extLst>
              </a:tr>
              <a:tr h="370840">
                <a:tc>
                  <a:txBody>
                    <a:bodyPr/>
                    <a:lstStyle/>
                    <a:p>
                      <a:pPr algn="ctr" fontAlgn="ctr"/>
                      <a:r>
                        <a:rPr lang="en-US" sz="1200" b="0" i="0" u="none" strike="noStrike" dirty="0">
                          <a:solidFill>
                            <a:srgbClr val="000000"/>
                          </a:solidFill>
                          <a:effectLst/>
                          <a:latin typeface="Calibri" panose="020F0502020204030204" pitchFamily="34" charset="0"/>
                        </a:rPr>
                        <a:t>4</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Tuesday, 15 SEP</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1 - 3 PM</a:t>
                      </a:r>
                    </a:p>
                  </a:txBody>
                  <a:tcPr marL="4763" marR="4763" marT="4763" marB="0" anchor="ctr"/>
                </a:tc>
                <a:tc>
                  <a:txBody>
                    <a:bodyPr/>
                    <a:lstStyle/>
                    <a:p>
                      <a:pPr algn="l" fontAlgn="ctr"/>
                      <a:r>
                        <a:rPr lang="en-US" sz="1200" b="0" i="0" u="none" strike="noStrike">
                          <a:solidFill>
                            <a:srgbClr val="000000"/>
                          </a:solidFill>
                          <a:effectLst/>
                          <a:latin typeface="Calibri" panose="020F0502020204030204" pitchFamily="34" charset="0"/>
                        </a:rPr>
                        <a:t>Emerging Technologies Tiger Team</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Jalal Mapar</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Lain McNeill</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Syed Mohammed</a:t>
                      </a:r>
                    </a:p>
                  </a:txBody>
                  <a:tcPr marL="4763" marR="4763" marT="4763" marB="0" anchor="ctr"/>
                </a:tc>
                <a:extLst>
                  <a:ext uri="{0D108BD9-81ED-4DB2-BD59-A6C34878D82A}">
                    <a16:rowId xmlns:a16="http://schemas.microsoft.com/office/drawing/2014/main" val="1778580324"/>
                  </a:ext>
                </a:extLst>
              </a:tr>
              <a:tr h="370840">
                <a:tc>
                  <a:txBody>
                    <a:bodyPr/>
                    <a:lstStyle/>
                    <a:p>
                      <a:pPr algn="ctr" fontAlgn="ctr"/>
                      <a:r>
                        <a:rPr lang="en-US" sz="1200" b="0" i="0" u="none" strike="noStrike" dirty="0">
                          <a:solidFill>
                            <a:srgbClr val="000000"/>
                          </a:solidFill>
                          <a:effectLst/>
                          <a:latin typeface="Calibri" panose="020F0502020204030204" pitchFamily="34" charset="0"/>
                        </a:rPr>
                        <a:t>5</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Wednesday, 16 SEP</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10 - 12 AM</a:t>
                      </a:r>
                    </a:p>
                  </a:txBody>
                  <a:tcPr marL="4763" marR="4763" marT="4763" marB="0" anchor="ctr"/>
                </a:tc>
                <a:tc>
                  <a:txBody>
                    <a:bodyPr/>
                    <a:lstStyle/>
                    <a:p>
                      <a:pPr algn="l" fontAlgn="ctr"/>
                      <a:r>
                        <a:rPr lang="en-US" sz="1200" b="0" i="0" u="none" strike="noStrike" dirty="0">
                          <a:solidFill>
                            <a:srgbClr val="000000"/>
                          </a:solidFill>
                          <a:effectLst/>
                          <a:latin typeface="Calibri" panose="020F0502020204030204" pitchFamily="34" charset="0"/>
                        </a:rPr>
                        <a:t>Improve NIEM Implementation</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Thomas Krul</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Kamran Atri</a:t>
                      </a: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Johnathan Kirk (TBS)</a:t>
                      </a:r>
                    </a:p>
                  </a:txBody>
                  <a:tcPr marL="4763" marR="4763" marT="4763" marB="0" anchor="ctr"/>
                </a:tc>
                <a:extLst>
                  <a:ext uri="{0D108BD9-81ED-4DB2-BD59-A6C34878D82A}">
                    <a16:rowId xmlns:a16="http://schemas.microsoft.com/office/drawing/2014/main" val="1987182492"/>
                  </a:ext>
                </a:extLst>
              </a:tr>
              <a:tr h="370840">
                <a:tc>
                  <a:txBody>
                    <a:bodyPr/>
                    <a:lstStyle/>
                    <a:p>
                      <a:pPr algn="ctr" fontAlgn="ctr"/>
                      <a:r>
                        <a:rPr lang="en-US" sz="1200" b="0" i="0" u="none" strike="noStrike" dirty="0">
                          <a:solidFill>
                            <a:srgbClr val="000000"/>
                          </a:solidFill>
                          <a:effectLst/>
                          <a:latin typeface="Calibri" panose="020F0502020204030204" pitchFamily="34" charset="0"/>
                        </a:rPr>
                        <a:t>6</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Wednesday, 16 SEP</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1- 3 PM</a:t>
                      </a:r>
                    </a:p>
                  </a:txBody>
                  <a:tcPr marL="4763" marR="4763" marT="4763" marB="0" anchor="ctr"/>
                </a:tc>
                <a:tc>
                  <a:txBody>
                    <a:bodyPr/>
                    <a:lstStyle/>
                    <a:p>
                      <a:pPr algn="l" fontAlgn="ctr"/>
                      <a:r>
                        <a:rPr lang="en-US" sz="1200" b="0" i="0" u="none" strike="noStrike">
                          <a:solidFill>
                            <a:srgbClr val="000000"/>
                          </a:solidFill>
                          <a:effectLst/>
                          <a:latin typeface="Calibri" panose="020F0502020204030204" pitchFamily="34" charset="0"/>
                        </a:rPr>
                        <a:t>International Tiger Team</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Thomas Krul</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Kamran Atri</a:t>
                      </a:r>
                    </a:p>
                  </a:txBody>
                  <a:tcPr marL="4763" marR="4763" marT="4763" marB="0" anchor="ctr"/>
                </a:tc>
                <a:tc>
                  <a:txBody>
                    <a:bodyPr/>
                    <a:lstStyle/>
                    <a:p>
                      <a:pPr algn="ctr" fontAlgn="b"/>
                      <a:r>
                        <a:rPr lang="en-US" sz="1200" b="0" i="0" u="none" strike="noStrike" dirty="0" err="1">
                          <a:solidFill>
                            <a:srgbClr val="000000"/>
                          </a:solidFill>
                          <a:effectLst/>
                          <a:latin typeface="Calibri" panose="020F0502020204030204" pitchFamily="34" charset="0"/>
                        </a:rPr>
                        <a:t>Poewan</a:t>
                      </a:r>
                      <a:r>
                        <a:rPr lang="en-US" sz="1200" b="0" i="0" u="none" strike="noStrike" dirty="0">
                          <a:solidFill>
                            <a:srgbClr val="000000"/>
                          </a:solidFill>
                          <a:effectLst/>
                          <a:latin typeface="Calibri" panose="020F0502020204030204" pitchFamily="34" charset="0"/>
                        </a:rPr>
                        <a:t> Lao</a:t>
                      </a:r>
                    </a:p>
                  </a:txBody>
                  <a:tcPr marL="4763" marR="4763" marT="4763" marB="0" anchor="ctr"/>
                </a:tc>
                <a:extLst>
                  <a:ext uri="{0D108BD9-81ED-4DB2-BD59-A6C34878D82A}">
                    <a16:rowId xmlns:a16="http://schemas.microsoft.com/office/drawing/2014/main" val="2280971567"/>
                  </a:ext>
                </a:extLst>
              </a:tr>
              <a:tr h="370840">
                <a:tc>
                  <a:txBody>
                    <a:bodyPr/>
                    <a:lstStyle/>
                    <a:p>
                      <a:pPr algn="ctr" fontAlgn="ctr"/>
                      <a:r>
                        <a:rPr lang="en-US" sz="1200" b="0" i="0" u="none" strike="noStrike" dirty="0">
                          <a:solidFill>
                            <a:srgbClr val="000000"/>
                          </a:solidFill>
                          <a:effectLst/>
                          <a:latin typeface="Calibri" panose="020F0502020204030204" pitchFamily="34" charset="0"/>
                        </a:rPr>
                        <a:t>7</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Thursday, 17 SEP</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10 - 12 AM</a:t>
                      </a:r>
                    </a:p>
                  </a:txBody>
                  <a:tcPr marL="4763" marR="4763" marT="4763" marB="0" anchor="ctr"/>
                </a:tc>
                <a:tc>
                  <a:txBody>
                    <a:bodyPr/>
                    <a:lstStyle/>
                    <a:p>
                      <a:pPr algn="l" fontAlgn="ctr"/>
                      <a:r>
                        <a:rPr lang="en-US" sz="1200" b="0" i="0" u="none" strike="noStrike" dirty="0">
                          <a:solidFill>
                            <a:srgbClr val="000000"/>
                          </a:solidFill>
                          <a:effectLst/>
                          <a:latin typeface="Calibri" panose="020F0502020204030204" pitchFamily="34" charset="0"/>
                        </a:rPr>
                        <a:t> NIEM Release Planning</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Christina Medlin</a:t>
                      </a:r>
                    </a:p>
                  </a:txBody>
                  <a:tcPr marL="4763" marR="4763" marT="4763" marB="0" anchor="ctr"/>
                </a:tc>
                <a:tc>
                  <a:txBody>
                    <a:bodyPr/>
                    <a:lstStyle/>
                    <a:p>
                      <a:pPr algn="ctr" fontAlgn="b"/>
                      <a:r>
                        <a:rPr lang="en-US" sz="1200" b="0" i="0" u="none" strike="noStrike" dirty="0">
                          <a:solidFill>
                            <a:srgbClr val="000000"/>
                          </a:solidFill>
                          <a:effectLst/>
                          <a:latin typeface="Calibri" panose="020F0502020204030204" pitchFamily="34" charset="0"/>
                        </a:rPr>
                        <a:t> TBD</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N/A - Working Session</a:t>
                      </a:r>
                    </a:p>
                  </a:txBody>
                  <a:tcPr marL="4763" marR="4763" marT="4763" marB="0" anchor="ctr"/>
                </a:tc>
                <a:extLst>
                  <a:ext uri="{0D108BD9-81ED-4DB2-BD59-A6C34878D82A}">
                    <a16:rowId xmlns:a16="http://schemas.microsoft.com/office/drawing/2014/main" val="2271340901"/>
                  </a:ext>
                </a:extLst>
              </a:tr>
              <a:tr h="370840">
                <a:tc>
                  <a:txBody>
                    <a:bodyPr/>
                    <a:lstStyle/>
                    <a:p>
                      <a:pPr algn="ctr" fontAlgn="ctr"/>
                      <a:r>
                        <a:rPr lang="en-US" sz="1200" b="0" i="0" u="none" strike="noStrike" dirty="0">
                          <a:solidFill>
                            <a:srgbClr val="000000"/>
                          </a:solidFill>
                          <a:effectLst/>
                          <a:latin typeface="Calibri" panose="020F0502020204030204" pitchFamily="34" charset="0"/>
                        </a:rPr>
                        <a:t>8</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Thursday, 17 SEP</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1- 3 PM</a:t>
                      </a:r>
                    </a:p>
                  </a:txBody>
                  <a:tcPr marL="4763" marR="4763" marT="4763" marB="0" anchor="ctr"/>
                </a:tc>
                <a:tc>
                  <a:txBody>
                    <a:bodyPr/>
                    <a:lstStyle/>
                    <a:p>
                      <a:pPr algn="l" fontAlgn="ctr"/>
                      <a:r>
                        <a:rPr lang="en-US" sz="1200" b="0" i="0" u="none" strike="noStrike">
                          <a:solidFill>
                            <a:srgbClr val="000000"/>
                          </a:solidFill>
                          <a:effectLst/>
                          <a:latin typeface="Calibri" panose="020F0502020204030204" pitchFamily="34" charset="0"/>
                        </a:rPr>
                        <a:t> NBAC/NTAC Collaboration Planning</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Kamran Atri/ Web Roberts</a:t>
                      </a:r>
                    </a:p>
                  </a:txBody>
                  <a:tcPr marL="4763" marR="4763" marT="4763" marB="0" anchor="ctr"/>
                </a:tc>
                <a:tc>
                  <a:txBody>
                    <a:bodyPr/>
                    <a:lstStyle/>
                    <a:p>
                      <a:pPr algn="ctr" fontAlgn="ctr"/>
                      <a:r>
                        <a:rPr lang="sv-SE" sz="1200" b="0" i="0" u="none" strike="noStrike">
                          <a:solidFill>
                            <a:srgbClr val="000000"/>
                          </a:solidFill>
                          <a:effectLst/>
                          <a:latin typeface="Calibri" panose="020F0502020204030204" pitchFamily="34" charset="0"/>
                        </a:rPr>
                        <a:t>Thomas Krul/ Dr. Scott Renner</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N/A - Working Session</a:t>
                      </a:r>
                    </a:p>
                  </a:txBody>
                  <a:tcPr marL="4763" marR="4763" marT="4763" marB="0" anchor="ctr"/>
                </a:tc>
                <a:extLst>
                  <a:ext uri="{0D108BD9-81ED-4DB2-BD59-A6C34878D82A}">
                    <a16:rowId xmlns:a16="http://schemas.microsoft.com/office/drawing/2014/main" val="2486428523"/>
                  </a:ext>
                </a:extLst>
              </a:tr>
              <a:tr h="370840">
                <a:tc>
                  <a:txBody>
                    <a:bodyPr/>
                    <a:lstStyle/>
                    <a:p>
                      <a:pPr algn="ctr" fontAlgn="ctr"/>
                      <a:r>
                        <a:rPr lang="en-US" sz="1200" b="0" i="0" u="none" strike="noStrike" dirty="0">
                          <a:solidFill>
                            <a:srgbClr val="000000"/>
                          </a:solidFill>
                          <a:effectLst/>
                          <a:latin typeface="Calibri" panose="020F0502020204030204" pitchFamily="34" charset="0"/>
                        </a:rPr>
                        <a:t>9</a:t>
                      </a: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Friday, 18 SEP</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10 - 12 AM</a:t>
                      </a:r>
                    </a:p>
                  </a:txBody>
                  <a:tcPr marL="4763" marR="4763" marT="4763" marB="0" anchor="ctr"/>
                </a:tc>
                <a:tc>
                  <a:txBody>
                    <a:bodyPr/>
                    <a:lstStyle/>
                    <a:p>
                      <a:pPr algn="l" fontAlgn="ctr"/>
                      <a:r>
                        <a:rPr lang="en-US" sz="1200" b="0" i="0" u="none" strike="noStrike" dirty="0">
                          <a:solidFill>
                            <a:srgbClr val="000000"/>
                          </a:solidFill>
                          <a:effectLst/>
                          <a:latin typeface="Calibri" panose="020F0502020204030204" pitchFamily="34" charset="0"/>
                        </a:rPr>
                        <a:t> NIEM 2021 Priority Planning</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Katherine Esobar</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Stephen Sullivan</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Stuart Whitehead</a:t>
                      </a:r>
                    </a:p>
                  </a:txBody>
                  <a:tcPr marL="4763" marR="4763" marT="4763" marB="0" anchor="ctr"/>
                </a:tc>
                <a:extLst>
                  <a:ext uri="{0D108BD9-81ED-4DB2-BD59-A6C34878D82A}">
                    <a16:rowId xmlns:a16="http://schemas.microsoft.com/office/drawing/2014/main" val="816328832"/>
                  </a:ext>
                </a:extLst>
              </a:tr>
              <a:tr h="370840">
                <a:tc>
                  <a:txBody>
                    <a:bodyPr/>
                    <a:lstStyle/>
                    <a:p>
                      <a:pPr algn="ctr" fontAlgn="ctr"/>
                      <a:r>
                        <a:rPr lang="en-US" sz="1200" b="0" i="0" u="none" strike="noStrike">
                          <a:solidFill>
                            <a:srgbClr val="000000"/>
                          </a:solidFill>
                          <a:effectLst/>
                          <a:latin typeface="Calibri" panose="020F0502020204030204" pitchFamily="34" charset="0"/>
                        </a:rPr>
                        <a:t>10</a:t>
                      </a: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Friday, 18 SEP</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12 -12:15 PM</a:t>
                      </a:r>
                    </a:p>
                  </a:txBody>
                  <a:tcPr marL="4763" marR="4763" marT="4763" marB="0" anchor="ctr"/>
                </a:tc>
                <a:tc>
                  <a:txBody>
                    <a:bodyPr/>
                    <a:lstStyle/>
                    <a:p>
                      <a:pPr algn="l" fontAlgn="ctr"/>
                      <a:r>
                        <a:rPr lang="en-US" sz="1200" b="0" i="0" u="none" strike="noStrike" dirty="0">
                          <a:solidFill>
                            <a:srgbClr val="000000"/>
                          </a:solidFill>
                          <a:effectLst/>
                          <a:latin typeface="Calibri" panose="020F0502020204030204" pitchFamily="34" charset="0"/>
                        </a:rPr>
                        <a:t>WRAP-UP/Adjourn</a:t>
                      </a: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Kamran Atri / Thomas Krul</a:t>
                      </a: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Stephen Sullivan</a:t>
                      </a: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N/A</a:t>
                      </a:r>
                    </a:p>
                  </a:txBody>
                  <a:tcPr marL="4763" marR="4763" marT="4763" marB="0" anchor="ctr"/>
                </a:tc>
                <a:extLst>
                  <a:ext uri="{0D108BD9-81ED-4DB2-BD59-A6C34878D82A}">
                    <a16:rowId xmlns:a16="http://schemas.microsoft.com/office/drawing/2014/main" val="3690609640"/>
                  </a:ext>
                </a:extLst>
              </a:tr>
            </a:tbl>
          </a:graphicData>
        </a:graphic>
      </p:graphicFrame>
      <p:sp>
        <p:nvSpPr>
          <p:cNvPr id="3" name="Rectangle: Rounded Corners 2">
            <a:extLst>
              <a:ext uri="{FF2B5EF4-FFF2-40B4-BE49-F238E27FC236}">
                <a16:creationId xmlns:a16="http://schemas.microsoft.com/office/drawing/2014/main" id="{17B3753A-0D4D-44A1-B465-23B10D8A6FE4}"/>
              </a:ext>
            </a:extLst>
          </p:cNvPr>
          <p:cNvSpPr/>
          <p:nvPr/>
        </p:nvSpPr>
        <p:spPr bwMode="auto">
          <a:xfrm>
            <a:off x="256902" y="3479334"/>
            <a:ext cx="8630194" cy="476075"/>
          </a:xfrm>
          <a:prstGeom prst="roundRect">
            <a:avLst/>
          </a:prstGeom>
          <a:noFill/>
          <a:ln w="19050">
            <a:solidFill>
              <a:srgbClr val="FF0000"/>
            </a:solidFill>
          </a:ln>
          <a:effectLst>
            <a:glow rad="63500">
              <a:schemeClr val="accent3">
                <a:satMod val="175000"/>
                <a:alpha val="40000"/>
              </a:schemeClr>
            </a:glow>
            <a:innerShdw blurRad="371475" dir="13500000">
              <a:schemeClr val="bg1"/>
            </a:innerShdw>
            <a:reflection stA="30000" endPos="10000" dist="12700" dir="5400000" sy="-100000" algn="bl" rotWithShape="0"/>
          </a:effectLst>
        </p:spPr>
        <p:style>
          <a:lnRef idx="1">
            <a:schemeClr val="dk1"/>
          </a:lnRef>
          <a:fillRef idx="2">
            <a:schemeClr val="dk1"/>
          </a:fillRef>
          <a:effectRef idx="1">
            <a:schemeClr val="dk1"/>
          </a:effectRef>
          <a:fontRef idx="minor">
            <a:schemeClr val="dk1"/>
          </a:fontRef>
        </p:style>
        <p:txBody>
          <a:bodyPr tIns="91440" rtlCol="0" anchor="t" anchorCtr="0"/>
          <a:lstStyle/>
          <a:p>
            <a:pPr algn="ctr" fontAlgn="auto">
              <a:lnSpc>
                <a:spcPct val="90000"/>
              </a:lnSpc>
              <a:spcBef>
                <a:spcPts val="0"/>
              </a:spcBef>
              <a:spcAft>
                <a:spcPts val="0"/>
              </a:spcAft>
            </a:pPr>
            <a:endParaRPr lang="en-US" sz="2100" b="1" spc="-50" dirty="0">
              <a:solidFill>
                <a:srgbClr val="304776"/>
              </a:solidFill>
              <a:latin typeface="Arial"/>
              <a:cs typeface="Arial"/>
            </a:endParaRPr>
          </a:p>
        </p:txBody>
      </p:sp>
      <p:sp>
        <p:nvSpPr>
          <p:cNvPr id="7" name="Footer Placeholder 2">
            <a:extLst>
              <a:ext uri="{FF2B5EF4-FFF2-40B4-BE49-F238E27FC236}">
                <a16:creationId xmlns:a16="http://schemas.microsoft.com/office/drawing/2014/main" id="{92917D9B-DB5F-48E6-B41B-F4F7F234F6DC}"/>
              </a:ext>
            </a:extLst>
          </p:cNvPr>
          <p:cNvSpPr>
            <a:spLocks noGrp="1"/>
          </p:cNvSpPr>
          <p:nvPr>
            <p:ph type="ftr" sz="quarter" idx="3"/>
          </p:nvPr>
        </p:nvSpPr>
        <p:spPr>
          <a:xfrm>
            <a:off x="3124200" y="6480175"/>
            <a:ext cx="2895600" cy="365125"/>
          </a:xfrm>
        </p:spPr>
        <p:txBody>
          <a:bodyPr/>
          <a:lstStyle/>
          <a:p>
            <a:fld id="{A2DCC83A-1856-416B-9842-66FE29E71306}" type="slidenum">
              <a:rPr lang="en-US" smtClean="0"/>
              <a:t>21</a:t>
            </a:fld>
            <a:endParaRPr lang="en-US" dirty="0"/>
          </a:p>
        </p:txBody>
      </p:sp>
    </p:spTree>
    <p:extLst>
      <p:ext uri="{BB962C8B-B14F-4D97-AF65-F5344CB8AC3E}">
        <p14:creationId xmlns:p14="http://schemas.microsoft.com/office/powerpoint/2010/main" val="572137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E17F-1C79-4E8C-AE62-D00894212D8F}"/>
              </a:ext>
            </a:extLst>
          </p:cNvPr>
          <p:cNvSpPr>
            <a:spLocks noGrp="1"/>
          </p:cNvSpPr>
          <p:nvPr>
            <p:ph type="title"/>
          </p:nvPr>
        </p:nvSpPr>
        <p:spPr/>
        <p:txBody>
          <a:bodyPr/>
          <a:lstStyle/>
          <a:p>
            <a:r>
              <a:rPr lang="en-CA" dirty="0"/>
              <a:t>Session agenda</a:t>
            </a:r>
          </a:p>
        </p:txBody>
      </p:sp>
      <p:sp>
        <p:nvSpPr>
          <p:cNvPr id="3" name="Footer Placeholder 2">
            <a:extLst>
              <a:ext uri="{FF2B5EF4-FFF2-40B4-BE49-F238E27FC236}">
                <a16:creationId xmlns:a16="http://schemas.microsoft.com/office/drawing/2014/main" id="{68F9CF93-F80C-4DBD-9F30-D2ABB5358820}"/>
              </a:ext>
            </a:extLst>
          </p:cNvPr>
          <p:cNvSpPr>
            <a:spLocks noGrp="1"/>
          </p:cNvSpPr>
          <p:nvPr>
            <p:ph type="ftr" sz="quarter" idx="3"/>
          </p:nvPr>
        </p:nvSpPr>
        <p:spPr/>
        <p:txBody>
          <a:bodyPr/>
          <a:lstStyle/>
          <a:p>
            <a:endParaRPr lang="en-US" dirty="0"/>
          </a:p>
        </p:txBody>
      </p:sp>
      <p:sp>
        <p:nvSpPr>
          <p:cNvPr id="4" name="Content Placeholder 3">
            <a:extLst>
              <a:ext uri="{FF2B5EF4-FFF2-40B4-BE49-F238E27FC236}">
                <a16:creationId xmlns:a16="http://schemas.microsoft.com/office/drawing/2014/main" id="{A67C7891-B891-4713-9F59-3AD6188FAAAB}"/>
              </a:ext>
            </a:extLst>
          </p:cNvPr>
          <p:cNvSpPr>
            <a:spLocks noGrp="1"/>
          </p:cNvSpPr>
          <p:nvPr>
            <p:ph sz="quarter" idx="11"/>
          </p:nvPr>
        </p:nvSpPr>
        <p:spPr/>
        <p:txBody>
          <a:bodyPr/>
          <a:lstStyle/>
          <a:p>
            <a:r>
              <a:rPr lang="en-US" dirty="0"/>
              <a:t>Introduction</a:t>
            </a:r>
          </a:p>
          <a:p>
            <a:r>
              <a:rPr lang="en-US" dirty="0"/>
              <a:t>Guest Speaker</a:t>
            </a:r>
            <a:r>
              <a:rPr lang="en-US"/>
              <a:t>: Johnathan Kirk, </a:t>
            </a:r>
            <a:r>
              <a:rPr lang="en-US" dirty="0"/>
              <a:t>TBS</a:t>
            </a:r>
          </a:p>
          <a:p>
            <a:r>
              <a:rPr lang="en-US" dirty="0"/>
              <a:t>What do we mean by “improving the implementation”?</a:t>
            </a:r>
          </a:p>
          <a:p>
            <a:r>
              <a:rPr lang="en-US" dirty="0"/>
              <a:t>Ways to improve the implementation</a:t>
            </a:r>
          </a:p>
          <a:p>
            <a:endParaRPr lang="en-CA" dirty="0"/>
          </a:p>
        </p:txBody>
      </p:sp>
    </p:spTree>
    <p:extLst>
      <p:ext uri="{BB962C8B-B14F-4D97-AF65-F5344CB8AC3E}">
        <p14:creationId xmlns:p14="http://schemas.microsoft.com/office/powerpoint/2010/main" val="3095172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9F17F-E2ED-47ED-92A7-13048E4355A8}"/>
              </a:ext>
            </a:extLst>
          </p:cNvPr>
          <p:cNvSpPr>
            <a:spLocks noGrp="1"/>
          </p:cNvSpPr>
          <p:nvPr>
            <p:ph type="title"/>
          </p:nvPr>
        </p:nvSpPr>
        <p:spPr/>
        <p:txBody>
          <a:bodyPr/>
          <a:lstStyle/>
          <a:p>
            <a:r>
              <a:rPr lang="en-CA" dirty="0"/>
              <a:t>Johnathan Kirk</a:t>
            </a:r>
          </a:p>
        </p:txBody>
      </p:sp>
      <p:sp>
        <p:nvSpPr>
          <p:cNvPr id="3" name="Footer Placeholder 2">
            <a:extLst>
              <a:ext uri="{FF2B5EF4-FFF2-40B4-BE49-F238E27FC236}">
                <a16:creationId xmlns:a16="http://schemas.microsoft.com/office/drawing/2014/main" id="{5EB05C16-97A7-473F-9CD7-595D6D3743F0}"/>
              </a:ext>
            </a:extLst>
          </p:cNvPr>
          <p:cNvSpPr>
            <a:spLocks noGrp="1"/>
          </p:cNvSpPr>
          <p:nvPr>
            <p:ph type="ftr" sz="quarter" idx="3"/>
          </p:nvPr>
        </p:nvSpPr>
        <p:spPr/>
        <p:txBody>
          <a:bodyPr/>
          <a:lstStyle/>
          <a:p>
            <a:endParaRPr lang="en-US" dirty="0"/>
          </a:p>
        </p:txBody>
      </p:sp>
      <p:sp>
        <p:nvSpPr>
          <p:cNvPr id="4" name="Content Placeholder 3">
            <a:extLst>
              <a:ext uri="{FF2B5EF4-FFF2-40B4-BE49-F238E27FC236}">
                <a16:creationId xmlns:a16="http://schemas.microsoft.com/office/drawing/2014/main" id="{38B730C1-4E3E-40B1-842D-8E9444B53403}"/>
              </a:ext>
            </a:extLst>
          </p:cNvPr>
          <p:cNvSpPr>
            <a:spLocks noGrp="1"/>
          </p:cNvSpPr>
          <p:nvPr>
            <p:ph sz="quarter" idx="11"/>
          </p:nvPr>
        </p:nvSpPr>
        <p:spPr/>
        <p:txBody>
          <a:bodyPr>
            <a:normAutofit/>
          </a:bodyPr>
          <a:lstStyle/>
          <a:p>
            <a:pPr marL="0" indent="0">
              <a:buNone/>
            </a:pPr>
            <a:r>
              <a:rPr lang="en-CA" sz="2400" dirty="0"/>
              <a:t>Treasury Board Secretariat</a:t>
            </a:r>
          </a:p>
          <a:p>
            <a:pPr marL="0" indent="0">
              <a:buNone/>
            </a:pPr>
            <a:r>
              <a:rPr lang="en-US" sz="1800" b="0" i="0" dirty="0">
                <a:solidFill>
                  <a:srgbClr val="333333"/>
                </a:solidFill>
                <a:effectLst/>
                <a:latin typeface="Noto Sans"/>
              </a:rPr>
              <a:t>The Treasury Board of Canada Secretariat provides advice and makes recommendations to the Treasury Board committee of ministers on how the government spends money on programs and services, how it regulates and how it is managed. The Secretariat helps ensure tax dollars are spent wisely and effectively for Canadians.</a:t>
            </a:r>
            <a:endParaRPr lang="en-CA" sz="1800" dirty="0"/>
          </a:p>
        </p:txBody>
      </p:sp>
      <p:pic>
        <p:nvPicPr>
          <p:cNvPr id="6" name="Picture 5">
            <a:extLst>
              <a:ext uri="{FF2B5EF4-FFF2-40B4-BE49-F238E27FC236}">
                <a16:creationId xmlns:a16="http://schemas.microsoft.com/office/drawing/2014/main" id="{5402198B-4AF2-48D6-96FF-34BAA190E58D}"/>
              </a:ext>
            </a:extLst>
          </p:cNvPr>
          <p:cNvPicPr>
            <a:picLocks noChangeAspect="1"/>
          </p:cNvPicPr>
          <p:nvPr/>
        </p:nvPicPr>
        <p:blipFill>
          <a:blip r:embed="rId2"/>
          <a:stretch>
            <a:fillRect/>
          </a:stretch>
        </p:blipFill>
        <p:spPr>
          <a:xfrm>
            <a:off x="519193" y="3377717"/>
            <a:ext cx="1752991" cy="211054"/>
          </a:xfrm>
          <a:prstGeom prst="rect">
            <a:avLst/>
          </a:prstGeom>
        </p:spPr>
      </p:pic>
    </p:spTree>
    <p:extLst>
      <p:ext uri="{BB962C8B-B14F-4D97-AF65-F5344CB8AC3E}">
        <p14:creationId xmlns:p14="http://schemas.microsoft.com/office/powerpoint/2010/main" val="1158157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340F1-F711-4314-A565-610723FF2424}"/>
              </a:ext>
            </a:extLst>
          </p:cNvPr>
          <p:cNvSpPr>
            <a:spLocks noGrp="1"/>
          </p:cNvSpPr>
          <p:nvPr>
            <p:ph type="title"/>
          </p:nvPr>
        </p:nvSpPr>
        <p:spPr/>
        <p:txBody>
          <a:bodyPr>
            <a:normAutofit fontScale="90000"/>
          </a:bodyPr>
          <a:lstStyle/>
          <a:p>
            <a:r>
              <a:rPr lang="en-US" sz="3200" b="1" kern="1200" cap="all" dirty="0">
                <a:effectLst/>
                <a:latin typeface="+mj-lt"/>
                <a:ea typeface="+mj-ea"/>
                <a:cs typeface="+mj-cs"/>
              </a:rPr>
              <a:t>What do we mean by “Improving </a:t>
            </a:r>
            <a:r>
              <a:rPr lang="en-US" sz="3200" b="1" kern="1200" cap="all" dirty="0" err="1">
                <a:effectLst/>
                <a:latin typeface="+mj-lt"/>
                <a:ea typeface="+mj-ea"/>
                <a:cs typeface="+mj-cs"/>
              </a:rPr>
              <a:t>niem</a:t>
            </a:r>
            <a:r>
              <a:rPr lang="en-US" sz="3200" b="1" kern="1200" cap="all" dirty="0">
                <a:effectLst/>
                <a:latin typeface="+mj-lt"/>
                <a:ea typeface="+mj-ea"/>
                <a:cs typeface="+mj-cs"/>
              </a:rPr>
              <a:t> implementation”?</a:t>
            </a:r>
            <a:endParaRPr lang="en-CA" dirty="0"/>
          </a:p>
        </p:txBody>
      </p:sp>
      <p:sp>
        <p:nvSpPr>
          <p:cNvPr id="3" name="Footer Placeholder 2">
            <a:extLst>
              <a:ext uri="{FF2B5EF4-FFF2-40B4-BE49-F238E27FC236}">
                <a16:creationId xmlns:a16="http://schemas.microsoft.com/office/drawing/2014/main" id="{C49DFB62-E3D7-4066-81F7-0EA0FE07F345}"/>
              </a:ext>
            </a:extLst>
          </p:cNvPr>
          <p:cNvSpPr>
            <a:spLocks noGrp="1"/>
          </p:cNvSpPr>
          <p:nvPr>
            <p:ph type="ftr" sz="quarter" idx="3"/>
          </p:nvPr>
        </p:nvSpPr>
        <p:spPr/>
        <p:txBody>
          <a:bodyPr/>
          <a:lstStyle/>
          <a:p>
            <a:endParaRPr lang="en-US" dirty="0"/>
          </a:p>
        </p:txBody>
      </p:sp>
      <p:sp>
        <p:nvSpPr>
          <p:cNvPr id="4" name="Content Placeholder 3">
            <a:extLst>
              <a:ext uri="{FF2B5EF4-FFF2-40B4-BE49-F238E27FC236}">
                <a16:creationId xmlns:a16="http://schemas.microsoft.com/office/drawing/2014/main" id="{11A6D546-6788-4548-83D4-85B580DA1896}"/>
              </a:ext>
            </a:extLst>
          </p:cNvPr>
          <p:cNvSpPr>
            <a:spLocks noGrp="1"/>
          </p:cNvSpPr>
          <p:nvPr>
            <p:ph sz="quarter" idx="11"/>
          </p:nvPr>
        </p:nvSpPr>
        <p:spPr/>
        <p:txBody>
          <a:bodyPr>
            <a:normAutofit/>
          </a:bodyPr>
          <a:lstStyle/>
          <a:p>
            <a:pPr marL="0" indent="0">
              <a:buNone/>
            </a:pPr>
            <a:r>
              <a:rPr lang="en-US" sz="1800" b="1" dirty="0"/>
              <a:t>The NIEM vision is</a:t>
            </a:r>
            <a:r>
              <a:rPr lang="en-US" sz="1800" dirty="0"/>
              <a:t> to elevate data as a strategic asset by advancing the NIEM community-based standards framework to improve data interoperability and support existing and emerging technologies among federal, state, local, tribal, industry and international partners. </a:t>
            </a:r>
          </a:p>
          <a:p>
            <a:endParaRPr lang="en-US" sz="1800" dirty="0"/>
          </a:p>
          <a:p>
            <a:pPr marL="0" indent="0">
              <a:buNone/>
            </a:pPr>
            <a:r>
              <a:rPr lang="en-US" sz="1800" dirty="0"/>
              <a:t>… but </a:t>
            </a:r>
          </a:p>
          <a:p>
            <a:pPr marL="0" indent="0">
              <a:buNone/>
            </a:pPr>
            <a:endParaRPr lang="en-US" sz="1800" dirty="0"/>
          </a:p>
          <a:p>
            <a:pPr marL="0" indent="0">
              <a:buNone/>
            </a:pPr>
            <a:r>
              <a:rPr lang="en-US" sz="1800" dirty="0"/>
              <a:t>You can’t achieve a vision like that unless folks are happy with the implementation. And by “implementation”, we can mean:</a:t>
            </a:r>
          </a:p>
          <a:p>
            <a:pPr marL="0" indent="0">
              <a:buNone/>
            </a:pPr>
            <a:endParaRPr lang="en-US" sz="1800" dirty="0"/>
          </a:p>
          <a:p>
            <a:r>
              <a:rPr lang="en-US" sz="1800" dirty="0"/>
              <a:t>How useful the model is (</a:t>
            </a:r>
            <a:r>
              <a:rPr lang="en-US" sz="1800" b="1" dirty="0"/>
              <a:t>scope</a:t>
            </a:r>
            <a:r>
              <a:rPr lang="en-US" sz="1800" dirty="0"/>
              <a:t>),</a:t>
            </a:r>
          </a:p>
          <a:p>
            <a:r>
              <a:rPr lang="en-US" sz="1800" dirty="0"/>
              <a:t>How easy the model is to implement within one’s system (</a:t>
            </a:r>
            <a:r>
              <a:rPr lang="en-US" sz="1800" b="1" dirty="0"/>
              <a:t>training</a:t>
            </a:r>
            <a:r>
              <a:rPr lang="en-US" sz="1800" dirty="0"/>
              <a:t>), and</a:t>
            </a:r>
          </a:p>
          <a:p>
            <a:r>
              <a:rPr lang="en-US" sz="1800" dirty="0"/>
              <a:t>How well the model can be implemented within one’s system (</a:t>
            </a:r>
            <a:r>
              <a:rPr lang="en-US" sz="1800" b="1" dirty="0"/>
              <a:t>tools</a:t>
            </a:r>
            <a:r>
              <a:rPr lang="en-US" sz="1800" dirty="0"/>
              <a:t>).</a:t>
            </a:r>
          </a:p>
          <a:p>
            <a:endParaRPr lang="en-US" sz="1800" dirty="0"/>
          </a:p>
          <a:p>
            <a:endParaRPr lang="en-CA" sz="1800" dirty="0"/>
          </a:p>
          <a:p>
            <a:pPr marL="0" indent="0">
              <a:buNone/>
            </a:pPr>
            <a:endParaRPr lang="en-CA" sz="1800" dirty="0"/>
          </a:p>
        </p:txBody>
      </p:sp>
    </p:spTree>
    <p:extLst>
      <p:ext uri="{BB962C8B-B14F-4D97-AF65-F5344CB8AC3E}">
        <p14:creationId xmlns:p14="http://schemas.microsoft.com/office/powerpoint/2010/main" val="3978033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56E42-1517-43D9-92BE-CAFEFA186AAE}"/>
              </a:ext>
            </a:extLst>
          </p:cNvPr>
          <p:cNvSpPr>
            <a:spLocks noGrp="1"/>
          </p:cNvSpPr>
          <p:nvPr>
            <p:ph type="title"/>
          </p:nvPr>
        </p:nvSpPr>
        <p:spPr/>
        <p:txBody>
          <a:bodyPr/>
          <a:lstStyle/>
          <a:p>
            <a:r>
              <a:rPr lang="en-CA" dirty="0"/>
              <a:t>scope</a:t>
            </a:r>
          </a:p>
        </p:txBody>
      </p:sp>
      <p:sp>
        <p:nvSpPr>
          <p:cNvPr id="3" name="Footer Placeholder 2">
            <a:extLst>
              <a:ext uri="{FF2B5EF4-FFF2-40B4-BE49-F238E27FC236}">
                <a16:creationId xmlns:a16="http://schemas.microsoft.com/office/drawing/2014/main" id="{298FC458-927B-45A6-8BD1-966195B35FA9}"/>
              </a:ext>
            </a:extLst>
          </p:cNvPr>
          <p:cNvSpPr>
            <a:spLocks noGrp="1"/>
          </p:cNvSpPr>
          <p:nvPr>
            <p:ph type="ftr" sz="quarter" idx="3"/>
          </p:nvPr>
        </p:nvSpPr>
        <p:spPr/>
        <p:txBody>
          <a:bodyPr/>
          <a:lstStyle/>
          <a:p>
            <a:endParaRPr lang="en-US" dirty="0"/>
          </a:p>
        </p:txBody>
      </p:sp>
      <p:sp>
        <p:nvSpPr>
          <p:cNvPr id="4" name="Content Placeholder 3">
            <a:extLst>
              <a:ext uri="{FF2B5EF4-FFF2-40B4-BE49-F238E27FC236}">
                <a16:creationId xmlns:a16="http://schemas.microsoft.com/office/drawing/2014/main" id="{907E76AD-792A-4D8A-BC1D-C2DCCC8F98C1}"/>
              </a:ext>
            </a:extLst>
          </p:cNvPr>
          <p:cNvSpPr>
            <a:spLocks noGrp="1"/>
          </p:cNvSpPr>
          <p:nvPr>
            <p:ph sz="quarter" idx="11"/>
          </p:nvPr>
        </p:nvSpPr>
        <p:spPr/>
        <p:txBody>
          <a:bodyPr/>
          <a:lstStyle/>
          <a:p>
            <a:pPr marL="0" indent="0">
              <a:buNone/>
            </a:pPr>
            <a:r>
              <a:rPr lang="en-CA" dirty="0"/>
              <a:t>It’s not just a canonical model, it’s also…</a:t>
            </a:r>
          </a:p>
          <a:p>
            <a:r>
              <a:rPr lang="en-CA" dirty="0"/>
              <a:t>Governance</a:t>
            </a:r>
          </a:p>
          <a:p>
            <a:r>
              <a:rPr lang="en-CA" dirty="0"/>
              <a:t>Mature</a:t>
            </a:r>
          </a:p>
          <a:p>
            <a:r>
              <a:rPr lang="en-CA" dirty="0"/>
              <a:t>Open</a:t>
            </a:r>
          </a:p>
          <a:p>
            <a:r>
              <a:rPr lang="en-CA" dirty="0"/>
              <a:t>Solution-focused, benefits-rich</a:t>
            </a:r>
          </a:p>
          <a:p>
            <a:endParaRPr lang="en-CA" dirty="0"/>
          </a:p>
          <a:p>
            <a:endParaRPr lang="en-CA" dirty="0"/>
          </a:p>
          <a:p>
            <a:endParaRPr lang="en-CA" dirty="0"/>
          </a:p>
        </p:txBody>
      </p:sp>
    </p:spTree>
    <p:extLst>
      <p:ext uri="{BB962C8B-B14F-4D97-AF65-F5344CB8AC3E}">
        <p14:creationId xmlns:p14="http://schemas.microsoft.com/office/powerpoint/2010/main" val="2667078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56E42-1517-43D9-92BE-CAFEFA186AAE}"/>
              </a:ext>
            </a:extLst>
          </p:cNvPr>
          <p:cNvSpPr>
            <a:spLocks noGrp="1"/>
          </p:cNvSpPr>
          <p:nvPr>
            <p:ph type="title"/>
          </p:nvPr>
        </p:nvSpPr>
        <p:spPr/>
        <p:txBody>
          <a:bodyPr/>
          <a:lstStyle/>
          <a:p>
            <a:r>
              <a:rPr lang="en-CA" dirty="0"/>
              <a:t>Scope/</a:t>
            </a:r>
            <a:r>
              <a:rPr lang="en-CA" b="0" dirty="0"/>
              <a:t>Governance</a:t>
            </a:r>
          </a:p>
        </p:txBody>
      </p:sp>
      <p:sp>
        <p:nvSpPr>
          <p:cNvPr id="3" name="Footer Placeholder 2">
            <a:extLst>
              <a:ext uri="{FF2B5EF4-FFF2-40B4-BE49-F238E27FC236}">
                <a16:creationId xmlns:a16="http://schemas.microsoft.com/office/drawing/2014/main" id="{298FC458-927B-45A6-8BD1-966195B35FA9}"/>
              </a:ext>
            </a:extLst>
          </p:cNvPr>
          <p:cNvSpPr>
            <a:spLocks noGrp="1"/>
          </p:cNvSpPr>
          <p:nvPr>
            <p:ph type="ftr" sz="quarter" idx="3"/>
          </p:nvPr>
        </p:nvSpPr>
        <p:spPr/>
        <p:txBody>
          <a:bodyPr/>
          <a:lstStyle/>
          <a:p>
            <a:endParaRPr lang="en-US" dirty="0"/>
          </a:p>
        </p:txBody>
      </p:sp>
      <p:sp>
        <p:nvSpPr>
          <p:cNvPr id="4" name="Content Placeholder 3">
            <a:extLst>
              <a:ext uri="{FF2B5EF4-FFF2-40B4-BE49-F238E27FC236}">
                <a16:creationId xmlns:a16="http://schemas.microsoft.com/office/drawing/2014/main" id="{907E76AD-792A-4D8A-BC1D-C2DCCC8F98C1}"/>
              </a:ext>
            </a:extLst>
          </p:cNvPr>
          <p:cNvSpPr>
            <a:spLocks noGrp="1"/>
          </p:cNvSpPr>
          <p:nvPr>
            <p:ph sz="quarter" idx="11"/>
          </p:nvPr>
        </p:nvSpPr>
        <p:spPr/>
        <p:txBody>
          <a:bodyPr/>
          <a:lstStyle/>
          <a:p>
            <a:r>
              <a:rPr lang="en-CA" dirty="0"/>
              <a:t>The cost and complexity to stand up a governance structure like this is huge</a:t>
            </a:r>
          </a:p>
          <a:p>
            <a:r>
              <a:rPr lang="en-CA" dirty="0"/>
              <a:t>Ensures health and growth of the entire NIEM ecosystem</a:t>
            </a:r>
          </a:p>
          <a:p>
            <a:r>
              <a:rPr lang="en-CA" dirty="0"/>
              <a:t>Ensures implementation is always moving forward</a:t>
            </a:r>
          </a:p>
          <a:p>
            <a:endParaRPr lang="en-CA" dirty="0"/>
          </a:p>
          <a:p>
            <a:endParaRPr lang="en-CA" dirty="0"/>
          </a:p>
          <a:p>
            <a:endParaRPr lang="en-CA" dirty="0"/>
          </a:p>
        </p:txBody>
      </p:sp>
    </p:spTree>
    <p:extLst>
      <p:ext uri="{BB962C8B-B14F-4D97-AF65-F5344CB8AC3E}">
        <p14:creationId xmlns:p14="http://schemas.microsoft.com/office/powerpoint/2010/main" val="382410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56E42-1517-43D9-92BE-CAFEFA186AAE}"/>
              </a:ext>
            </a:extLst>
          </p:cNvPr>
          <p:cNvSpPr>
            <a:spLocks noGrp="1"/>
          </p:cNvSpPr>
          <p:nvPr>
            <p:ph type="title"/>
          </p:nvPr>
        </p:nvSpPr>
        <p:spPr/>
        <p:txBody>
          <a:bodyPr/>
          <a:lstStyle/>
          <a:p>
            <a:r>
              <a:rPr lang="en-CA" dirty="0"/>
              <a:t>Scope/</a:t>
            </a:r>
            <a:r>
              <a:rPr lang="en-CA" b="0" dirty="0"/>
              <a:t>mature</a:t>
            </a:r>
          </a:p>
        </p:txBody>
      </p:sp>
      <p:sp>
        <p:nvSpPr>
          <p:cNvPr id="3" name="Footer Placeholder 2">
            <a:extLst>
              <a:ext uri="{FF2B5EF4-FFF2-40B4-BE49-F238E27FC236}">
                <a16:creationId xmlns:a16="http://schemas.microsoft.com/office/drawing/2014/main" id="{298FC458-927B-45A6-8BD1-966195B35FA9}"/>
              </a:ext>
            </a:extLst>
          </p:cNvPr>
          <p:cNvSpPr>
            <a:spLocks noGrp="1"/>
          </p:cNvSpPr>
          <p:nvPr>
            <p:ph type="ftr" sz="quarter" idx="3"/>
          </p:nvPr>
        </p:nvSpPr>
        <p:spPr/>
        <p:txBody>
          <a:bodyPr/>
          <a:lstStyle/>
          <a:p>
            <a:endParaRPr lang="en-US" dirty="0"/>
          </a:p>
        </p:txBody>
      </p:sp>
      <p:sp>
        <p:nvSpPr>
          <p:cNvPr id="4" name="Content Placeholder 3">
            <a:extLst>
              <a:ext uri="{FF2B5EF4-FFF2-40B4-BE49-F238E27FC236}">
                <a16:creationId xmlns:a16="http://schemas.microsoft.com/office/drawing/2014/main" id="{907E76AD-792A-4D8A-BC1D-C2DCCC8F98C1}"/>
              </a:ext>
            </a:extLst>
          </p:cNvPr>
          <p:cNvSpPr>
            <a:spLocks noGrp="1"/>
          </p:cNvSpPr>
          <p:nvPr>
            <p:ph sz="quarter" idx="11"/>
          </p:nvPr>
        </p:nvSpPr>
        <p:spPr/>
        <p:txBody>
          <a:bodyPr/>
          <a:lstStyle/>
          <a:p>
            <a:r>
              <a:rPr lang="en-CA" dirty="0"/>
              <a:t>Domains</a:t>
            </a:r>
          </a:p>
          <a:p>
            <a:r>
              <a:rPr lang="en-CA" dirty="0"/>
              <a:t>Subject matter experts</a:t>
            </a:r>
          </a:p>
          <a:p>
            <a:r>
              <a:rPr lang="en-CA" dirty="0"/>
              <a:t>Technical experts</a:t>
            </a:r>
          </a:p>
          <a:p>
            <a:r>
              <a:rPr lang="en-CA" dirty="0"/>
              <a:t>Adoption</a:t>
            </a:r>
          </a:p>
          <a:p>
            <a:r>
              <a:rPr lang="en-CA" dirty="0"/>
              <a:t>3</a:t>
            </a:r>
            <a:r>
              <a:rPr lang="en-CA" baseline="30000" dirty="0"/>
              <a:t>rd</a:t>
            </a:r>
            <a:r>
              <a:rPr lang="en-CA" dirty="0"/>
              <a:t> Party software</a:t>
            </a:r>
          </a:p>
          <a:p>
            <a:endParaRPr lang="en-CA" dirty="0"/>
          </a:p>
          <a:p>
            <a:endParaRPr lang="en-CA" dirty="0"/>
          </a:p>
          <a:p>
            <a:endParaRPr lang="en-CA" dirty="0"/>
          </a:p>
        </p:txBody>
      </p:sp>
    </p:spTree>
    <p:extLst>
      <p:ext uri="{BB962C8B-B14F-4D97-AF65-F5344CB8AC3E}">
        <p14:creationId xmlns:p14="http://schemas.microsoft.com/office/powerpoint/2010/main" val="4006407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56E42-1517-43D9-92BE-CAFEFA186AAE}"/>
              </a:ext>
            </a:extLst>
          </p:cNvPr>
          <p:cNvSpPr>
            <a:spLocks noGrp="1"/>
          </p:cNvSpPr>
          <p:nvPr>
            <p:ph type="title"/>
          </p:nvPr>
        </p:nvSpPr>
        <p:spPr/>
        <p:txBody>
          <a:bodyPr/>
          <a:lstStyle/>
          <a:p>
            <a:r>
              <a:rPr lang="en-CA" dirty="0"/>
              <a:t>Scope/</a:t>
            </a:r>
            <a:r>
              <a:rPr lang="en-CA" b="0" dirty="0"/>
              <a:t>open</a:t>
            </a:r>
          </a:p>
        </p:txBody>
      </p:sp>
      <p:sp>
        <p:nvSpPr>
          <p:cNvPr id="3" name="Footer Placeholder 2">
            <a:extLst>
              <a:ext uri="{FF2B5EF4-FFF2-40B4-BE49-F238E27FC236}">
                <a16:creationId xmlns:a16="http://schemas.microsoft.com/office/drawing/2014/main" id="{298FC458-927B-45A6-8BD1-966195B35FA9}"/>
              </a:ext>
            </a:extLst>
          </p:cNvPr>
          <p:cNvSpPr>
            <a:spLocks noGrp="1"/>
          </p:cNvSpPr>
          <p:nvPr>
            <p:ph type="ftr" sz="quarter" idx="3"/>
          </p:nvPr>
        </p:nvSpPr>
        <p:spPr/>
        <p:txBody>
          <a:bodyPr/>
          <a:lstStyle/>
          <a:p>
            <a:endParaRPr lang="en-US" dirty="0"/>
          </a:p>
        </p:txBody>
      </p:sp>
      <p:sp>
        <p:nvSpPr>
          <p:cNvPr id="4" name="Content Placeholder 3">
            <a:extLst>
              <a:ext uri="{FF2B5EF4-FFF2-40B4-BE49-F238E27FC236}">
                <a16:creationId xmlns:a16="http://schemas.microsoft.com/office/drawing/2014/main" id="{907E76AD-792A-4D8A-BC1D-C2DCCC8F98C1}"/>
              </a:ext>
            </a:extLst>
          </p:cNvPr>
          <p:cNvSpPr>
            <a:spLocks noGrp="1"/>
          </p:cNvSpPr>
          <p:nvPr>
            <p:ph sz="quarter" idx="11"/>
          </p:nvPr>
        </p:nvSpPr>
        <p:spPr/>
        <p:txBody>
          <a:bodyPr/>
          <a:lstStyle/>
          <a:p>
            <a:r>
              <a:rPr lang="en-CA" dirty="0"/>
              <a:t>XML, JSON, UML...</a:t>
            </a:r>
          </a:p>
          <a:p>
            <a:r>
              <a:rPr lang="en-CA" dirty="0"/>
              <a:t>mobile device exchanges and application program interface (API), micro and web service reuse</a:t>
            </a:r>
          </a:p>
          <a:p>
            <a:r>
              <a:rPr lang="en-CA" dirty="0"/>
              <a:t>Inclusive</a:t>
            </a:r>
          </a:p>
          <a:p>
            <a:r>
              <a:rPr lang="en-CA" dirty="0"/>
              <a:t>Malleable</a:t>
            </a:r>
          </a:p>
          <a:p>
            <a:endParaRPr lang="en-CA" dirty="0"/>
          </a:p>
          <a:p>
            <a:endParaRPr lang="en-CA" dirty="0"/>
          </a:p>
          <a:p>
            <a:endParaRPr lang="en-CA" dirty="0"/>
          </a:p>
        </p:txBody>
      </p:sp>
    </p:spTree>
    <p:extLst>
      <p:ext uri="{BB962C8B-B14F-4D97-AF65-F5344CB8AC3E}">
        <p14:creationId xmlns:p14="http://schemas.microsoft.com/office/powerpoint/2010/main" val="3166053265"/>
      </p:ext>
    </p:extLst>
  </p:cSld>
  <p:clrMapOvr>
    <a:masterClrMapping/>
  </p:clrMapOvr>
</p:sld>
</file>

<file path=ppt/theme/theme1.xml><?xml version="1.0" encoding="utf-8"?>
<a:theme xmlns:a="http://schemas.openxmlformats.org/drawingml/2006/main" name="NIEM_white">
  <a:themeElements>
    <a:clrScheme name="Custom 4">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0070C0"/>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EB3B6"/>
            </a:gs>
            <a:gs pos="100000">
              <a:schemeClr val="bg1"/>
            </a:gs>
          </a:gsLst>
        </a:gradFill>
        <a:ln>
          <a:solidFill>
            <a:srgbClr val="5C7073"/>
          </a:solidFill>
        </a:ln>
        <a:effectLst>
          <a:innerShdw blurRad="371475" dir="13500000">
            <a:schemeClr val="bg1"/>
          </a:innerShdw>
          <a:reflection stA="30000" endPos="10000" dist="12700" dir="5400000" sy="-100000" algn="bl" rotWithShape="0"/>
        </a:effectLst>
      </a:spPr>
      <a:bodyPr tIns="91440" anchor="t" anchorCtr="0"/>
      <a:lstStyle>
        <a:defPPr algn="ctr" fontAlgn="auto">
          <a:lnSpc>
            <a:spcPct val="90000"/>
          </a:lnSpc>
          <a:spcBef>
            <a:spcPts val="0"/>
          </a:spcBef>
          <a:spcAft>
            <a:spcPts val="0"/>
          </a:spcAft>
          <a:defRPr sz="2100" b="1" spc="-50" dirty="0" smtClean="0">
            <a:solidFill>
              <a:srgbClr val="304776"/>
            </a:solidFill>
            <a:latin typeface="Arial"/>
            <a:cs typeface="Arial"/>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Custom 2">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0070C0"/>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8DE4B6E5ED562408C4F12FE6BD9C587" ma:contentTypeVersion="0" ma:contentTypeDescription="Create a new document." ma:contentTypeScope="" ma:versionID="ca35eadfb6483595d84bed29bdac0c0d">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0DF7210-3627-4F22-97AC-3F948A8AB8F2}">
  <ds:schemaRefs>
    <ds:schemaRef ds:uri="http://schemas.microsoft.com/sharepoint/v3/contenttype/forms"/>
  </ds:schemaRefs>
</ds:datastoreItem>
</file>

<file path=customXml/itemProps2.xml><?xml version="1.0" encoding="utf-8"?>
<ds:datastoreItem xmlns:ds="http://schemas.openxmlformats.org/officeDocument/2006/customXml" ds:itemID="{B1A81710-7E9B-414F-9E39-7E88BF98EA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77D90CF-AC11-4B86-BF4A-1F694E95DFC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14676</TotalTime>
  <Words>1082</Words>
  <Application>Microsoft Office PowerPoint</Application>
  <PresentationFormat>On-screen Show (4:3)</PresentationFormat>
  <Paragraphs>214</Paragraphs>
  <Slides>21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Noto Sans</vt:lpstr>
      <vt:lpstr>Wingdings</vt:lpstr>
      <vt:lpstr>Wingdings 2</vt:lpstr>
      <vt:lpstr>NIEM_white</vt:lpstr>
      <vt:lpstr>Office Theme</vt:lpstr>
      <vt:lpstr>PowerPoint Presentation</vt:lpstr>
      <vt:lpstr>Housekeeping</vt:lpstr>
      <vt:lpstr>Session agenda</vt:lpstr>
      <vt:lpstr>Johnathan Kirk</vt:lpstr>
      <vt:lpstr>What do we mean by “Improving niem implementation”?</vt:lpstr>
      <vt:lpstr>scope</vt:lpstr>
      <vt:lpstr>Scope/Governance</vt:lpstr>
      <vt:lpstr>Scope/mature</vt:lpstr>
      <vt:lpstr>Scope/open</vt:lpstr>
      <vt:lpstr>Scope/solution-focused, benefits-rich</vt:lpstr>
      <vt:lpstr>training</vt:lpstr>
      <vt:lpstr>Tools</vt:lpstr>
      <vt:lpstr>Tools/Messaging</vt:lpstr>
      <vt:lpstr>Tools/planning</vt:lpstr>
      <vt:lpstr>Tools/conversion tools</vt:lpstr>
      <vt:lpstr>Tools/data management</vt:lpstr>
      <vt:lpstr>Improving the implementation of NIEM conformant information exchanges </vt:lpstr>
      <vt:lpstr>PowerPoint Presentation</vt:lpstr>
      <vt:lpstr>PowerPoint Presentation</vt:lpstr>
      <vt:lpstr>PowerPoint Presentation</vt:lpstr>
      <vt:lpstr>Annual Meeting Overview (14-18 September)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Sullivan</dc:creator>
  <cp:lastModifiedBy>Thomas Krul</cp:lastModifiedBy>
  <cp:revision>243</cp:revision>
  <dcterms:created xsi:type="dcterms:W3CDTF">2020-08-09T20:35:51Z</dcterms:created>
  <dcterms:modified xsi:type="dcterms:W3CDTF">2020-09-16T03:45:38Z</dcterms:modified>
</cp:coreProperties>
</file>