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5272" r:id="rId2"/>
    <p:sldMasterId id="2147485312" r:id="rId3"/>
  </p:sldMasterIdLst>
  <p:notesMasterIdLst>
    <p:notesMasterId r:id="rId5"/>
  </p:notesMasterIdLst>
  <p:handoutMasterIdLst>
    <p:handoutMasterId r:id="rId6"/>
  </p:handoutMasterIdLst>
  <p:sldIdLst>
    <p:sldId id="719" r:id="rId4"/>
  </p:sldIdLst>
  <p:sldSz cx="9144000" cy="6858000" type="letter"/>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lly, Heather" initials="HR" lastIdx="17" clrIdx="0"/>
  <p:cmAuthor id="1" name="Key, Jacqueline" initials="JK" lastIdx="2" clrIdx="1"/>
  <p:cmAuthor id="2" name="Taylor, Michael C" initials="MT" lastIdx="7" clrIdx="2"/>
  <p:cmAuthor id="3" name="Wan, Tiffany" initials="TW" lastIdx="27" clrIdx="3"/>
  <p:cmAuthor id="4" name="Logan, Craig" initials="CL" lastIdx="11" clrIdx="4"/>
  <p:cmAuthor id="5" name="justin.stekervetz" initials="JS" lastIdx="5" clrIdx="5"/>
  <p:cmAuthor id="6" name="Akshai Prakash" initials="" lastIdx="0" clrIdx="6"/>
  <p:cmAuthor id="7" name="Lancos, Allison Marie" initials="AL" lastIdx="5" clrIdx="7"/>
  <p:cmAuthor id="8" name="Vainshtein, Natalia" initials="NV" lastIdx="41" clrIdx="8"/>
  <p:cmAuthor id="9" name="Ritter, Eric" initials="ER" lastIdx="6" clrIdx="9"/>
  <p:cmAuthor id="10" name="Cross, Oniel" initials="OC" lastIdx="5" clrIdx="10"/>
  <p:cmAuthor id="11" name="Kuban, Sara A." initials="SK" lastIdx="4" clrIdx="11">
    <p:extLst/>
  </p:cmAuthor>
  <p:cmAuthor id="12" name="Nisco, Derek" initials="ND" lastIdx="2" clrIdx="12">
    <p:extLst/>
  </p:cmAuthor>
  <p:cmAuthor id="13" name="Dan Croft" initials="" lastIdx="1"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6F"/>
    <a:srgbClr val="FFB64B"/>
    <a:srgbClr val="5FB4BE"/>
    <a:srgbClr val="B36F3C"/>
    <a:srgbClr val="007678"/>
    <a:srgbClr val="0085BB"/>
    <a:srgbClr val="949C9D"/>
    <a:srgbClr val="686868"/>
    <a:srgbClr val="59595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50000" autoAdjust="0"/>
  </p:normalViewPr>
  <p:slideViewPr>
    <p:cSldViewPr>
      <p:cViewPr varScale="1">
        <p:scale>
          <a:sx n="115" d="100"/>
          <a:sy n="115" d="100"/>
        </p:scale>
        <p:origin x="1164" y="114"/>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980"/>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970938" y="1"/>
            <a:ext cx="3037840" cy="464980"/>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B3567F1A-F972-48E2-810D-F153F2BC987C}" type="datetimeFigureOut">
              <a:rPr lang="en-US"/>
              <a:pPr>
                <a:defRPr/>
              </a:pPr>
              <a:t>10/10/2019</a:t>
            </a:fld>
            <a:endParaRPr lang="en-US" dirty="0"/>
          </a:p>
        </p:txBody>
      </p:sp>
      <p:sp>
        <p:nvSpPr>
          <p:cNvPr id="4" name="Footer Placeholder 3"/>
          <p:cNvSpPr>
            <a:spLocks noGrp="1"/>
          </p:cNvSpPr>
          <p:nvPr>
            <p:ph type="ftr" sz="quarter" idx="2"/>
          </p:nvPr>
        </p:nvSpPr>
        <p:spPr>
          <a:xfrm>
            <a:off x="0" y="8829823"/>
            <a:ext cx="3037840" cy="464980"/>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70938" y="8829823"/>
            <a:ext cx="3037840" cy="464980"/>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367D72C0-481D-49BC-94C5-DE4BB6EBAECF}" type="slidenum">
              <a:rPr lang="en-US"/>
              <a:pPr>
                <a:defRPr/>
              </a:pPr>
              <a:t>‹#›</a:t>
            </a:fld>
            <a:endParaRPr lang="en-US" dirty="0"/>
          </a:p>
        </p:txBody>
      </p:sp>
    </p:spTree>
    <p:extLst>
      <p:ext uri="{BB962C8B-B14F-4D97-AF65-F5344CB8AC3E}">
        <p14:creationId xmlns:p14="http://schemas.microsoft.com/office/powerpoint/2010/main" val="11032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980"/>
          </a:xfrm>
          <a:prstGeom prst="rect">
            <a:avLst/>
          </a:prstGeom>
        </p:spPr>
        <p:txBody>
          <a:bodyPr vert="horz" lIns="92647" tIns="46324" rIns="92647" bIns="4632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938" y="1"/>
            <a:ext cx="3037840" cy="464980"/>
          </a:xfrm>
          <a:prstGeom prst="rect">
            <a:avLst/>
          </a:prstGeom>
        </p:spPr>
        <p:txBody>
          <a:bodyPr vert="horz" lIns="92647" tIns="46324" rIns="92647" bIns="46324" rtlCol="0"/>
          <a:lstStyle>
            <a:lvl1pPr algn="r" fontAlgn="auto">
              <a:spcBef>
                <a:spcPts val="0"/>
              </a:spcBef>
              <a:spcAft>
                <a:spcPts val="0"/>
              </a:spcAft>
              <a:defRPr sz="1200">
                <a:latin typeface="+mn-lt"/>
                <a:cs typeface="+mn-cs"/>
              </a:defRPr>
            </a:lvl1pPr>
          </a:lstStyle>
          <a:p>
            <a:pPr>
              <a:defRPr/>
            </a:pPr>
            <a:fld id="{466D9BF6-34AA-4693-8411-0D6801284808}" type="datetimeFigureOut">
              <a:rPr lang="en-US"/>
              <a:pPr>
                <a:defRPr/>
              </a:pPr>
              <a:t>10/10/2019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647" tIns="46324" rIns="92647" bIns="46324" rtlCol="0" anchor="ctr"/>
          <a:lstStyle/>
          <a:p>
            <a:pPr lvl="0"/>
            <a:endParaRPr lang="en-US" noProof="0" dirty="0"/>
          </a:p>
        </p:txBody>
      </p:sp>
      <p:sp>
        <p:nvSpPr>
          <p:cNvPr id="5" name="Notes Placeholder 4"/>
          <p:cNvSpPr>
            <a:spLocks noGrp="1"/>
          </p:cNvSpPr>
          <p:nvPr>
            <p:ph type="body" sz="quarter" idx="3"/>
          </p:nvPr>
        </p:nvSpPr>
        <p:spPr>
          <a:xfrm>
            <a:off x="701040" y="4416510"/>
            <a:ext cx="5608320" cy="4183220"/>
          </a:xfrm>
          <a:prstGeom prst="rect">
            <a:avLst/>
          </a:prstGeom>
        </p:spPr>
        <p:txBody>
          <a:bodyPr vert="horz" lIns="92647" tIns="46324" rIns="92647" bIns="463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823"/>
            <a:ext cx="3037840" cy="464980"/>
          </a:xfrm>
          <a:prstGeom prst="rect">
            <a:avLst/>
          </a:prstGeom>
        </p:spPr>
        <p:txBody>
          <a:bodyPr vert="horz" lIns="92647" tIns="46324" rIns="92647" bIns="46324"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938" y="8829823"/>
            <a:ext cx="3037840" cy="464980"/>
          </a:xfrm>
          <a:prstGeom prst="rect">
            <a:avLst/>
          </a:prstGeom>
        </p:spPr>
        <p:txBody>
          <a:bodyPr vert="horz" lIns="92647" tIns="46324" rIns="92647" bIns="46324" rtlCol="0" anchor="b"/>
          <a:lstStyle>
            <a:lvl1pPr algn="r" fontAlgn="auto">
              <a:spcBef>
                <a:spcPts val="0"/>
              </a:spcBef>
              <a:spcAft>
                <a:spcPts val="0"/>
              </a:spcAft>
              <a:defRPr sz="1200">
                <a:latin typeface="+mn-lt"/>
                <a:cs typeface="+mn-cs"/>
              </a:defRPr>
            </a:lvl1pPr>
          </a:lstStyle>
          <a:p>
            <a:pPr>
              <a:defRPr/>
            </a:pPr>
            <a:fld id="{A0F65743-3709-4845-8C48-66182B01E8A1}" type="slidenum">
              <a:rPr lang="en-US"/>
              <a:pPr>
                <a:defRPr/>
              </a:pPr>
              <a:t>‹#›</a:t>
            </a:fld>
            <a:endParaRPr lang="en-US" dirty="0"/>
          </a:p>
        </p:txBody>
      </p:sp>
    </p:spTree>
    <p:extLst>
      <p:ext uri="{BB962C8B-B14F-4D97-AF65-F5344CB8AC3E}">
        <p14:creationId xmlns:p14="http://schemas.microsoft.com/office/powerpoint/2010/main" val="8477527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1</a:t>
            </a:fld>
            <a:endParaRPr lang="en-US" dirty="0"/>
          </a:p>
        </p:txBody>
      </p:sp>
    </p:spTree>
    <p:extLst>
      <p:ext uri="{BB962C8B-B14F-4D97-AF65-F5344CB8AC3E}">
        <p14:creationId xmlns:p14="http://schemas.microsoft.com/office/powerpoint/2010/main" val="971298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5933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a:prstGeom prst="rect">
            <a:avLst/>
          </a:prstGeom>
        </p:spPr>
        <p:txBody>
          <a:bodyPr/>
          <a:lstStyle>
            <a:lvl1pPr algn="ctr">
              <a:defRPr sz="2800"/>
            </a:lvl1pPr>
          </a:lstStyle>
          <a:p>
            <a:r>
              <a:rPr lang="en-US" dirty="0"/>
              <a:t>Click to edit Master title style</a:t>
            </a:r>
          </a:p>
        </p:txBody>
      </p:sp>
    </p:spTree>
    <p:extLst>
      <p:ext uri="{BB962C8B-B14F-4D97-AF65-F5344CB8AC3E}">
        <p14:creationId xmlns:p14="http://schemas.microsoft.com/office/powerpoint/2010/main" val="99020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387350" y="6562725"/>
            <a:ext cx="374650" cy="153988"/>
          </a:xfrm>
          <a:prstGeom prst="rect">
            <a:avLst/>
          </a:prstGeom>
        </p:spPr>
        <p:txBody>
          <a:bodyPr/>
          <a:lstStyle>
            <a:lvl1pPr>
              <a:defRPr>
                <a:latin typeface="Arial" charset="0"/>
                <a:cs typeface="Arial" charset="0"/>
              </a:defRPr>
            </a:lvl1pPr>
          </a:lstStyle>
          <a:p>
            <a:pPr>
              <a:defRPr/>
            </a:pPr>
            <a:fld id="{C13BC184-E17D-4C0D-92D1-C42500D19E3A}" type="slidenum">
              <a:rPr lang="en-CA">
                <a:solidFill>
                  <a:srgbClr val="000000"/>
                </a:solidFill>
              </a:rPr>
              <a:pPr>
                <a:defRPr/>
              </a:pPr>
              <a:t>‹#›</a:t>
            </a:fld>
            <a:endParaRPr lang="en-CA" dirty="0">
              <a:solidFill>
                <a:srgbClr val="000000"/>
              </a:solidFill>
            </a:endParaRPr>
          </a:p>
        </p:txBody>
      </p:sp>
      <p:sp>
        <p:nvSpPr>
          <p:cNvPr id="4" name="Footer Placeholder 5"/>
          <p:cNvSpPr>
            <a:spLocks noGrp="1"/>
          </p:cNvSpPr>
          <p:nvPr>
            <p:ph type="ftr" sz="quarter" idx="11"/>
          </p:nvPr>
        </p:nvSpPr>
        <p:spPr>
          <a:xfrm>
            <a:off x="762000" y="6562725"/>
            <a:ext cx="5219700" cy="153988"/>
          </a:xfrm>
          <a:prstGeom prst="rect">
            <a:avLst/>
          </a:prstGeom>
        </p:spPr>
        <p:txBody>
          <a:bodyPr/>
          <a:lstStyle>
            <a:lvl1pPr>
              <a:defRPr>
                <a:latin typeface="Arial" charset="0"/>
                <a:cs typeface="Arial" charset="0"/>
              </a:defRPr>
            </a:lvl1pPr>
          </a:lstStyle>
          <a:p>
            <a:pPr>
              <a:defRPr/>
            </a:pPr>
            <a:endParaRPr lang="en-CA" dirty="0">
              <a:solidFill>
                <a:srgbClr val="000000"/>
              </a:solidFill>
            </a:endParaRP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07081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555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001000" y="6356350"/>
            <a:ext cx="685800" cy="365125"/>
          </a:xfrm>
        </p:spPr>
        <p:txBody>
          <a:bodyPr/>
          <a:lstStyle>
            <a:lvl1pPr>
              <a:defRPr sz="1400" b="1">
                <a:solidFill>
                  <a:schemeClr val="bg1"/>
                </a:solidFill>
              </a:defRPr>
            </a:lvl1pPr>
          </a:lstStyle>
          <a:p>
            <a:fld id="{3BD15190-32A8-493E-82FC-4656A88DBF1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29980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400" b="1"/>
            </a:lvl1p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112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824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3739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10"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7886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327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68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65346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6641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8"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78384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5484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D15190-32A8-493E-82FC-4656A88DBF15}" type="slidenum">
              <a:rPr lang="en-US" smtClean="0">
                <a:solidFill>
                  <a:prstClr val="black">
                    <a:tint val="75000"/>
                  </a:prstClr>
                </a:solidFill>
              </a:rPr>
              <a:pPr/>
              <a:t>‹#›</a:t>
            </a:fld>
            <a:endParaRPr lang="en-US">
              <a:solidFill>
                <a:prstClr val="black">
                  <a:tint val="75000"/>
                </a:prstClr>
              </a:solidFill>
            </a:endParaRPr>
          </a:p>
        </p:txBody>
      </p:sp>
      <p:pic>
        <p:nvPicPr>
          <p:cNvPr id="7" name="Picture 2" descr="C:\Documents and Settings\mk122\My Documents\FileCabinet\NIEM\_NIEM-x.x\niem-3.0\3.0 plan (May2012)\kickoff\NIEM-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05200" y="6248400"/>
            <a:ext cx="2139952" cy="5349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0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341391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
        <p:nvSpPr>
          <p:cNvPr id="5" name="Content Placeholder 6"/>
          <p:cNvSpPr>
            <a:spLocks noGrp="1"/>
          </p:cNvSpPr>
          <p:nvPr>
            <p:ph sz="quarter" idx="11"/>
          </p:nvPr>
        </p:nvSpPr>
        <p:spPr>
          <a:xfrm>
            <a:off x="457200" y="1492250"/>
            <a:ext cx="8229600" cy="4445000"/>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descr="C:\Users\jkey\AppData\Local\Temp\wz8217\NIEM_w-name_cmyk.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68012" y="6507428"/>
            <a:ext cx="1499788" cy="350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93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338331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a:t>Click to edit Master title style</a:t>
            </a:r>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4303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40435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67885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3" name="Picture 5" descr="C:\Users\jkey\AppData\Local\Temp\wz8217\NIEM_w-name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3425" y="1844675"/>
            <a:ext cx="51371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426674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a:ex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35920138-74A0-48DF-B89F-6B7E0D40782B}"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4671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a:ex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54420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17" r:id="rId1"/>
    <p:sldLayoutId id="2147485218" r:id="rId2"/>
    <p:sldLayoutId id="2147485219" r:id="rId3"/>
    <p:sldLayoutId id="2147485220" r:id="rId4"/>
    <p:sldLayoutId id="2147485294" r:id="rId5"/>
    <p:sldLayoutId id="2147485295" r:id="rId6"/>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t>Bullet is Wingdings 2:161 (100%); before paragraph spacing of 13.44 pt</a:t>
            </a:r>
          </a:p>
          <a:p>
            <a:pPr lvl="1"/>
            <a:r>
              <a:rPr lang="en-US"/>
              <a:t>Dash: dash point is 100% en-dash, before paragraph spacing of 5.76 pt</a:t>
            </a:r>
          </a:p>
          <a:p>
            <a:pPr lvl="2"/>
            <a:r>
              <a:rPr lang="en-US"/>
              <a:t>Subbullet is 100% bullet, before paragraph spacing of 4.8 pt</a:t>
            </a:r>
          </a:p>
          <a:p>
            <a:pPr lvl="0"/>
            <a:endParaRPr lang="en-US"/>
          </a:p>
        </p:txBody>
      </p:sp>
      <p:sp>
        <p:nvSpPr>
          <p:cNvPr id="1029" name="Text Box 5"/>
          <p:cNvSpPr txBox="1">
            <a:spLocks noChangeArrowheads="1"/>
          </p:cNvSpPr>
          <p:nvPr userDrawn="1"/>
        </p:nvSpPr>
        <p:spPr bwMode="auto">
          <a:xfrm>
            <a:off x="4367213" y="6488113"/>
            <a:ext cx="409575" cy="200025"/>
          </a:xfrm>
          <a:prstGeom prst="rect">
            <a:avLst/>
          </a:prstGeom>
          <a:noFill/>
          <a:ln>
            <a:noFill/>
          </a:ln>
          <a:effectLst>
            <a:prstShdw prst="shdw17" dist="17961" dir="2700000">
              <a:srgbClr val="858585"/>
            </a:prstShdw>
          </a:effectLst>
          <a:ex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22FC12E0-BF51-4AED-8937-5538C7C73AD0}"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5"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279620668"/>
      </p:ext>
    </p:extLst>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5959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83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BD15190-32A8-493E-82FC-4656A88DBF15}"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4069441577"/>
      </p:ext>
    </p:extLst>
  </p:cSld>
  <p:clrMap bg1="lt1" tx1="dk1" bg2="lt2" tx2="dk2" accent1="accent1" accent2="accent2" accent3="accent3" accent4="accent4" accent5="accent5" accent6="accent6" hlink="hlink" folHlink="folHlink"/>
  <p:sldLayoutIdLst>
    <p:sldLayoutId id="2147485313" r:id="rId1"/>
    <p:sldLayoutId id="2147485314" r:id="rId2"/>
    <p:sldLayoutId id="2147485315" r:id="rId3"/>
    <p:sldLayoutId id="2147485316" r:id="rId4"/>
    <p:sldLayoutId id="2147485317" r:id="rId5"/>
    <p:sldLayoutId id="2147485318" r:id="rId6"/>
    <p:sldLayoutId id="2147485319" r:id="rId7"/>
    <p:sldLayoutId id="2147485320" r:id="rId8"/>
    <p:sldLayoutId id="2147485321" r:id="rId9"/>
    <p:sldLayoutId id="2147485322" r:id="rId10"/>
    <p:sldLayoutId id="2147485323" r:id="rId11"/>
    <p:sldLayoutId id="2147485324" r:id="rId12"/>
    <p:sldLayoutId id="2147485325" r:id="rId13"/>
    <p:sldLayoutId id="2147485326" r:id="rId14"/>
  </p:sldLayoutIdLst>
  <p:hf hdr="0" ftr="0" dt="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013"/>
              </p:ext>
            </p:extLst>
          </p:nvPr>
        </p:nvGraphicFramePr>
        <p:xfrm>
          <a:off x="381000" y="1371600"/>
          <a:ext cx="8380861" cy="1310640"/>
        </p:xfrm>
        <a:graphic>
          <a:graphicData uri="http://schemas.openxmlformats.org/drawingml/2006/table">
            <a:tbl>
              <a:tblPr firstRow="1" bandRow="1"/>
              <a:tblGrid>
                <a:gridCol w="8380861">
                  <a:extLst>
                    <a:ext uri="{9D8B030D-6E8A-4147-A177-3AD203B41FA5}">
                      <a16:colId xmlns:a16="http://schemas.microsoft.com/office/drawing/2014/main" val="20000"/>
                    </a:ext>
                  </a:extLst>
                </a:gridCol>
              </a:tblGrid>
              <a:tr h="238365">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400" b="1" dirty="0">
                          <a:solidFill>
                            <a:schemeClr val="bg1"/>
                          </a:solidFill>
                        </a:rPr>
                        <a:t>Description</a:t>
                      </a: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06F"/>
                    </a:solidFill>
                  </a:tcPr>
                </a:tc>
                <a:extLst>
                  <a:ext uri="{0D108BD9-81ED-4DB2-BD59-A6C34878D82A}">
                    <a16:rowId xmlns:a16="http://schemas.microsoft.com/office/drawing/2014/main" val="10000"/>
                  </a:ext>
                </a:extLst>
              </a:tr>
              <a:tr h="63961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2019 Highlights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your NIEM domain accomplishments, activities, best practices</a:t>
                      </a: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2020 Objectives</a:t>
                      </a:r>
                      <a:r>
                        <a:rPr kumimoji="0" lang="en-US" sz="1400" b="0" i="0" u="none" strike="noStrike" kern="1200" cap="none" spc="0" normalizeH="0" baseline="0" noProof="0" dirty="0">
                          <a:ln>
                            <a:noFill/>
                          </a:ln>
                          <a:solidFill>
                            <a:srgbClr val="686868"/>
                          </a:solidFill>
                          <a:effectLst/>
                          <a:uLnTx/>
                          <a:uFillTx/>
                          <a:latin typeface="+mn-lt"/>
                          <a:ea typeface="+mn-ea"/>
                          <a:cs typeface="+mn-cs"/>
                        </a:rPr>
                        <a:t>: </a:t>
                      </a:r>
                      <a:r>
                        <a:rPr kumimoji="0" lang="en-US" sz="1400" b="0" i="0" u="none" strike="noStrike" kern="1200" cap="none" spc="0" normalizeH="0" baseline="0" noProof="0" dirty="0">
                          <a:ln>
                            <a:noFill/>
                          </a:ln>
                          <a:solidFill>
                            <a:srgbClr val="686868"/>
                          </a:solidFill>
                          <a:effectLst/>
                          <a:uLnTx/>
                          <a:uFillTx/>
                          <a:latin typeface="Arial"/>
                          <a:ea typeface=""/>
                          <a:cs typeface=""/>
                        </a:rPr>
                        <a:t>Describe your </a:t>
                      </a:r>
                      <a:r>
                        <a:rPr kumimoji="0" lang="en-US" sz="1400" b="0" i="0" u="none" strike="noStrike" kern="1200" cap="none" spc="0" normalizeH="0" baseline="0" noProof="0">
                          <a:ln>
                            <a:noFill/>
                          </a:ln>
                          <a:solidFill>
                            <a:srgbClr val="686868"/>
                          </a:solidFill>
                          <a:effectLst/>
                          <a:uLnTx/>
                          <a:uFillTx/>
                          <a:latin typeface="Arial"/>
                          <a:ea typeface=""/>
                          <a:cs typeface=""/>
                        </a:rPr>
                        <a:t>NIEM domain </a:t>
                      </a:r>
                      <a:r>
                        <a:rPr kumimoji="0" lang="en-US" sz="1400" b="0" i="0" u="none" strike="noStrike" kern="1200" cap="none" spc="0" normalizeH="0" baseline="0" noProof="0" dirty="0">
                          <a:ln>
                            <a:noFill/>
                          </a:ln>
                          <a:solidFill>
                            <a:srgbClr val="686868"/>
                          </a:solidFill>
                          <a:effectLst/>
                          <a:uLnTx/>
                          <a:uFillTx/>
                          <a:latin typeface="Arial"/>
                          <a:ea typeface=""/>
                          <a:cs typeface=""/>
                        </a:rPr>
                        <a:t>goals and plans for next year</a:t>
                      </a:r>
                      <a:endParaRPr kumimoji="0" lang="en-US" sz="1400" b="0" i="0" u="none" strike="noStrike" kern="1200" cap="none" spc="0" normalizeH="0" baseline="0" noProof="0" dirty="0">
                        <a:ln>
                          <a:noFill/>
                        </a:ln>
                        <a:solidFill>
                          <a:srgbClr val="686868"/>
                        </a:solidFill>
                        <a:effectLst/>
                        <a:uLnTx/>
                        <a:uFillTx/>
                        <a:latin typeface="+mn-lt"/>
                        <a:ea typeface="+mn-ea"/>
                        <a:cs typeface="+mn-cs"/>
                      </a:endParaRPr>
                    </a:p>
                    <a:p>
                      <a:pPr marL="0" marR="0" lvl="0" indent="0" algn="l" defTabSz="909720" rtl="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686868"/>
                          </a:solidFill>
                          <a:effectLst/>
                          <a:uLnTx/>
                          <a:uFillTx/>
                          <a:latin typeface="+mn-lt"/>
                          <a:ea typeface="+mn-ea"/>
                          <a:cs typeface="+mn-cs"/>
                        </a:rPr>
                        <a:t>NIEM Recommendations</a:t>
                      </a:r>
                      <a:r>
                        <a:rPr kumimoji="0" lang="en-US" sz="1400" b="0" i="0" u="none" strike="noStrike" kern="1200" cap="none" spc="0" normalizeH="0" baseline="0" noProof="0" dirty="0">
                          <a:ln>
                            <a:noFill/>
                          </a:ln>
                          <a:solidFill>
                            <a:srgbClr val="686868"/>
                          </a:solidFill>
                          <a:effectLst/>
                          <a:uLnTx/>
                          <a:uFillTx/>
                          <a:latin typeface="+mn-lt"/>
                          <a:ea typeface="+mn-ea"/>
                          <a:cs typeface="+mn-cs"/>
                        </a:rPr>
                        <a:t>: Describe how NIEM should evolve to the “next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83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9C9D"/>
                    </a:solidFill>
                  </a:tcPr>
                </a:tc>
                <a:extLst>
                  <a:ext uri="{0D108BD9-81ED-4DB2-BD59-A6C34878D82A}">
                    <a16:rowId xmlns:a16="http://schemas.microsoft.com/office/drawing/2014/main" val="10002"/>
                  </a:ext>
                </a:extLst>
              </a:tr>
            </a:tbl>
          </a:graphicData>
        </a:graphic>
      </p:graphicFrame>
      <p:sp>
        <p:nvSpPr>
          <p:cNvPr id="6" name="Freeform 5"/>
          <p:cNvSpPr/>
          <p:nvPr/>
        </p:nvSpPr>
        <p:spPr>
          <a:xfrm>
            <a:off x="533400" y="3199089"/>
            <a:ext cx="25146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rgbClr val="686868"/>
                </a:solidFill>
                <a:latin typeface="Arial"/>
              </a:rPr>
              <a:t>DHS OBIM updated DNA and pedigree content in the Biometrics Domain during the NIEM 4.2 release.</a:t>
            </a:r>
          </a:p>
          <a:p>
            <a:pPr marL="171450" indent="-171450" eaLnBrk="0" fontAlgn="auto" hangingPunct="0">
              <a:spcBef>
                <a:spcPct val="30000"/>
              </a:spcBef>
              <a:spcAft>
                <a:spcPts val="0"/>
              </a:spcAft>
              <a:buFont typeface="Arial" panose="020B0604020202020204" pitchFamily="34" charset="0"/>
              <a:buChar char="•"/>
              <a:defRPr/>
            </a:pPr>
            <a:r>
              <a:rPr lang="en-US" sz="1200" kern="0" dirty="0">
                <a:solidFill>
                  <a:srgbClr val="686868"/>
                </a:solidFill>
                <a:latin typeface="Arial"/>
              </a:rPr>
              <a:t>DHS OBIM is implementing processes and a model-based systems engineering (MBSE) tool to deliver comprehensive project models capable of supporting OBIM’s architecture, engineering, and performance analysis.  </a:t>
            </a:r>
            <a:r>
              <a:rPr kumimoji="0" lang="en-US" sz="1200" b="0" i="0" u="none" strike="noStrike" kern="0" cap="none" spc="0" normalizeH="0" noProof="0" dirty="0">
                <a:ln>
                  <a:noFill/>
                </a:ln>
                <a:solidFill>
                  <a:srgbClr val="686868"/>
                </a:solidFill>
                <a:effectLst/>
                <a:uLnTx/>
                <a:uFillTx/>
                <a:latin typeface="Arial"/>
              </a:rPr>
              <a:t>	</a:t>
            </a:r>
            <a:endParaRPr kumimoji="0" lang="en-US" sz="1200" b="0" i="0" u="none" strike="noStrike" kern="0" cap="none" spc="0" normalizeH="0" baseline="0" noProof="0" dirty="0">
              <a:ln>
                <a:noFill/>
              </a:ln>
              <a:solidFill>
                <a:srgbClr val="686868"/>
              </a:solidFill>
              <a:effectLst/>
              <a:uLnTx/>
              <a:uFillTx/>
              <a:latin typeface="Arial"/>
            </a:endParaRPr>
          </a:p>
          <a:p>
            <a:pPr marL="0" marR="0" lvl="0" indent="0" defTabSz="75565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a:ln>
                <a:noFill/>
              </a:ln>
              <a:solidFill>
                <a:srgbClr val="686868"/>
              </a:solidFill>
              <a:effectLst/>
              <a:uLnTx/>
              <a:uFillTx/>
              <a:latin typeface="Arial"/>
            </a:endParaRPr>
          </a:p>
        </p:txBody>
      </p:sp>
      <p:sp>
        <p:nvSpPr>
          <p:cNvPr id="7" name="Freeform 6"/>
          <p:cNvSpPr/>
          <p:nvPr/>
        </p:nvSpPr>
        <p:spPr>
          <a:xfrm>
            <a:off x="38746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2019 Highlights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9" name="Freeform 8"/>
          <p:cNvSpPr/>
          <p:nvPr/>
        </p:nvSpPr>
        <p:spPr>
          <a:xfrm>
            <a:off x="3352800" y="3199088"/>
            <a:ext cx="2438400" cy="3430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686868"/>
                </a:solidFill>
                <a:latin typeface="Arial"/>
              </a:rPr>
              <a:t>DHS OBIM plans to include additional DNA attributes in the upcoming NIEM 5.0 release.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a:solidFill>
                  <a:srgbClr val="686868"/>
                </a:solidFill>
                <a:latin typeface="Arial"/>
              </a:rPr>
              <a:t>DHS OBIM identified three areas of interest where NIEM Biometrics may play a role: DNA, Facial Recognition Technology, and Human Language Technology. These are advanced capability areas that the OBIM Futures Identity (FI) team plans to evaluate in the form of prototypes, projects, or concepts. FI will use Enterprise Architecture (EA) tools to document the business process, architecture, software, and system modeling.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i="0" strike="noStrike" kern="0" cap="none" spc="0" normalizeH="0" baseline="0" noProof="0" dirty="0">
              <a:ln>
                <a:noFill/>
              </a:ln>
              <a:solidFill>
                <a:srgbClr val="686868"/>
              </a:solidFill>
              <a:effectLst/>
              <a:uLnTx/>
              <a:uFillTx/>
              <a:latin typeface="Arial"/>
            </a:endParaRPr>
          </a:p>
        </p:txBody>
      </p:sp>
      <p:sp>
        <p:nvSpPr>
          <p:cNvPr id="10" name="Freeform 9"/>
          <p:cNvSpPr/>
          <p:nvPr/>
        </p:nvSpPr>
        <p:spPr>
          <a:xfrm>
            <a:off x="3203029"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dirty="0">
                <a:solidFill>
                  <a:srgbClr val="FFFFFF"/>
                </a:solidFill>
                <a:latin typeface="Arial"/>
              </a:rPr>
              <a:t>2020 Objectives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14" name="Freeform 13"/>
          <p:cNvSpPr/>
          <p:nvPr/>
        </p:nvSpPr>
        <p:spPr>
          <a:xfrm>
            <a:off x="6172200" y="3199088"/>
            <a:ext cx="2438400" cy="3049312"/>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marL="171450" marR="0" lvl="0" indent="-171450" defTabSz="914400" eaLnBrk="0" fontAlgn="auto" latinLnBrk="0" hangingPunct="0">
              <a:lnSpc>
                <a:spcPct val="100000"/>
              </a:lnSpc>
              <a:spcBef>
                <a:spcPct val="30000"/>
              </a:spcBef>
              <a:spcAft>
                <a:spcPts val="0"/>
              </a:spcAft>
              <a:buClrTx/>
              <a:buSzTx/>
              <a:buFont typeface="Arial" panose="020B0604020202020204" pitchFamily="34" charset="0"/>
              <a:buChar char="•"/>
              <a:tabLst/>
              <a:defRPr/>
            </a:pPr>
            <a:r>
              <a:rPr lang="en-US" sz="1200" kern="0" dirty="0">
                <a:solidFill>
                  <a:srgbClr val="686868"/>
                </a:solidFill>
                <a:latin typeface="Arial"/>
              </a:rPr>
              <a:t>None at this time.</a:t>
            </a:r>
            <a:endParaRPr kumimoji="0" lang="en-US" sz="1200" b="0" i="0" u="none" strike="noStrike" kern="0" cap="none" spc="0" normalizeH="0" baseline="0" noProof="0" dirty="0">
              <a:ln>
                <a:noFill/>
              </a:ln>
              <a:solidFill>
                <a:srgbClr val="686868"/>
              </a:solidFill>
              <a:effectLst/>
              <a:uLnTx/>
              <a:uFillTx/>
              <a:latin typeface="Arial"/>
            </a:endParaRPr>
          </a:p>
        </p:txBody>
      </p:sp>
      <p:sp>
        <p:nvSpPr>
          <p:cNvPr id="15" name="Freeform 14"/>
          <p:cNvSpPr/>
          <p:nvPr/>
        </p:nvSpPr>
        <p:spPr>
          <a:xfrm>
            <a:off x="6019800" y="2717139"/>
            <a:ext cx="2729788" cy="442686"/>
          </a:xfrm>
          <a:custGeom>
            <a:avLst/>
            <a:gdLst>
              <a:gd name="connsiteX0" fmla="*/ 0 w 1791890"/>
              <a:gd name="connsiteY0" fmla="*/ 0 h 358378"/>
              <a:gd name="connsiteX1" fmla="*/ 1791890 w 1791890"/>
              <a:gd name="connsiteY1" fmla="*/ 0 h 358378"/>
              <a:gd name="connsiteX2" fmla="*/ 1791890 w 1791890"/>
              <a:gd name="connsiteY2" fmla="*/ 358378 h 358378"/>
              <a:gd name="connsiteX3" fmla="*/ 0 w 1791890"/>
              <a:gd name="connsiteY3" fmla="*/ 358378 h 358378"/>
              <a:gd name="connsiteX4" fmla="*/ 0 w 1791890"/>
              <a:gd name="connsiteY4" fmla="*/ 0 h 35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890" h="358378">
                <a:moveTo>
                  <a:pt x="0" y="0"/>
                </a:moveTo>
                <a:lnTo>
                  <a:pt x="1791890" y="0"/>
                </a:lnTo>
                <a:lnTo>
                  <a:pt x="1791890" y="358378"/>
                </a:lnTo>
                <a:lnTo>
                  <a:pt x="0" y="358378"/>
                </a:lnTo>
                <a:lnTo>
                  <a:pt x="0" y="0"/>
                </a:lnTo>
                <a:close/>
              </a:path>
            </a:pathLst>
          </a:custGeom>
          <a:solidFill>
            <a:srgbClr val="00506F"/>
          </a:solidFill>
          <a:ln w="25400" cap="flat" cmpd="sng" algn="ctr">
            <a:solidFill>
              <a:srgbClr val="005170"/>
            </a:solidFill>
            <a:prstDash val="solid"/>
          </a:ln>
          <a:effectLst/>
        </p:spPr>
        <p:txBody>
          <a:bodyPr spcFirstLastPara="0" vert="horz" wrap="square" lIns="35560" tIns="35560" rIns="35560" bIns="35560" numCol="1" spcCol="1270" anchor="ctr" anchorCtr="0">
            <a:noAutofit/>
          </a:bodyPr>
          <a:lstStyle/>
          <a:p>
            <a:pPr marL="0" marR="0" lvl="0" indent="0" algn="ctr" defTabSz="622300" eaLnBrk="1" fontAlgn="auto" latinLnBrk="0" hangingPunct="1">
              <a:lnSpc>
                <a:spcPct val="90000"/>
              </a:lnSpc>
              <a:spcBef>
                <a:spcPts val="0"/>
              </a:spcBef>
              <a:spcAft>
                <a:spcPct val="35000"/>
              </a:spcAft>
              <a:buClrTx/>
              <a:buSzTx/>
              <a:buFontTx/>
              <a:buNone/>
              <a:tabLst/>
              <a:defRPr/>
            </a:pPr>
            <a:r>
              <a:rPr lang="en-US" sz="1200" b="1" kern="0" noProof="0" dirty="0">
                <a:solidFill>
                  <a:srgbClr val="FFFFFF"/>
                </a:solidFill>
                <a:latin typeface="Arial"/>
              </a:rPr>
              <a:t>NIEM Recommendations</a:t>
            </a:r>
            <a:endParaRPr kumimoji="0" lang="en-US" sz="1200" b="1" i="0" u="none" strike="noStrike" kern="0" cap="none" spc="0" normalizeH="0" baseline="0" noProof="0" dirty="0">
              <a:ln>
                <a:noFill/>
              </a:ln>
              <a:solidFill>
                <a:srgbClr val="FFFFFF"/>
              </a:solidFill>
              <a:effectLst/>
              <a:uLnTx/>
              <a:uFillTx/>
              <a:latin typeface="Arial"/>
            </a:endParaRPr>
          </a:p>
        </p:txBody>
      </p:sp>
      <p:sp>
        <p:nvSpPr>
          <p:cNvPr id="5" name="Straight Connector 4"/>
          <p:cNvSpPr/>
          <p:nvPr/>
        </p:nvSpPr>
        <p:spPr>
          <a:xfrm>
            <a:off x="378201" y="2996589"/>
            <a:ext cx="9192" cy="3375233"/>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8" name="Straight Connector 7"/>
          <p:cNvSpPr/>
          <p:nvPr/>
        </p:nvSpPr>
        <p:spPr>
          <a:xfrm>
            <a:off x="3194007" y="2982700"/>
            <a:ext cx="0" cy="3389122"/>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6" name="Straight Connector 15"/>
          <p:cNvSpPr/>
          <p:nvPr/>
        </p:nvSpPr>
        <p:spPr>
          <a:xfrm>
            <a:off x="6010530" y="2982701"/>
            <a:ext cx="0" cy="3389121"/>
          </a:xfrm>
          <a:prstGeom prst="line">
            <a:avLst/>
          </a:prstGeom>
          <a:solidFill>
            <a:srgbClr val="FFFFFF">
              <a:alpha val="90000"/>
              <a:hueOff val="0"/>
              <a:satOff val="0"/>
              <a:lumOff val="0"/>
              <a:alphaOff val="0"/>
            </a:srgbClr>
          </a:solidFill>
          <a:ln w="12700" cap="flat" cmpd="sng" algn="ctr">
            <a:solidFill>
              <a:srgbClr val="005170"/>
            </a:solidFill>
            <a:prstDash val="solid"/>
          </a:ln>
          <a:effectLst/>
        </p:spPr>
      </p:sp>
      <p:sp>
        <p:nvSpPr>
          <p:cNvPr id="11" name="Title 10"/>
          <p:cNvSpPr>
            <a:spLocks noGrp="1"/>
          </p:cNvSpPr>
          <p:nvPr>
            <p:ph type="title"/>
          </p:nvPr>
        </p:nvSpPr>
        <p:spPr>
          <a:xfrm>
            <a:off x="0" y="567429"/>
            <a:ext cx="9144000" cy="584775"/>
          </a:xfrm>
        </p:spPr>
        <p:txBody>
          <a:bodyPr lIns="45720" rIns="45720">
            <a:spAutoFit/>
          </a:bodyPr>
          <a:lstStyle/>
          <a:p>
            <a:r>
              <a:rPr lang="en-US" dirty="0">
                <a:solidFill>
                  <a:srgbClr val="FFB64B"/>
                </a:solidFill>
              </a:rPr>
              <a:t>“Biometrics” </a:t>
            </a:r>
            <a:r>
              <a:rPr lang="en-US" dirty="0"/>
              <a:t>Domain Update</a:t>
            </a:r>
          </a:p>
        </p:txBody>
      </p:sp>
      <p:sp>
        <p:nvSpPr>
          <p:cNvPr id="2" name="Slide Number Placeholder 1"/>
          <p:cNvSpPr>
            <a:spLocks noGrp="1"/>
          </p:cNvSpPr>
          <p:nvPr>
            <p:ph type="sldNum" sz="quarter" idx="4"/>
          </p:nvPr>
        </p:nvSpPr>
        <p:spPr>
          <a:xfrm>
            <a:off x="3546442" y="6371822"/>
            <a:ext cx="2133600" cy="365125"/>
          </a:xfrm>
        </p:spPr>
        <p:txBody>
          <a:bodyPr/>
          <a:lstStyle/>
          <a:p>
            <a:fld id="{DE814A3B-586F-6741-A578-6A3C03C31D10}" type="slidenum">
              <a:rPr lang="en-US" smtClean="0"/>
              <a:pPr/>
              <a:t>1</a:t>
            </a:fld>
            <a:endParaRPr lang="en-US" dirty="0"/>
          </a:p>
        </p:txBody>
      </p:sp>
      <p:sp>
        <p:nvSpPr>
          <p:cNvPr id="19" name="Freeform 18"/>
          <p:cNvSpPr/>
          <p:nvPr/>
        </p:nvSpPr>
        <p:spPr>
          <a:xfrm>
            <a:off x="387393" y="1076077"/>
            <a:ext cx="8374468" cy="295523"/>
          </a:xfrm>
          <a:custGeom>
            <a:avLst/>
            <a:gdLst>
              <a:gd name="connsiteX0" fmla="*/ 0 w 1696382"/>
              <a:gd name="connsiteY0" fmla="*/ 0 h 1666458"/>
              <a:gd name="connsiteX1" fmla="*/ 1696382 w 1696382"/>
              <a:gd name="connsiteY1" fmla="*/ 0 h 1666458"/>
              <a:gd name="connsiteX2" fmla="*/ 1696382 w 1696382"/>
              <a:gd name="connsiteY2" fmla="*/ 1666458 h 1666458"/>
              <a:gd name="connsiteX3" fmla="*/ 0 w 1696382"/>
              <a:gd name="connsiteY3" fmla="*/ 1666458 h 1666458"/>
              <a:gd name="connsiteX4" fmla="*/ 0 w 1696382"/>
              <a:gd name="connsiteY4" fmla="*/ 0 h 1666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82" h="1666458">
                <a:moveTo>
                  <a:pt x="0" y="0"/>
                </a:moveTo>
                <a:lnTo>
                  <a:pt x="1696382" y="0"/>
                </a:lnTo>
                <a:lnTo>
                  <a:pt x="1696382" y="1666458"/>
                </a:lnTo>
                <a:lnTo>
                  <a:pt x="0" y="1666458"/>
                </a:lnTo>
                <a:lnTo>
                  <a:pt x="0" y="0"/>
                </a:lnTo>
                <a:close/>
              </a:path>
            </a:pathLst>
          </a:custGeom>
          <a:noFill/>
          <a:ln>
            <a:noFill/>
          </a:ln>
          <a:effectLst/>
        </p:spPr>
        <p:txBody>
          <a:bodyPr spcFirstLastPara="0" vert="horz" wrap="square" lIns="43180" tIns="43180" rIns="43180" bIns="43180" numCol="1" spcCol="1270" anchor="t" anchorCtr="0">
            <a:noAutofit/>
          </a:bodyPr>
          <a:lstStyle/>
          <a:p>
            <a:pPr eaLnBrk="0" fontAlgn="auto" hangingPunct="0">
              <a:spcBef>
                <a:spcPct val="30000"/>
              </a:spcBef>
              <a:spcAft>
                <a:spcPts val="0"/>
              </a:spcAft>
              <a:defRPr/>
            </a:pPr>
            <a:r>
              <a:rPr lang="en-US" sz="1200" kern="0" noProof="0" dirty="0">
                <a:solidFill>
                  <a:srgbClr val="686868"/>
                </a:solidFill>
                <a:latin typeface="Arial"/>
              </a:rPr>
              <a:t>Domain Steward &amp; Stakeholders</a:t>
            </a:r>
            <a:r>
              <a:rPr lang="en-US" sz="1200" kern="0" dirty="0">
                <a:solidFill>
                  <a:srgbClr val="686868"/>
                </a:solidFill>
                <a:latin typeface="Arial"/>
              </a:rPr>
              <a:t>: John Boyd (OBIM) </a:t>
            </a:r>
            <a:endParaRPr kumimoji="0" lang="en-US" sz="1200" b="0" i="0" u="none" strike="noStrike" kern="0" cap="none" spc="0" normalizeH="0" baseline="0" noProof="0" dirty="0">
              <a:ln>
                <a:noFill/>
              </a:ln>
              <a:solidFill>
                <a:srgbClr val="00506F"/>
              </a:solidFill>
              <a:effectLst/>
              <a:uLnTx/>
              <a:uFillTx/>
              <a:latin typeface="Arial"/>
            </a:endParaRPr>
          </a:p>
        </p:txBody>
      </p:sp>
      <p:pic>
        <p:nvPicPr>
          <p:cNvPr id="17" name="Picture 16" descr="NIEM-Logo.png"/>
          <p:cNvPicPr>
            <a:picLocks noChangeAspect="1"/>
          </p:cNvPicPr>
          <p:nvPr/>
        </p:nvPicPr>
        <p:blipFill rotWithShape="1">
          <a:blip r:embed="rId3" cstate="print">
            <a:extLst>
              <a:ext uri="{28A0092B-C50C-407E-A947-70E740481C1C}">
                <a14:useLocalDpi xmlns:a14="http://schemas.microsoft.com/office/drawing/2010/main" val="0"/>
              </a:ext>
            </a:extLst>
          </a:blip>
          <a:srcRect b="29211"/>
          <a:stretch/>
        </p:blipFill>
        <p:spPr>
          <a:xfrm>
            <a:off x="387393" y="284921"/>
            <a:ext cx="2112015" cy="358635"/>
          </a:xfrm>
          <a:prstGeom prst="rect">
            <a:avLst/>
          </a:prstGeom>
        </p:spPr>
      </p:pic>
    </p:spTree>
    <p:extLst>
      <p:ext uri="{BB962C8B-B14F-4D97-AF65-F5344CB8AC3E}">
        <p14:creationId xmlns:p14="http://schemas.microsoft.com/office/powerpoint/2010/main" val="1583167352"/>
      </p:ext>
    </p:extLst>
  </p:cSld>
  <p:clrMapOvr>
    <a:masterClrMapping/>
  </p:clrMapOvr>
</p:sld>
</file>

<file path=ppt/theme/theme1.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NIEM Course Theme">
  <a:themeElements>
    <a:clrScheme name="Course Blue">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110737</TotalTime>
  <Words>209</Words>
  <Application>Microsoft Office PowerPoint</Application>
  <PresentationFormat>Letter Paper (8.5x11 in)</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Calibri</vt:lpstr>
      <vt:lpstr>Tw Cen MT</vt:lpstr>
      <vt:lpstr>Wingdings</vt:lpstr>
      <vt:lpstr>NIEM Course Theme</vt:lpstr>
      <vt:lpstr>1_NIEM Course Theme</vt:lpstr>
      <vt:lpstr>2_Office Theme</vt:lpstr>
      <vt:lpstr>“Biometrics” Domain Update</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Logan, Craig (US - Arlington)</dc:creator>
  <cp:lastModifiedBy>Kim Amster</cp:lastModifiedBy>
  <cp:revision>6524</cp:revision>
  <cp:lastPrinted>2015-11-16T19:49:24Z</cp:lastPrinted>
  <dcterms:created xsi:type="dcterms:W3CDTF">2009-03-17T18:28:54Z</dcterms:created>
  <dcterms:modified xsi:type="dcterms:W3CDTF">2019-10-10T20:22:35Z</dcterms:modified>
</cp:coreProperties>
</file>