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393" r:id="rId2"/>
    <p:sldId id="383" r:id="rId3"/>
    <p:sldId id="283" r:id="rId4"/>
    <p:sldId id="403" r:id="rId5"/>
    <p:sldId id="141169812" r:id="rId6"/>
    <p:sldId id="381" r:id="rId7"/>
    <p:sldId id="387" r:id="rId8"/>
    <p:sldId id="388" r:id="rId9"/>
    <p:sldId id="354" r:id="rId10"/>
    <p:sldId id="366" r:id="rId11"/>
    <p:sldId id="274" r:id="rId12"/>
    <p:sldId id="141169806" r:id="rId13"/>
    <p:sldId id="141169797" r:id="rId14"/>
    <p:sldId id="141169798" r:id="rId15"/>
    <p:sldId id="141169803" r:id="rId16"/>
    <p:sldId id="141169804" r:id="rId17"/>
    <p:sldId id="291" r:id="rId18"/>
    <p:sldId id="367" r:id="rId19"/>
    <p:sldId id="412" r:id="rId20"/>
    <p:sldId id="353" r:id="rId21"/>
    <p:sldId id="141169811" r:id="rId22"/>
    <p:sldId id="384" r:id="rId23"/>
    <p:sldId id="14116980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ol Geyer" initials="CG"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94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E65A36-0756-4CBF-A8DB-865425E7CF9D}" v="3" dt="2020-08-13T14:19:31.430"/>
  </p1510:revLst>
</p1510:revInfo>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60337"/>
  </p:normalViewPr>
  <p:slideViewPr>
    <p:cSldViewPr snapToGrid="0">
      <p:cViewPr varScale="1">
        <p:scale>
          <a:sx n="66" d="100"/>
          <a:sy n="66" d="100"/>
        </p:scale>
        <p:origin x="1476" y="60"/>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95" d="100"/>
          <a:sy n="95" d="100"/>
        </p:scale>
        <p:origin x="3660"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ol Geyer" userId="b6d44d7f01e5e6c2" providerId="LiveId" clId="{F4E6EB22-808A-42E2-8295-50E2A8081A7B}"/>
    <pc:docChg chg="undo custSel mod addSld delSld modSld">
      <pc:chgData name="Carol Geyer" userId="b6d44d7f01e5e6c2" providerId="LiveId" clId="{F4E6EB22-808A-42E2-8295-50E2A8081A7B}" dt="2020-05-18T22:00:17.232" v="583" actId="20577"/>
      <pc:docMkLst>
        <pc:docMk/>
      </pc:docMkLst>
      <pc:sldChg chg="add del">
        <pc:chgData name="Carol Geyer" userId="b6d44d7f01e5e6c2" providerId="LiveId" clId="{F4E6EB22-808A-42E2-8295-50E2A8081A7B}" dt="2020-05-18T21:53:35.746" v="538" actId="2696"/>
        <pc:sldMkLst>
          <pc:docMk/>
          <pc:sldMk cId="3667598370" sldId="269"/>
        </pc:sldMkLst>
      </pc:sldChg>
      <pc:sldChg chg="modSp add mod setBg">
        <pc:chgData name="Carol Geyer" userId="b6d44d7f01e5e6c2" providerId="LiveId" clId="{F4E6EB22-808A-42E2-8295-50E2A8081A7B}" dt="2020-05-18T21:53:05.238" v="537" actId="20577"/>
        <pc:sldMkLst>
          <pc:docMk/>
          <pc:sldMk cId="3955400742" sldId="274"/>
        </pc:sldMkLst>
        <pc:spChg chg="mod">
          <ac:chgData name="Carol Geyer" userId="b6d44d7f01e5e6c2" providerId="LiveId" clId="{F4E6EB22-808A-42E2-8295-50E2A8081A7B}" dt="2020-05-18T21:53:05.238" v="537" actId="20577"/>
          <ac:spMkLst>
            <pc:docMk/>
            <pc:sldMk cId="3955400742" sldId="274"/>
            <ac:spMk id="3" creationId="{18003ABD-2C2F-4B83-8B94-DBFC13058317}"/>
          </ac:spMkLst>
        </pc:spChg>
      </pc:sldChg>
      <pc:sldChg chg="add del setBg">
        <pc:chgData name="Carol Geyer" userId="b6d44d7f01e5e6c2" providerId="LiveId" clId="{F4E6EB22-808A-42E2-8295-50E2A8081A7B}" dt="2020-05-18T21:42:31.539" v="29" actId="2696"/>
        <pc:sldMkLst>
          <pc:docMk/>
          <pc:sldMk cId="4169063139" sldId="289"/>
        </pc:sldMkLst>
      </pc:sldChg>
      <pc:sldChg chg="addSp delSp modSp add del mod setBg modClrScheme delDesignElem chgLayout modNotesTx">
        <pc:chgData name="Carol Geyer" userId="b6d44d7f01e5e6c2" providerId="LiveId" clId="{F4E6EB22-808A-42E2-8295-50E2A8081A7B}" dt="2020-05-18T21:58:10.194" v="564" actId="2696"/>
        <pc:sldMkLst>
          <pc:docMk/>
          <pc:sldMk cId="3844639508" sldId="322"/>
        </pc:sldMkLst>
        <pc:spChg chg="mod ord">
          <ac:chgData name="Carol Geyer" userId="b6d44d7f01e5e6c2" providerId="LiveId" clId="{F4E6EB22-808A-42E2-8295-50E2A8081A7B}" dt="2020-05-18T21:57:21.047" v="556" actId="1076"/>
          <ac:spMkLst>
            <pc:docMk/>
            <pc:sldMk cId="3844639508" sldId="322"/>
            <ac:spMk id="2" creationId="{00000000-0000-0000-0000-000000000000}"/>
          </ac:spMkLst>
        </pc:spChg>
        <pc:spChg chg="mod ord">
          <ac:chgData name="Carol Geyer" userId="b6d44d7f01e5e6c2" providerId="LiveId" clId="{F4E6EB22-808A-42E2-8295-50E2A8081A7B}" dt="2020-05-18T21:56:25.729" v="549" actId="26606"/>
          <ac:spMkLst>
            <pc:docMk/>
            <pc:sldMk cId="3844639508" sldId="322"/>
            <ac:spMk id="4" creationId="{00000000-0000-0000-0000-000000000000}"/>
          </ac:spMkLst>
        </pc:spChg>
        <pc:spChg chg="del">
          <ac:chgData name="Carol Geyer" userId="b6d44d7f01e5e6c2" providerId="LiveId" clId="{F4E6EB22-808A-42E2-8295-50E2A8081A7B}" dt="2020-05-18T21:54:44.203" v="540"/>
          <ac:spMkLst>
            <pc:docMk/>
            <pc:sldMk cId="3844639508" sldId="322"/>
            <ac:spMk id="10" creationId="{40F2DE27-1297-4129-8109-8A8F621F6048}"/>
          </ac:spMkLst>
        </pc:spChg>
        <pc:spChg chg="add del">
          <ac:chgData name="Carol Geyer" userId="b6d44d7f01e5e6c2" providerId="LiveId" clId="{F4E6EB22-808A-42E2-8295-50E2A8081A7B}" dt="2020-05-18T21:56:03.988" v="544" actId="26606"/>
          <ac:spMkLst>
            <pc:docMk/>
            <pc:sldMk cId="3844639508" sldId="322"/>
            <ac:spMk id="38" creationId="{40F2DE27-1297-4129-8109-8A8F621F6048}"/>
          </ac:spMkLst>
        </pc:spChg>
        <pc:spChg chg="add del">
          <ac:chgData name="Carol Geyer" userId="b6d44d7f01e5e6c2" providerId="LiveId" clId="{F4E6EB22-808A-42E2-8295-50E2A8081A7B}" dt="2020-05-18T21:56:23.457" v="546" actId="26606"/>
          <ac:spMkLst>
            <pc:docMk/>
            <pc:sldMk cId="3844639508" sldId="322"/>
            <ac:spMk id="66" creationId="{B953A443-294B-445A-8800-36348C074EA0}"/>
          </ac:spMkLst>
        </pc:spChg>
        <pc:spChg chg="add del">
          <ac:chgData name="Carol Geyer" userId="b6d44d7f01e5e6c2" providerId="LiveId" clId="{F4E6EB22-808A-42E2-8295-50E2A8081A7B}" dt="2020-05-18T21:56:25.662" v="548" actId="26606"/>
          <ac:spMkLst>
            <pc:docMk/>
            <pc:sldMk cId="3844639508" sldId="322"/>
            <ac:spMk id="93" creationId="{40F2DE27-1297-4129-8109-8A8F621F6048}"/>
          </ac:spMkLst>
        </pc:spChg>
        <pc:spChg chg="add">
          <ac:chgData name="Carol Geyer" userId="b6d44d7f01e5e6c2" providerId="LiveId" clId="{F4E6EB22-808A-42E2-8295-50E2A8081A7B}" dt="2020-05-18T21:56:25.729" v="549" actId="26606"/>
          <ac:spMkLst>
            <pc:docMk/>
            <pc:sldMk cId="3844639508" sldId="322"/>
            <ac:spMk id="99" creationId="{B953A443-294B-445A-8800-36348C074EA0}"/>
          </ac:spMkLst>
        </pc:spChg>
        <pc:grpChg chg="add del">
          <ac:chgData name="Carol Geyer" userId="b6d44d7f01e5e6c2" providerId="LiveId" clId="{F4E6EB22-808A-42E2-8295-50E2A8081A7B}" dt="2020-05-18T21:56:03.988" v="544" actId="26606"/>
          <ac:grpSpMkLst>
            <pc:docMk/>
            <pc:sldMk cId="3844639508" sldId="322"/>
            <ac:grpSpMk id="7" creationId="{0EA6746C-F688-4653-BFAB-FEB708219774}"/>
          </ac:grpSpMkLst>
        </pc:grpChg>
        <pc:grpChg chg="del">
          <ac:chgData name="Carol Geyer" userId="b6d44d7f01e5e6c2" providerId="LiveId" clId="{F4E6EB22-808A-42E2-8295-50E2A8081A7B}" dt="2020-05-18T21:54:44.203" v="540"/>
          <ac:grpSpMkLst>
            <pc:docMk/>
            <pc:sldMk cId="3844639508" sldId="322"/>
            <ac:grpSpMk id="12" creationId="{EE3576CE-E327-4733-A289-BEFB35F754E1}"/>
          </ac:grpSpMkLst>
        </pc:grpChg>
        <pc:grpChg chg="add del">
          <ac:chgData name="Carol Geyer" userId="b6d44d7f01e5e6c2" providerId="LiveId" clId="{F4E6EB22-808A-42E2-8295-50E2A8081A7B}" dt="2020-05-18T21:56:03.988" v="544" actId="26606"/>
          <ac:grpSpMkLst>
            <pc:docMk/>
            <pc:sldMk cId="3844639508" sldId="322"/>
            <ac:grpSpMk id="33" creationId="{6CCD5687-0DF2-44C8-A34A-BB82FF1562F3}"/>
          </ac:grpSpMkLst>
        </pc:grpChg>
        <pc:grpChg chg="add del">
          <ac:chgData name="Carol Geyer" userId="b6d44d7f01e5e6c2" providerId="LiveId" clId="{F4E6EB22-808A-42E2-8295-50E2A8081A7B}" dt="2020-05-18T21:56:03.988" v="544" actId="26606"/>
          <ac:grpSpMkLst>
            <pc:docMk/>
            <pc:sldMk cId="3844639508" sldId="322"/>
            <ac:grpSpMk id="40" creationId="{EE3576CE-E327-4733-A289-BEFB35F754E1}"/>
          </ac:grpSpMkLst>
        </pc:grpChg>
        <pc:grpChg chg="add del">
          <ac:chgData name="Carol Geyer" userId="b6d44d7f01e5e6c2" providerId="LiveId" clId="{F4E6EB22-808A-42E2-8295-50E2A8081A7B}" dt="2020-05-18T21:56:23.457" v="546" actId="26606"/>
          <ac:grpSpMkLst>
            <pc:docMk/>
            <pc:sldMk cId="3844639508" sldId="322"/>
            <ac:grpSpMk id="63" creationId="{0EA6746C-F688-4653-BFAB-FEB708219774}"/>
          </ac:grpSpMkLst>
        </pc:grpChg>
        <pc:grpChg chg="add del">
          <ac:chgData name="Carol Geyer" userId="b6d44d7f01e5e6c2" providerId="LiveId" clId="{F4E6EB22-808A-42E2-8295-50E2A8081A7B}" dt="2020-05-18T21:56:23.457" v="546" actId="26606"/>
          <ac:grpSpMkLst>
            <pc:docMk/>
            <pc:sldMk cId="3844639508" sldId="322"/>
            <ac:grpSpMk id="65" creationId="{6CCD5687-0DF2-44C8-A34A-BB82FF1562F3}"/>
          </ac:grpSpMkLst>
        </pc:grpChg>
        <pc:grpChg chg="add del">
          <ac:chgData name="Carol Geyer" userId="b6d44d7f01e5e6c2" providerId="LiveId" clId="{F4E6EB22-808A-42E2-8295-50E2A8081A7B}" dt="2020-05-18T21:56:23.457" v="546" actId="26606"/>
          <ac:grpSpMkLst>
            <pc:docMk/>
            <pc:sldMk cId="3844639508" sldId="322"/>
            <ac:grpSpMk id="67" creationId="{78C8B465-3B66-4260-BB99-1B5436C5CBCD}"/>
          </ac:grpSpMkLst>
        </pc:grpChg>
        <pc:grpChg chg="add del">
          <ac:chgData name="Carol Geyer" userId="b6d44d7f01e5e6c2" providerId="LiveId" clId="{F4E6EB22-808A-42E2-8295-50E2A8081A7B}" dt="2020-05-18T21:56:25.662" v="548" actId="26606"/>
          <ac:grpSpMkLst>
            <pc:docMk/>
            <pc:sldMk cId="3844639508" sldId="322"/>
            <ac:grpSpMk id="90" creationId="{0EA6746C-F688-4653-BFAB-FEB708219774}"/>
          </ac:grpSpMkLst>
        </pc:grpChg>
        <pc:grpChg chg="add del">
          <ac:chgData name="Carol Geyer" userId="b6d44d7f01e5e6c2" providerId="LiveId" clId="{F4E6EB22-808A-42E2-8295-50E2A8081A7B}" dt="2020-05-18T21:56:25.662" v="548" actId="26606"/>
          <ac:grpSpMkLst>
            <pc:docMk/>
            <pc:sldMk cId="3844639508" sldId="322"/>
            <ac:grpSpMk id="92" creationId="{6CCD5687-0DF2-44C8-A34A-BB82FF1562F3}"/>
          </ac:grpSpMkLst>
        </pc:grpChg>
        <pc:grpChg chg="add del">
          <ac:chgData name="Carol Geyer" userId="b6d44d7f01e5e6c2" providerId="LiveId" clId="{F4E6EB22-808A-42E2-8295-50E2A8081A7B}" dt="2020-05-18T21:56:25.662" v="548" actId="26606"/>
          <ac:grpSpMkLst>
            <pc:docMk/>
            <pc:sldMk cId="3844639508" sldId="322"/>
            <ac:grpSpMk id="94" creationId="{EE3576CE-E327-4733-A289-BEFB35F754E1}"/>
          </ac:grpSpMkLst>
        </pc:grpChg>
        <pc:grpChg chg="add">
          <ac:chgData name="Carol Geyer" userId="b6d44d7f01e5e6c2" providerId="LiveId" clId="{F4E6EB22-808A-42E2-8295-50E2A8081A7B}" dt="2020-05-18T21:56:25.729" v="549" actId="26606"/>
          <ac:grpSpMkLst>
            <pc:docMk/>
            <pc:sldMk cId="3844639508" sldId="322"/>
            <ac:grpSpMk id="96" creationId="{0EA6746C-F688-4653-BFAB-FEB708219774}"/>
          </ac:grpSpMkLst>
        </pc:grpChg>
        <pc:grpChg chg="add">
          <ac:chgData name="Carol Geyer" userId="b6d44d7f01e5e6c2" providerId="LiveId" clId="{F4E6EB22-808A-42E2-8295-50E2A8081A7B}" dt="2020-05-18T21:56:25.729" v="549" actId="26606"/>
          <ac:grpSpMkLst>
            <pc:docMk/>
            <pc:sldMk cId="3844639508" sldId="322"/>
            <ac:grpSpMk id="98" creationId="{6CCD5687-0DF2-44C8-A34A-BB82FF1562F3}"/>
          </ac:grpSpMkLst>
        </pc:grpChg>
        <pc:grpChg chg="add">
          <ac:chgData name="Carol Geyer" userId="b6d44d7f01e5e6c2" providerId="LiveId" clId="{F4E6EB22-808A-42E2-8295-50E2A8081A7B}" dt="2020-05-18T21:56:25.729" v="549" actId="26606"/>
          <ac:grpSpMkLst>
            <pc:docMk/>
            <pc:sldMk cId="3844639508" sldId="322"/>
            <ac:grpSpMk id="100" creationId="{78C8B465-3B66-4260-BB99-1B5436C5CBCD}"/>
          </ac:grpSpMkLst>
        </pc:grpChg>
        <pc:graphicFrameChg chg="mod ord modGraphic">
          <ac:chgData name="Carol Geyer" userId="b6d44d7f01e5e6c2" providerId="LiveId" clId="{F4E6EB22-808A-42E2-8295-50E2A8081A7B}" dt="2020-05-18T21:57:08.337" v="554" actId="207"/>
          <ac:graphicFrameMkLst>
            <pc:docMk/>
            <pc:sldMk cId="3844639508" sldId="322"/>
            <ac:graphicFrameMk id="5" creationId="{00000000-0000-0000-0000-000000000000}"/>
          </ac:graphicFrameMkLst>
        </pc:graphicFrameChg>
      </pc:sldChg>
      <pc:sldChg chg="add del setBg">
        <pc:chgData name="Carol Geyer" userId="b6d44d7f01e5e6c2" providerId="LiveId" clId="{F4E6EB22-808A-42E2-8295-50E2A8081A7B}" dt="2020-05-18T21:43:34.848" v="33" actId="2696"/>
        <pc:sldMkLst>
          <pc:docMk/>
          <pc:sldMk cId="34832873" sldId="333"/>
        </pc:sldMkLst>
      </pc:sldChg>
      <pc:sldChg chg="add modNotesTx">
        <pc:chgData name="Carol Geyer" userId="b6d44d7f01e5e6c2" providerId="LiveId" clId="{F4E6EB22-808A-42E2-8295-50E2A8081A7B}" dt="2020-05-18T21:44:23.031" v="41" actId="20577"/>
        <pc:sldMkLst>
          <pc:docMk/>
          <pc:sldMk cId="1928268527" sldId="354"/>
        </pc:sldMkLst>
      </pc:sldChg>
      <pc:sldChg chg="add modNotesTx">
        <pc:chgData name="Carol Geyer" userId="b6d44d7f01e5e6c2" providerId="LiveId" clId="{F4E6EB22-808A-42E2-8295-50E2A8081A7B}" dt="2020-05-18T21:44:27.715" v="42" actId="20577"/>
        <pc:sldMkLst>
          <pc:docMk/>
          <pc:sldMk cId="1915301348" sldId="366"/>
        </pc:sldMkLst>
      </pc:sldChg>
      <pc:sldChg chg="modSp mod">
        <pc:chgData name="Carol Geyer" userId="b6d44d7f01e5e6c2" providerId="LiveId" clId="{F4E6EB22-808A-42E2-8295-50E2A8081A7B}" dt="2020-05-18T21:44:15.240" v="40" actId="20577"/>
        <pc:sldMkLst>
          <pc:docMk/>
          <pc:sldMk cId="1676444656" sldId="388"/>
        </pc:sldMkLst>
        <pc:spChg chg="mod">
          <ac:chgData name="Carol Geyer" userId="b6d44d7f01e5e6c2" providerId="LiveId" clId="{F4E6EB22-808A-42E2-8295-50E2A8081A7B}" dt="2020-05-18T21:44:15.240" v="40" actId="20577"/>
          <ac:spMkLst>
            <pc:docMk/>
            <pc:sldMk cId="1676444656" sldId="388"/>
            <ac:spMk id="2" creationId="{C82638FE-2A3D-40A4-9341-28A8739D7441}"/>
          </ac:spMkLst>
        </pc:spChg>
      </pc:sldChg>
      <pc:sldChg chg="addSp delSp modSp mod">
        <pc:chgData name="Carol Geyer" userId="b6d44d7f01e5e6c2" providerId="LiveId" clId="{F4E6EB22-808A-42E2-8295-50E2A8081A7B}" dt="2020-05-18T22:00:17.232" v="583" actId="20577"/>
        <pc:sldMkLst>
          <pc:docMk/>
          <pc:sldMk cId="2059318431" sldId="393"/>
        </pc:sldMkLst>
        <pc:spChg chg="del">
          <ac:chgData name="Carol Geyer" userId="b6d44d7f01e5e6c2" providerId="LiveId" clId="{F4E6EB22-808A-42E2-8295-50E2A8081A7B}" dt="2020-05-18T21:32:05.178" v="0" actId="478"/>
          <ac:spMkLst>
            <pc:docMk/>
            <pc:sldMk cId="2059318431" sldId="393"/>
            <ac:spMk id="5" creationId="{A73F33EA-C76A-4142-9BA7-701602BF07D2}"/>
          </ac:spMkLst>
        </pc:spChg>
        <pc:spChg chg="add mod">
          <ac:chgData name="Carol Geyer" userId="b6d44d7f01e5e6c2" providerId="LiveId" clId="{F4E6EB22-808A-42E2-8295-50E2A8081A7B}" dt="2020-05-18T21:32:24.829" v="3" actId="2085"/>
          <ac:spMkLst>
            <pc:docMk/>
            <pc:sldMk cId="2059318431" sldId="393"/>
            <ac:spMk id="7" creationId="{4467EFA1-23EB-4382-8EAB-D418665A4240}"/>
          </ac:spMkLst>
        </pc:spChg>
        <pc:graphicFrameChg chg="mod">
          <ac:chgData name="Carol Geyer" userId="b6d44d7f01e5e6c2" providerId="LiveId" clId="{F4E6EB22-808A-42E2-8295-50E2A8081A7B}" dt="2020-05-18T22:00:17.232" v="583" actId="20577"/>
          <ac:graphicFrameMkLst>
            <pc:docMk/>
            <pc:sldMk cId="2059318431" sldId="393"/>
            <ac:graphicFrameMk id="6" creationId="{A86F8FA2-93EA-443D-8A2F-EB52AEFC1E46}"/>
          </ac:graphicFrameMkLst>
        </pc:graphicFrameChg>
        <pc:picChg chg="mod ord">
          <ac:chgData name="Carol Geyer" userId="b6d44d7f01e5e6c2" providerId="LiveId" clId="{F4E6EB22-808A-42E2-8295-50E2A8081A7B}" dt="2020-05-18T21:33:06.293" v="8" actId="1076"/>
          <ac:picMkLst>
            <pc:docMk/>
            <pc:sldMk cId="2059318431" sldId="393"/>
            <ac:picMk id="8" creationId="{AB8F6EBA-0400-4C8A-85CC-F2EAD272A348}"/>
          </ac:picMkLst>
        </pc:picChg>
      </pc:sldChg>
      <pc:sldChg chg="addSp modSp modNotesTx">
        <pc:chgData name="Carol Geyer" userId="b6d44d7f01e5e6c2" providerId="LiveId" clId="{F4E6EB22-808A-42E2-8295-50E2A8081A7B}" dt="2020-05-18T21:43:01.638" v="30" actId="1076"/>
        <pc:sldMkLst>
          <pc:docMk/>
          <pc:sldMk cId="2852089369" sldId="403"/>
        </pc:sldMkLst>
        <pc:picChg chg="add mod">
          <ac:chgData name="Carol Geyer" userId="b6d44d7f01e5e6c2" providerId="LiveId" clId="{F4E6EB22-808A-42E2-8295-50E2A8081A7B}" dt="2020-05-18T21:34:58.718" v="18" actId="1076"/>
          <ac:picMkLst>
            <pc:docMk/>
            <pc:sldMk cId="2852089369" sldId="403"/>
            <ac:picMk id="7" creationId="{8047A7DC-211E-440F-BF2D-36523773E395}"/>
          </ac:picMkLst>
        </pc:picChg>
        <pc:picChg chg="mod">
          <ac:chgData name="Carol Geyer" userId="b6d44d7f01e5e6c2" providerId="LiveId" clId="{F4E6EB22-808A-42E2-8295-50E2A8081A7B}" dt="2020-05-18T21:34:51.858" v="14" actId="1076"/>
          <ac:picMkLst>
            <pc:docMk/>
            <pc:sldMk cId="2852089369" sldId="403"/>
            <ac:picMk id="1028" creationId="{00000000-0000-0000-0000-000000000000}"/>
          </ac:picMkLst>
        </pc:picChg>
        <pc:picChg chg="mod">
          <ac:chgData name="Carol Geyer" userId="b6d44d7f01e5e6c2" providerId="LiveId" clId="{F4E6EB22-808A-42E2-8295-50E2A8081A7B}" dt="2020-05-18T21:43:01.638" v="30" actId="1076"/>
          <ac:picMkLst>
            <pc:docMk/>
            <pc:sldMk cId="2852089369" sldId="403"/>
            <ac:picMk id="1039" creationId="{00000000-0000-0000-0000-000000000000}"/>
          </ac:picMkLst>
        </pc:picChg>
        <pc:picChg chg="mod">
          <ac:chgData name="Carol Geyer" userId="b6d44d7f01e5e6c2" providerId="LiveId" clId="{F4E6EB22-808A-42E2-8295-50E2A8081A7B}" dt="2020-05-18T21:34:52.935" v="15" actId="1076"/>
          <ac:picMkLst>
            <pc:docMk/>
            <pc:sldMk cId="2852089369" sldId="403"/>
            <ac:picMk id="1046" creationId="{00000000-0000-0000-0000-000000000000}"/>
          </ac:picMkLst>
        </pc:picChg>
      </pc:sldChg>
      <pc:sldChg chg="add">
        <pc:chgData name="Carol Geyer" userId="b6d44d7f01e5e6c2" providerId="LiveId" clId="{F4E6EB22-808A-42E2-8295-50E2A8081A7B}" dt="2020-05-18T21:37:28.669" v="24"/>
        <pc:sldMkLst>
          <pc:docMk/>
          <pc:sldMk cId="3789832621" sldId="141169811"/>
        </pc:sldMkLst>
      </pc:sldChg>
    </pc:docChg>
  </pc:docChgLst>
  <pc:docChgLst>
    <pc:chgData name="Carol Geyer" userId="b6d44d7f01e5e6c2" providerId="LiveId" clId="{30E65A36-0756-4CBF-A8DB-865425E7CF9D}"/>
    <pc:docChg chg="undo custSel mod addSld delSld modSld">
      <pc:chgData name="Carol Geyer" userId="b6d44d7f01e5e6c2" providerId="LiveId" clId="{30E65A36-0756-4CBF-A8DB-865425E7CF9D}" dt="2020-08-13T14:19:54.026" v="10" actId="2696"/>
      <pc:docMkLst>
        <pc:docMk/>
      </pc:docMkLst>
      <pc:sldChg chg="modSp add del mod setBg setClrOvrMap">
        <pc:chgData name="Carol Geyer" userId="b6d44d7f01e5e6c2" providerId="LiveId" clId="{30E65A36-0756-4CBF-A8DB-865425E7CF9D}" dt="2020-08-13T14:18:28.556" v="4" actId="2696"/>
        <pc:sldMkLst>
          <pc:docMk/>
          <pc:sldMk cId="3046294261" sldId="305"/>
        </pc:sldMkLst>
        <pc:graphicFrameChg chg="add mod">
          <ac:chgData name="Carol Geyer" userId="b6d44d7f01e5e6c2" providerId="LiveId" clId="{30E65A36-0756-4CBF-A8DB-865425E7CF9D}" dt="2020-08-13T14:18:07.717" v="3" actId="26606"/>
          <ac:graphicFrameMkLst>
            <pc:docMk/>
            <pc:sldMk cId="3046294261" sldId="305"/>
            <ac:graphicFrameMk id="5" creationId="{00000000-0000-0000-0000-000000000000}"/>
          </ac:graphicFrameMkLst>
        </pc:graphicFrameChg>
      </pc:sldChg>
      <pc:sldChg chg="del">
        <pc:chgData name="Carol Geyer" userId="b6d44d7f01e5e6c2" providerId="LiveId" clId="{30E65A36-0756-4CBF-A8DB-865425E7CF9D}" dt="2020-08-13T14:19:54.026" v="10" actId="2696"/>
        <pc:sldMkLst>
          <pc:docMk/>
          <pc:sldMk cId="4038693632" sldId="328"/>
        </pc:sldMkLst>
      </pc:sldChg>
      <pc:sldChg chg="add modNotesTx">
        <pc:chgData name="Carol Geyer" userId="b6d44d7f01e5e6c2" providerId="LiveId" clId="{30E65A36-0756-4CBF-A8DB-865425E7CF9D}" dt="2020-08-13T14:19:41.113" v="9" actId="20577"/>
        <pc:sldMkLst>
          <pc:docMk/>
          <pc:sldMk cId="1967538295" sldId="141169808"/>
        </pc:sldMkLst>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10" Type="http://schemas.openxmlformats.org/officeDocument/2006/relationships/image" Target="../media/image76.svg"/><Relationship Id="rId4" Type="http://schemas.openxmlformats.org/officeDocument/2006/relationships/image" Target="../media/image70.svg"/><Relationship Id="rId9" Type="http://schemas.openxmlformats.org/officeDocument/2006/relationships/image" Target="../media/image75.png"/></Relationships>
</file>

<file path=ppt/diagrams/_rels/data3.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image" Target="../media/image89.jpeg"/><Relationship Id="rId1" Type="http://schemas.openxmlformats.org/officeDocument/2006/relationships/image" Target="../media/image88.jpeg"/></Relationships>
</file>

<file path=ppt/diagrams/_rels/drawing2.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78.png"/><Relationship Id="rId7" Type="http://schemas.openxmlformats.org/officeDocument/2006/relationships/image" Target="../media/image80.png"/><Relationship Id="rId2" Type="http://schemas.openxmlformats.org/officeDocument/2006/relationships/image" Target="../media/image68.svg"/><Relationship Id="rId1" Type="http://schemas.openxmlformats.org/officeDocument/2006/relationships/image" Target="../media/image77.png"/><Relationship Id="rId6" Type="http://schemas.openxmlformats.org/officeDocument/2006/relationships/image" Target="../media/image72.svg"/><Relationship Id="rId5" Type="http://schemas.openxmlformats.org/officeDocument/2006/relationships/image" Target="../media/image79.png"/><Relationship Id="rId10" Type="http://schemas.openxmlformats.org/officeDocument/2006/relationships/image" Target="../media/image76.svg"/><Relationship Id="rId4" Type="http://schemas.openxmlformats.org/officeDocument/2006/relationships/image" Target="../media/image70.svg"/><Relationship Id="rId9" Type="http://schemas.openxmlformats.org/officeDocument/2006/relationships/image" Target="../media/image8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image" Target="../media/image89.jpeg"/><Relationship Id="rId1" Type="http://schemas.openxmlformats.org/officeDocument/2006/relationships/image" Target="../media/image88.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87DD9D-15A8-43E1-963E-F1000E64FD88}"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E403A5FB-FCE3-4984-B653-7BEB22899FBA}">
      <dgm:prSet custT="1"/>
      <dgm:spPr/>
      <dgm:t>
        <a:bodyPr/>
        <a:lstStyle/>
        <a:p>
          <a:r>
            <a:rPr lang="en-US" sz="2000" b="1" dirty="0">
              <a:solidFill>
                <a:schemeClr val="accent1">
                  <a:lumMod val="60000"/>
                  <a:lumOff val="40000"/>
                </a:schemeClr>
              </a:solidFill>
              <a:latin typeface="Calibri" panose="020F0502020204030204" pitchFamily="34" charset="0"/>
              <a:cs typeface="Calibri" panose="020F0502020204030204" pitchFamily="34" charset="0"/>
            </a:rPr>
            <a:t>Who is OASIS?</a:t>
          </a:r>
          <a:br>
            <a:rPr lang="en-US" sz="2800" b="1" dirty="0">
              <a:solidFill>
                <a:schemeClr val="accent1">
                  <a:lumMod val="60000"/>
                  <a:lumOff val="40000"/>
                </a:schemeClr>
              </a:solidFill>
              <a:latin typeface="Calibri" panose="020F0502020204030204" pitchFamily="34" charset="0"/>
              <a:cs typeface="Calibri" panose="020F0502020204030204" pitchFamily="34" charset="0"/>
            </a:rPr>
          </a:br>
          <a:r>
            <a:rPr lang="en-US" sz="1400" b="0" dirty="0">
              <a:solidFill>
                <a:schemeClr val="bg2">
                  <a:lumMod val="90000"/>
                </a:schemeClr>
              </a:solidFill>
              <a:latin typeface="Calibri" panose="020F0502020204030204" pitchFamily="34" charset="0"/>
              <a:cs typeface="Calibri" panose="020F0502020204030204" pitchFamily="34" charset="0"/>
            </a:rPr>
            <a:t>(slides 2-4)</a:t>
          </a:r>
        </a:p>
      </dgm:t>
    </dgm:pt>
    <dgm:pt modelId="{82121BB0-0071-4325-83AC-24450C317374}" type="parTrans" cxnId="{A664468C-2DCF-4103-A323-34ACF883CAB7}">
      <dgm:prSet/>
      <dgm:spPr/>
      <dgm:t>
        <a:bodyPr/>
        <a:lstStyle/>
        <a:p>
          <a:endParaRPr lang="en-US"/>
        </a:p>
      </dgm:t>
    </dgm:pt>
    <dgm:pt modelId="{AB5E7CF7-1F80-4A92-8373-41769CFF3B65}" type="sibTrans" cxnId="{A664468C-2DCF-4103-A323-34ACF883CAB7}">
      <dgm:prSet/>
      <dgm:spPr/>
      <dgm:t>
        <a:bodyPr/>
        <a:lstStyle/>
        <a:p>
          <a:endParaRPr lang="en-US"/>
        </a:p>
      </dgm:t>
    </dgm:pt>
    <dgm:pt modelId="{48338D85-2CB8-4921-BF41-121647D3082A}">
      <dgm:prSet custT="1"/>
      <dgm:spPr/>
      <dgm:t>
        <a:bodyPr/>
        <a:lstStyle/>
        <a:p>
          <a:r>
            <a:rPr lang="en-US" sz="2000" b="1" dirty="0">
              <a:solidFill>
                <a:schemeClr val="accent1">
                  <a:lumMod val="60000"/>
                  <a:lumOff val="40000"/>
                </a:schemeClr>
              </a:solidFill>
              <a:latin typeface="Calibri" panose="020F0502020204030204" pitchFamily="34" charset="0"/>
              <a:cs typeface="Calibri" panose="020F0502020204030204" pitchFamily="34" charset="0"/>
            </a:rPr>
            <a:t>What is an Open Project? </a:t>
          </a:r>
          <a:br>
            <a:rPr lang="en-US" sz="2800" b="1" dirty="0">
              <a:solidFill>
                <a:schemeClr val="accent2"/>
              </a:solidFill>
              <a:latin typeface="Calibri" panose="020F0502020204030204" pitchFamily="34" charset="0"/>
              <a:cs typeface="Calibri" panose="020F0502020204030204" pitchFamily="34" charset="0"/>
            </a:rPr>
          </a:br>
          <a:r>
            <a:rPr lang="en-US" sz="1400" b="0" dirty="0">
              <a:solidFill>
                <a:schemeClr val="bg2">
                  <a:lumMod val="90000"/>
                </a:schemeClr>
              </a:solidFill>
              <a:latin typeface="Calibri" panose="020F0502020204030204" pitchFamily="34" charset="0"/>
              <a:cs typeface="Calibri" panose="020F0502020204030204" pitchFamily="34" charset="0"/>
            </a:rPr>
            <a:t>(slides 5-10)</a:t>
          </a:r>
        </a:p>
      </dgm:t>
    </dgm:pt>
    <dgm:pt modelId="{BA74994D-5138-45CE-9037-83255B4C612C}" type="parTrans" cxnId="{CCF5D04F-3B17-4C21-8A20-DD7045C1C6BC}">
      <dgm:prSet/>
      <dgm:spPr/>
      <dgm:t>
        <a:bodyPr/>
        <a:lstStyle/>
        <a:p>
          <a:endParaRPr lang="en-US"/>
        </a:p>
      </dgm:t>
    </dgm:pt>
    <dgm:pt modelId="{62EB741D-7204-4FAF-8130-D5A63B5FDA59}" type="sibTrans" cxnId="{CCF5D04F-3B17-4C21-8A20-DD7045C1C6BC}">
      <dgm:prSet/>
      <dgm:spPr/>
      <dgm:t>
        <a:bodyPr/>
        <a:lstStyle/>
        <a:p>
          <a:endParaRPr lang="en-US"/>
        </a:p>
      </dgm:t>
    </dgm:pt>
    <dgm:pt modelId="{551FFFC8-B266-46EA-88F1-00F3FC6EF0E3}">
      <dgm:prSet custT="1"/>
      <dgm:spPr/>
      <dgm:t>
        <a:bodyPr/>
        <a:lstStyle/>
        <a:p>
          <a:r>
            <a:rPr lang="en-US" sz="2000" b="1" dirty="0">
              <a:solidFill>
                <a:schemeClr val="accent1">
                  <a:lumMod val="60000"/>
                  <a:lumOff val="40000"/>
                </a:schemeClr>
              </a:solidFill>
              <a:latin typeface="Calibri" panose="020F0502020204030204" pitchFamily="34" charset="0"/>
              <a:cs typeface="Calibri" panose="020F0502020204030204" pitchFamily="34" charset="0"/>
            </a:rPr>
            <a:t>How are governance and licensing handled?</a:t>
          </a:r>
          <a:br>
            <a:rPr lang="en-US" sz="2800" b="1" dirty="0">
              <a:solidFill>
                <a:schemeClr val="accent1">
                  <a:lumMod val="60000"/>
                  <a:lumOff val="40000"/>
                </a:schemeClr>
              </a:solidFill>
              <a:latin typeface="Calibri" panose="020F0502020204030204" pitchFamily="34" charset="0"/>
              <a:cs typeface="Calibri" panose="020F0502020204030204" pitchFamily="34" charset="0"/>
            </a:rPr>
          </a:br>
          <a:r>
            <a:rPr lang="en-US" sz="1400" b="0" dirty="0">
              <a:solidFill>
                <a:schemeClr val="bg2">
                  <a:lumMod val="90000"/>
                </a:schemeClr>
              </a:solidFill>
              <a:latin typeface="Calibri" panose="020F0502020204030204" pitchFamily="34" charset="0"/>
              <a:cs typeface="Calibri" panose="020F0502020204030204" pitchFamily="34" charset="0"/>
            </a:rPr>
            <a:t>(slides 11-14)</a:t>
          </a:r>
        </a:p>
      </dgm:t>
    </dgm:pt>
    <dgm:pt modelId="{ED3894F3-ADA9-4D14-9093-94F99C15C806}" type="parTrans" cxnId="{DB94A3CE-0E8D-47F2-8CB9-41FF80567879}">
      <dgm:prSet/>
      <dgm:spPr/>
      <dgm:t>
        <a:bodyPr/>
        <a:lstStyle/>
        <a:p>
          <a:endParaRPr lang="en-US"/>
        </a:p>
      </dgm:t>
    </dgm:pt>
    <dgm:pt modelId="{F37F72CD-E25E-4E48-9C28-392797F5B22D}" type="sibTrans" cxnId="{DB94A3CE-0E8D-47F2-8CB9-41FF80567879}">
      <dgm:prSet/>
      <dgm:spPr/>
      <dgm:t>
        <a:bodyPr/>
        <a:lstStyle/>
        <a:p>
          <a:endParaRPr lang="en-US"/>
        </a:p>
      </dgm:t>
    </dgm:pt>
    <dgm:pt modelId="{DB12D1CB-3C00-4941-A71E-5D97C0B09681}">
      <dgm:prSet custT="1"/>
      <dgm:spPr/>
      <dgm:t>
        <a:bodyPr/>
        <a:lstStyle/>
        <a:p>
          <a:r>
            <a:rPr lang="en-US" sz="2000" b="1" dirty="0">
              <a:solidFill>
                <a:schemeClr val="accent1">
                  <a:lumMod val="60000"/>
                  <a:lumOff val="40000"/>
                </a:schemeClr>
              </a:solidFill>
              <a:latin typeface="Calibri" panose="020F0502020204030204" pitchFamily="34" charset="0"/>
              <a:cs typeface="Calibri" panose="020F0502020204030204" pitchFamily="34" charset="0"/>
            </a:rPr>
            <a:t>How are Open Projects funded?</a:t>
          </a:r>
          <a:br>
            <a:rPr lang="en-US" sz="2000" b="1" dirty="0">
              <a:solidFill>
                <a:schemeClr val="accent1">
                  <a:lumMod val="60000"/>
                  <a:lumOff val="40000"/>
                </a:schemeClr>
              </a:solidFill>
              <a:latin typeface="Calibri" panose="020F0502020204030204" pitchFamily="34" charset="0"/>
              <a:cs typeface="Calibri" panose="020F0502020204030204" pitchFamily="34" charset="0"/>
            </a:rPr>
          </a:br>
          <a:r>
            <a:rPr lang="en-US" sz="1400" b="1" dirty="0">
              <a:solidFill>
                <a:schemeClr val="bg2">
                  <a:lumMod val="90000"/>
                </a:schemeClr>
              </a:solidFill>
              <a:latin typeface="Calibri" panose="020F0502020204030204" pitchFamily="34" charset="0"/>
              <a:cs typeface="Calibri" panose="020F0502020204030204" pitchFamily="34" charset="0"/>
            </a:rPr>
            <a:t>(slides 15-17)</a:t>
          </a:r>
        </a:p>
      </dgm:t>
    </dgm:pt>
    <dgm:pt modelId="{09BD644F-41E6-44E8-8A1C-1696325EDB0F}" type="parTrans" cxnId="{BA18C310-6685-44EA-9270-53693A3838D6}">
      <dgm:prSet/>
      <dgm:spPr/>
      <dgm:t>
        <a:bodyPr/>
        <a:lstStyle/>
        <a:p>
          <a:endParaRPr lang="en-US"/>
        </a:p>
      </dgm:t>
    </dgm:pt>
    <dgm:pt modelId="{E7E8CE37-3417-4A8A-8F3F-01C6933B311D}" type="sibTrans" cxnId="{BA18C310-6685-44EA-9270-53693A3838D6}">
      <dgm:prSet/>
      <dgm:spPr/>
      <dgm:t>
        <a:bodyPr/>
        <a:lstStyle/>
        <a:p>
          <a:endParaRPr lang="en-US"/>
        </a:p>
      </dgm:t>
    </dgm:pt>
    <dgm:pt modelId="{733D8B06-797C-4DEF-80FF-0CA914BD7595}">
      <dgm:prSet custT="1"/>
      <dgm:spPr/>
      <dgm:t>
        <a:bodyPr/>
        <a:lstStyle/>
        <a:p>
          <a:r>
            <a:rPr lang="en-US" sz="2000" b="1" dirty="0">
              <a:solidFill>
                <a:schemeClr val="accent1">
                  <a:lumMod val="60000"/>
                  <a:lumOff val="40000"/>
                </a:schemeClr>
              </a:solidFill>
              <a:latin typeface="Calibri" panose="020F0502020204030204" pitchFamily="34" charset="0"/>
              <a:cs typeface="Calibri" panose="020F0502020204030204" pitchFamily="34" charset="0"/>
            </a:rPr>
            <a:t>Resources</a:t>
          </a:r>
          <a:br>
            <a:rPr lang="en-US" sz="2000" b="1" dirty="0">
              <a:solidFill>
                <a:schemeClr val="accent2"/>
              </a:solidFill>
              <a:latin typeface="Calibri" panose="020F0502020204030204" pitchFamily="34" charset="0"/>
              <a:cs typeface="Calibri" panose="020F0502020204030204" pitchFamily="34" charset="0"/>
            </a:rPr>
          </a:br>
          <a:r>
            <a:rPr lang="en-US" sz="1400" b="1" dirty="0">
              <a:solidFill>
                <a:schemeClr val="bg2">
                  <a:lumMod val="90000"/>
                </a:schemeClr>
              </a:solidFill>
              <a:latin typeface="Calibri" panose="020F0502020204030204" pitchFamily="34" charset="0"/>
              <a:cs typeface="Calibri" panose="020F0502020204030204" pitchFamily="34" charset="0"/>
            </a:rPr>
            <a:t>(slides 18-22)</a:t>
          </a:r>
          <a:endParaRPr lang="en-US" sz="1400" b="1" dirty="0">
            <a:solidFill>
              <a:schemeClr val="accent2"/>
            </a:solidFill>
            <a:latin typeface="Calibri" panose="020F0502020204030204" pitchFamily="34" charset="0"/>
            <a:cs typeface="Calibri" panose="020F0502020204030204" pitchFamily="34" charset="0"/>
          </a:endParaRPr>
        </a:p>
      </dgm:t>
    </dgm:pt>
    <dgm:pt modelId="{22CABE71-BF1C-4932-8EAD-97E404A60094}" type="parTrans" cxnId="{06BE7E24-2F4A-4ACC-A370-0C577F8E4300}">
      <dgm:prSet/>
      <dgm:spPr/>
      <dgm:t>
        <a:bodyPr/>
        <a:lstStyle/>
        <a:p>
          <a:endParaRPr lang="en-US"/>
        </a:p>
      </dgm:t>
    </dgm:pt>
    <dgm:pt modelId="{946CC8C4-2261-424B-A4EB-6FD692D4C57C}" type="sibTrans" cxnId="{06BE7E24-2F4A-4ACC-A370-0C577F8E4300}">
      <dgm:prSet/>
      <dgm:spPr/>
      <dgm:t>
        <a:bodyPr/>
        <a:lstStyle/>
        <a:p>
          <a:endParaRPr lang="en-US"/>
        </a:p>
      </dgm:t>
    </dgm:pt>
    <dgm:pt modelId="{52BFE761-E2B2-4F60-BC26-ACFD07B7BFEB}" type="pres">
      <dgm:prSet presAssocID="{C587DD9D-15A8-43E1-963E-F1000E64FD88}" presName="vert0" presStyleCnt="0">
        <dgm:presLayoutVars>
          <dgm:dir/>
          <dgm:animOne val="branch"/>
          <dgm:animLvl val="lvl"/>
        </dgm:presLayoutVars>
      </dgm:prSet>
      <dgm:spPr/>
    </dgm:pt>
    <dgm:pt modelId="{471DC668-F050-4091-B957-B622BE7BD248}" type="pres">
      <dgm:prSet presAssocID="{E403A5FB-FCE3-4984-B653-7BEB22899FBA}" presName="thickLine" presStyleLbl="alignNode1" presStyleIdx="0" presStyleCnt="5"/>
      <dgm:spPr/>
    </dgm:pt>
    <dgm:pt modelId="{E0BFDD8E-29C2-49FB-A694-2C00BA4909CB}" type="pres">
      <dgm:prSet presAssocID="{E403A5FB-FCE3-4984-B653-7BEB22899FBA}" presName="horz1" presStyleCnt="0"/>
      <dgm:spPr/>
    </dgm:pt>
    <dgm:pt modelId="{C76C419F-9223-4EAD-9E15-D25F0BAAF688}" type="pres">
      <dgm:prSet presAssocID="{E403A5FB-FCE3-4984-B653-7BEB22899FBA}" presName="tx1" presStyleLbl="revTx" presStyleIdx="0" presStyleCnt="5"/>
      <dgm:spPr/>
    </dgm:pt>
    <dgm:pt modelId="{38BE88A7-228E-427D-B8A8-D491F0C4F6C0}" type="pres">
      <dgm:prSet presAssocID="{E403A5FB-FCE3-4984-B653-7BEB22899FBA}" presName="vert1" presStyleCnt="0"/>
      <dgm:spPr/>
    </dgm:pt>
    <dgm:pt modelId="{98A05D5F-DF6C-46D5-97E6-77340C905053}" type="pres">
      <dgm:prSet presAssocID="{48338D85-2CB8-4921-BF41-121647D3082A}" presName="thickLine" presStyleLbl="alignNode1" presStyleIdx="1" presStyleCnt="5"/>
      <dgm:spPr/>
    </dgm:pt>
    <dgm:pt modelId="{78E70E47-8628-43EC-9F94-4FCFBFBF7365}" type="pres">
      <dgm:prSet presAssocID="{48338D85-2CB8-4921-BF41-121647D3082A}" presName="horz1" presStyleCnt="0"/>
      <dgm:spPr/>
    </dgm:pt>
    <dgm:pt modelId="{1F38CF81-A135-4806-B8A9-4F39DFA5E6ED}" type="pres">
      <dgm:prSet presAssocID="{48338D85-2CB8-4921-BF41-121647D3082A}" presName="tx1" presStyleLbl="revTx" presStyleIdx="1" presStyleCnt="5"/>
      <dgm:spPr/>
    </dgm:pt>
    <dgm:pt modelId="{707D29D5-5CA1-4499-AF62-02E054B1F9B2}" type="pres">
      <dgm:prSet presAssocID="{48338D85-2CB8-4921-BF41-121647D3082A}" presName="vert1" presStyleCnt="0"/>
      <dgm:spPr/>
    </dgm:pt>
    <dgm:pt modelId="{5F71237B-7604-4450-9CF6-38331BF21AA3}" type="pres">
      <dgm:prSet presAssocID="{551FFFC8-B266-46EA-88F1-00F3FC6EF0E3}" presName="thickLine" presStyleLbl="alignNode1" presStyleIdx="2" presStyleCnt="5"/>
      <dgm:spPr/>
    </dgm:pt>
    <dgm:pt modelId="{82FCB4BE-88EB-4ED6-856B-8F3E07C5CE89}" type="pres">
      <dgm:prSet presAssocID="{551FFFC8-B266-46EA-88F1-00F3FC6EF0E3}" presName="horz1" presStyleCnt="0"/>
      <dgm:spPr/>
    </dgm:pt>
    <dgm:pt modelId="{35392277-D699-4425-B46D-40E9BE993522}" type="pres">
      <dgm:prSet presAssocID="{551FFFC8-B266-46EA-88F1-00F3FC6EF0E3}" presName="tx1" presStyleLbl="revTx" presStyleIdx="2" presStyleCnt="5"/>
      <dgm:spPr/>
    </dgm:pt>
    <dgm:pt modelId="{E4620C26-7306-49F3-ABFD-826B990556D2}" type="pres">
      <dgm:prSet presAssocID="{551FFFC8-B266-46EA-88F1-00F3FC6EF0E3}" presName="vert1" presStyleCnt="0"/>
      <dgm:spPr/>
    </dgm:pt>
    <dgm:pt modelId="{DED72DAB-C3CF-4F31-914C-CB0314640273}" type="pres">
      <dgm:prSet presAssocID="{DB12D1CB-3C00-4941-A71E-5D97C0B09681}" presName="thickLine" presStyleLbl="alignNode1" presStyleIdx="3" presStyleCnt="5"/>
      <dgm:spPr/>
    </dgm:pt>
    <dgm:pt modelId="{CF06070E-D977-4A3B-B1B4-3F4493FF870F}" type="pres">
      <dgm:prSet presAssocID="{DB12D1CB-3C00-4941-A71E-5D97C0B09681}" presName="horz1" presStyleCnt="0"/>
      <dgm:spPr/>
    </dgm:pt>
    <dgm:pt modelId="{35F87240-661F-4728-94DC-4087BC1BDAD3}" type="pres">
      <dgm:prSet presAssocID="{DB12D1CB-3C00-4941-A71E-5D97C0B09681}" presName="tx1" presStyleLbl="revTx" presStyleIdx="3" presStyleCnt="5"/>
      <dgm:spPr/>
    </dgm:pt>
    <dgm:pt modelId="{42A028B5-0902-4B73-AB35-8577896FBC90}" type="pres">
      <dgm:prSet presAssocID="{DB12D1CB-3C00-4941-A71E-5D97C0B09681}" presName="vert1" presStyleCnt="0"/>
      <dgm:spPr/>
    </dgm:pt>
    <dgm:pt modelId="{77B64165-F4FF-4D78-BAC5-D9DD29B78207}" type="pres">
      <dgm:prSet presAssocID="{733D8B06-797C-4DEF-80FF-0CA914BD7595}" presName="thickLine" presStyleLbl="alignNode1" presStyleIdx="4" presStyleCnt="5"/>
      <dgm:spPr/>
    </dgm:pt>
    <dgm:pt modelId="{9002F0D1-0289-451C-9093-258319B830EB}" type="pres">
      <dgm:prSet presAssocID="{733D8B06-797C-4DEF-80FF-0CA914BD7595}" presName="horz1" presStyleCnt="0"/>
      <dgm:spPr/>
    </dgm:pt>
    <dgm:pt modelId="{CCB72F6E-6CAE-4EBC-9B65-9E55969DCD8C}" type="pres">
      <dgm:prSet presAssocID="{733D8B06-797C-4DEF-80FF-0CA914BD7595}" presName="tx1" presStyleLbl="revTx" presStyleIdx="4" presStyleCnt="5"/>
      <dgm:spPr/>
    </dgm:pt>
    <dgm:pt modelId="{57004F05-35FD-4979-A298-37B5455DB6E5}" type="pres">
      <dgm:prSet presAssocID="{733D8B06-797C-4DEF-80FF-0CA914BD7595}" presName="vert1" presStyleCnt="0"/>
      <dgm:spPr/>
    </dgm:pt>
  </dgm:ptLst>
  <dgm:cxnLst>
    <dgm:cxn modelId="{BA18C310-6685-44EA-9270-53693A3838D6}" srcId="{C587DD9D-15A8-43E1-963E-F1000E64FD88}" destId="{DB12D1CB-3C00-4941-A71E-5D97C0B09681}" srcOrd="3" destOrd="0" parTransId="{09BD644F-41E6-44E8-8A1C-1696325EDB0F}" sibTransId="{E7E8CE37-3417-4A8A-8F3F-01C6933B311D}"/>
    <dgm:cxn modelId="{06BE7E24-2F4A-4ACC-A370-0C577F8E4300}" srcId="{C587DD9D-15A8-43E1-963E-F1000E64FD88}" destId="{733D8B06-797C-4DEF-80FF-0CA914BD7595}" srcOrd="4" destOrd="0" parTransId="{22CABE71-BF1C-4932-8EAD-97E404A60094}" sibTransId="{946CC8C4-2261-424B-A4EB-6FD692D4C57C}"/>
    <dgm:cxn modelId="{D4872D3D-15AD-46A1-8234-2B89F9BA12A3}" type="presOf" srcId="{48338D85-2CB8-4921-BF41-121647D3082A}" destId="{1F38CF81-A135-4806-B8A9-4F39DFA5E6ED}" srcOrd="0" destOrd="0" presId="urn:microsoft.com/office/officeart/2008/layout/LinedList"/>
    <dgm:cxn modelId="{24FF605E-6291-4132-8B90-457F72725C6F}" type="presOf" srcId="{DB12D1CB-3C00-4941-A71E-5D97C0B09681}" destId="{35F87240-661F-4728-94DC-4087BC1BDAD3}" srcOrd="0" destOrd="0" presId="urn:microsoft.com/office/officeart/2008/layout/LinedList"/>
    <dgm:cxn modelId="{7D53376D-642D-47A2-8D0C-183041C72A94}" type="presOf" srcId="{E403A5FB-FCE3-4984-B653-7BEB22899FBA}" destId="{C76C419F-9223-4EAD-9E15-D25F0BAAF688}" srcOrd="0" destOrd="0" presId="urn:microsoft.com/office/officeart/2008/layout/LinedList"/>
    <dgm:cxn modelId="{CCF5D04F-3B17-4C21-8A20-DD7045C1C6BC}" srcId="{C587DD9D-15A8-43E1-963E-F1000E64FD88}" destId="{48338D85-2CB8-4921-BF41-121647D3082A}" srcOrd="1" destOrd="0" parTransId="{BA74994D-5138-45CE-9037-83255B4C612C}" sibTransId="{62EB741D-7204-4FAF-8130-D5A63B5FDA59}"/>
    <dgm:cxn modelId="{A67D417F-A717-40CB-81FE-12440835E385}" type="presOf" srcId="{733D8B06-797C-4DEF-80FF-0CA914BD7595}" destId="{CCB72F6E-6CAE-4EBC-9B65-9E55969DCD8C}" srcOrd="0" destOrd="0" presId="urn:microsoft.com/office/officeart/2008/layout/LinedList"/>
    <dgm:cxn modelId="{A664468C-2DCF-4103-A323-34ACF883CAB7}" srcId="{C587DD9D-15A8-43E1-963E-F1000E64FD88}" destId="{E403A5FB-FCE3-4984-B653-7BEB22899FBA}" srcOrd="0" destOrd="0" parTransId="{82121BB0-0071-4325-83AC-24450C317374}" sibTransId="{AB5E7CF7-1F80-4A92-8373-41769CFF3B65}"/>
    <dgm:cxn modelId="{8A0080CE-BABA-4429-9640-DA30E5841622}" type="presOf" srcId="{C587DD9D-15A8-43E1-963E-F1000E64FD88}" destId="{52BFE761-E2B2-4F60-BC26-ACFD07B7BFEB}" srcOrd="0" destOrd="0" presId="urn:microsoft.com/office/officeart/2008/layout/LinedList"/>
    <dgm:cxn modelId="{DB94A3CE-0E8D-47F2-8CB9-41FF80567879}" srcId="{C587DD9D-15A8-43E1-963E-F1000E64FD88}" destId="{551FFFC8-B266-46EA-88F1-00F3FC6EF0E3}" srcOrd="2" destOrd="0" parTransId="{ED3894F3-ADA9-4D14-9093-94F99C15C806}" sibTransId="{F37F72CD-E25E-4E48-9C28-392797F5B22D}"/>
    <dgm:cxn modelId="{021C88EE-EB79-4CC1-BA91-12B01FD578A4}" type="presOf" srcId="{551FFFC8-B266-46EA-88F1-00F3FC6EF0E3}" destId="{35392277-D699-4425-B46D-40E9BE993522}" srcOrd="0" destOrd="0" presId="urn:microsoft.com/office/officeart/2008/layout/LinedList"/>
    <dgm:cxn modelId="{B395526F-4C15-42A1-B690-D1A02E26AF18}" type="presParOf" srcId="{52BFE761-E2B2-4F60-BC26-ACFD07B7BFEB}" destId="{471DC668-F050-4091-B957-B622BE7BD248}" srcOrd="0" destOrd="0" presId="urn:microsoft.com/office/officeart/2008/layout/LinedList"/>
    <dgm:cxn modelId="{71763EEB-E42A-4A0C-B022-0C527AC9CACA}" type="presParOf" srcId="{52BFE761-E2B2-4F60-BC26-ACFD07B7BFEB}" destId="{E0BFDD8E-29C2-49FB-A694-2C00BA4909CB}" srcOrd="1" destOrd="0" presId="urn:microsoft.com/office/officeart/2008/layout/LinedList"/>
    <dgm:cxn modelId="{66A41574-54FF-4334-80AB-793968131BD4}" type="presParOf" srcId="{E0BFDD8E-29C2-49FB-A694-2C00BA4909CB}" destId="{C76C419F-9223-4EAD-9E15-D25F0BAAF688}" srcOrd="0" destOrd="0" presId="urn:microsoft.com/office/officeart/2008/layout/LinedList"/>
    <dgm:cxn modelId="{88058D32-7380-4055-97F3-AFC76FA75178}" type="presParOf" srcId="{E0BFDD8E-29C2-49FB-A694-2C00BA4909CB}" destId="{38BE88A7-228E-427D-B8A8-D491F0C4F6C0}" srcOrd="1" destOrd="0" presId="urn:microsoft.com/office/officeart/2008/layout/LinedList"/>
    <dgm:cxn modelId="{A7339746-7F05-41E7-A9EC-1E991DF3ED42}" type="presParOf" srcId="{52BFE761-E2B2-4F60-BC26-ACFD07B7BFEB}" destId="{98A05D5F-DF6C-46D5-97E6-77340C905053}" srcOrd="2" destOrd="0" presId="urn:microsoft.com/office/officeart/2008/layout/LinedList"/>
    <dgm:cxn modelId="{9738673C-C641-4B71-892E-0FA1E5D2BA0F}" type="presParOf" srcId="{52BFE761-E2B2-4F60-BC26-ACFD07B7BFEB}" destId="{78E70E47-8628-43EC-9F94-4FCFBFBF7365}" srcOrd="3" destOrd="0" presId="urn:microsoft.com/office/officeart/2008/layout/LinedList"/>
    <dgm:cxn modelId="{30AD62C5-B910-4462-8313-2CF8772573F6}" type="presParOf" srcId="{78E70E47-8628-43EC-9F94-4FCFBFBF7365}" destId="{1F38CF81-A135-4806-B8A9-4F39DFA5E6ED}" srcOrd="0" destOrd="0" presId="urn:microsoft.com/office/officeart/2008/layout/LinedList"/>
    <dgm:cxn modelId="{76E017B9-6A19-449C-A0C5-54A7CC508411}" type="presParOf" srcId="{78E70E47-8628-43EC-9F94-4FCFBFBF7365}" destId="{707D29D5-5CA1-4499-AF62-02E054B1F9B2}" srcOrd="1" destOrd="0" presId="urn:microsoft.com/office/officeart/2008/layout/LinedList"/>
    <dgm:cxn modelId="{282CA0C9-0E40-4EB8-A657-7400355F43A5}" type="presParOf" srcId="{52BFE761-E2B2-4F60-BC26-ACFD07B7BFEB}" destId="{5F71237B-7604-4450-9CF6-38331BF21AA3}" srcOrd="4" destOrd="0" presId="urn:microsoft.com/office/officeart/2008/layout/LinedList"/>
    <dgm:cxn modelId="{C437636A-C3EA-4357-B7F6-910DA9A283C6}" type="presParOf" srcId="{52BFE761-E2B2-4F60-BC26-ACFD07B7BFEB}" destId="{82FCB4BE-88EB-4ED6-856B-8F3E07C5CE89}" srcOrd="5" destOrd="0" presId="urn:microsoft.com/office/officeart/2008/layout/LinedList"/>
    <dgm:cxn modelId="{ACD90083-5C09-45A7-9EDE-E6333A53D000}" type="presParOf" srcId="{82FCB4BE-88EB-4ED6-856B-8F3E07C5CE89}" destId="{35392277-D699-4425-B46D-40E9BE993522}" srcOrd="0" destOrd="0" presId="urn:microsoft.com/office/officeart/2008/layout/LinedList"/>
    <dgm:cxn modelId="{A1CDC6AE-DC06-4FC7-A627-3199C1A651FD}" type="presParOf" srcId="{82FCB4BE-88EB-4ED6-856B-8F3E07C5CE89}" destId="{E4620C26-7306-49F3-ABFD-826B990556D2}" srcOrd="1" destOrd="0" presId="urn:microsoft.com/office/officeart/2008/layout/LinedList"/>
    <dgm:cxn modelId="{527E3855-A8F4-41C9-8303-E095C271C1DA}" type="presParOf" srcId="{52BFE761-E2B2-4F60-BC26-ACFD07B7BFEB}" destId="{DED72DAB-C3CF-4F31-914C-CB0314640273}" srcOrd="6" destOrd="0" presId="urn:microsoft.com/office/officeart/2008/layout/LinedList"/>
    <dgm:cxn modelId="{1182F2C4-7B64-4025-A1BB-B42DBB3C33CE}" type="presParOf" srcId="{52BFE761-E2B2-4F60-BC26-ACFD07B7BFEB}" destId="{CF06070E-D977-4A3B-B1B4-3F4493FF870F}" srcOrd="7" destOrd="0" presId="urn:microsoft.com/office/officeart/2008/layout/LinedList"/>
    <dgm:cxn modelId="{1D219E43-9A76-4E2F-AE23-B50F290215E3}" type="presParOf" srcId="{CF06070E-D977-4A3B-B1B4-3F4493FF870F}" destId="{35F87240-661F-4728-94DC-4087BC1BDAD3}" srcOrd="0" destOrd="0" presId="urn:microsoft.com/office/officeart/2008/layout/LinedList"/>
    <dgm:cxn modelId="{11BB1BF6-51AB-4290-83CA-5B5AB9C2C326}" type="presParOf" srcId="{CF06070E-D977-4A3B-B1B4-3F4493FF870F}" destId="{42A028B5-0902-4B73-AB35-8577896FBC90}" srcOrd="1" destOrd="0" presId="urn:microsoft.com/office/officeart/2008/layout/LinedList"/>
    <dgm:cxn modelId="{08BF3DDD-1286-44DC-B1E5-AD26246EE9C1}" type="presParOf" srcId="{52BFE761-E2B2-4F60-BC26-ACFD07B7BFEB}" destId="{77B64165-F4FF-4D78-BAC5-D9DD29B78207}" srcOrd="8" destOrd="0" presId="urn:microsoft.com/office/officeart/2008/layout/LinedList"/>
    <dgm:cxn modelId="{271E33D8-D202-46D1-BDE3-2719CD288641}" type="presParOf" srcId="{52BFE761-E2B2-4F60-BC26-ACFD07B7BFEB}" destId="{9002F0D1-0289-451C-9093-258319B830EB}" srcOrd="9" destOrd="0" presId="urn:microsoft.com/office/officeart/2008/layout/LinedList"/>
    <dgm:cxn modelId="{8B478157-CAF9-4A3A-A1BD-374F9FFE43E6}" type="presParOf" srcId="{9002F0D1-0289-451C-9093-258319B830EB}" destId="{CCB72F6E-6CAE-4EBC-9B65-9E55969DCD8C}" srcOrd="0" destOrd="0" presId="urn:microsoft.com/office/officeart/2008/layout/LinedList"/>
    <dgm:cxn modelId="{D4139BC1-90DA-40DC-8DE6-B7BFC1333AA0}" type="presParOf" srcId="{9002F0D1-0289-451C-9093-258319B830EB}" destId="{57004F05-35FD-4979-A298-37B5455DB6E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E7C3F2-9EBD-4C3D-A860-4B9FB74E062A}"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B892CC1-55DC-460D-BA37-D381AF5DA3EB}">
      <dgm:prSet custT="1"/>
      <dgm:spPr/>
      <dgm:t>
        <a:bodyPr/>
        <a:lstStyle/>
        <a:p>
          <a:pPr>
            <a:lnSpc>
              <a:spcPct val="100000"/>
            </a:lnSpc>
          </a:pPr>
          <a:br>
            <a:rPr lang="en-US" sz="2000" b="1" baseline="0" dirty="0">
              <a:solidFill>
                <a:schemeClr val="tx1">
                  <a:lumMod val="50000"/>
                  <a:lumOff val="50000"/>
                </a:schemeClr>
              </a:solidFill>
              <a:latin typeface="Abadi" panose="020B0604020104020204" pitchFamily="34" charset="0"/>
            </a:rPr>
          </a:br>
          <a:r>
            <a:rPr lang="en-US" sz="2000" b="1" baseline="0" dirty="0">
              <a:solidFill>
                <a:schemeClr val="tx1">
                  <a:lumMod val="50000"/>
                  <a:lumOff val="50000"/>
                </a:schemeClr>
              </a:solidFill>
              <a:latin typeface="Abadi" panose="020B0604020104020204" pitchFamily="34" charset="0"/>
            </a:rPr>
            <a:t>Baseline Protocol</a:t>
          </a:r>
          <a:r>
            <a:rPr lang="en-US" sz="2000" baseline="0" dirty="0">
              <a:solidFill>
                <a:schemeClr val="tx1">
                  <a:lumMod val="50000"/>
                  <a:lumOff val="50000"/>
                </a:schemeClr>
              </a:solidFill>
              <a:latin typeface="Abadi" panose="020B0604020104020204" pitchFamily="34" charset="0"/>
            </a:rPr>
            <a:t>				</a:t>
          </a:r>
        </a:p>
      </dgm:t>
    </dgm:pt>
    <dgm:pt modelId="{02EFBDC9-26C4-4AA7-9B75-F9307985792B}" type="parTrans" cxnId="{7926C471-871F-48C5-BD05-E6B0E186BCA7}">
      <dgm:prSet/>
      <dgm:spPr/>
      <dgm:t>
        <a:bodyPr/>
        <a:lstStyle/>
        <a:p>
          <a:endParaRPr lang="en-US"/>
        </a:p>
      </dgm:t>
    </dgm:pt>
    <dgm:pt modelId="{8B0BA56A-E79C-469C-AA50-B985BC7D4E82}" type="sibTrans" cxnId="{7926C471-871F-48C5-BD05-E6B0E186BCA7}">
      <dgm:prSet/>
      <dgm:spPr/>
      <dgm:t>
        <a:bodyPr/>
        <a:lstStyle/>
        <a:p>
          <a:pPr>
            <a:lnSpc>
              <a:spcPct val="100000"/>
            </a:lnSpc>
          </a:pPr>
          <a:endParaRPr lang="en-US"/>
        </a:p>
      </dgm:t>
    </dgm:pt>
    <dgm:pt modelId="{93021890-3BDC-447A-BDA3-4A540C98C272}">
      <dgm:prSet custT="1"/>
      <dgm:spPr/>
      <dgm:t>
        <a:bodyPr/>
        <a:lstStyle/>
        <a:p>
          <a:pPr>
            <a:lnSpc>
              <a:spcPct val="100000"/>
            </a:lnSpc>
          </a:pPr>
          <a:r>
            <a:rPr lang="en-US" sz="2000" b="1" baseline="0" dirty="0">
              <a:solidFill>
                <a:schemeClr val="tx1">
                  <a:lumMod val="50000"/>
                  <a:lumOff val="50000"/>
                </a:schemeClr>
              </a:solidFill>
              <a:latin typeface="Abadi" panose="020B0604020104020204" pitchFamily="34" charset="0"/>
            </a:rPr>
            <a:t>Ethereum OASIS</a:t>
          </a:r>
          <a:r>
            <a:rPr lang="en-US" sz="2000" baseline="0" dirty="0">
              <a:solidFill>
                <a:schemeClr val="tx1">
                  <a:lumMod val="50000"/>
                  <a:lumOff val="50000"/>
                </a:schemeClr>
              </a:solidFill>
              <a:latin typeface="Abadi" panose="020B0604020104020204" pitchFamily="34" charset="0"/>
            </a:rPr>
            <a:t>			</a:t>
          </a:r>
        </a:p>
      </dgm:t>
    </dgm:pt>
    <dgm:pt modelId="{0FC2EAE6-A5A5-40F4-9281-7725FE134618}" type="parTrans" cxnId="{D312AF6C-CF2D-43F5-914F-C8F57DB46EF9}">
      <dgm:prSet/>
      <dgm:spPr/>
      <dgm:t>
        <a:bodyPr/>
        <a:lstStyle/>
        <a:p>
          <a:endParaRPr lang="en-US"/>
        </a:p>
      </dgm:t>
    </dgm:pt>
    <dgm:pt modelId="{829AF66A-632D-4E9C-A327-7AF75DF588E9}" type="sibTrans" cxnId="{D312AF6C-CF2D-43F5-914F-C8F57DB46EF9}">
      <dgm:prSet/>
      <dgm:spPr/>
      <dgm:t>
        <a:bodyPr/>
        <a:lstStyle/>
        <a:p>
          <a:pPr>
            <a:lnSpc>
              <a:spcPct val="100000"/>
            </a:lnSpc>
          </a:pPr>
          <a:endParaRPr lang="en-US"/>
        </a:p>
      </dgm:t>
    </dgm:pt>
    <dgm:pt modelId="{3FE508E7-B142-4068-B109-00F4F6E2AC6C}">
      <dgm:prSet custT="1"/>
      <dgm:spPr/>
      <dgm:t>
        <a:bodyPr/>
        <a:lstStyle/>
        <a:p>
          <a:pPr>
            <a:lnSpc>
              <a:spcPct val="100000"/>
            </a:lnSpc>
          </a:pPr>
          <a:r>
            <a:rPr lang="en-US" sz="2000" b="1" baseline="0" dirty="0">
              <a:solidFill>
                <a:schemeClr val="tx1">
                  <a:lumMod val="50000"/>
                  <a:lumOff val="50000"/>
                </a:schemeClr>
              </a:solidFill>
              <a:latin typeface="Abadi" panose="020B0604020104020204" pitchFamily="34" charset="0"/>
            </a:rPr>
            <a:t>Open Cybersecurity Alliance</a:t>
          </a:r>
          <a:endParaRPr lang="en-US" sz="2000" baseline="0" dirty="0">
            <a:solidFill>
              <a:schemeClr val="tx1">
                <a:lumMod val="50000"/>
                <a:lumOff val="50000"/>
              </a:schemeClr>
            </a:solidFill>
            <a:latin typeface="Abadi" panose="020B0604020104020204" pitchFamily="34" charset="0"/>
          </a:endParaRPr>
        </a:p>
      </dgm:t>
    </dgm:pt>
    <dgm:pt modelId="{B7D1A45A-462D-404A-9CB6-F8BB8FC3285D}" type="parTrans" cxnId="{7D1D565E-8C89-4A73-ACF9-14F25759F804}">
      <dgm:prSet/>
      <dgm:spPr/>
      <dgm:t>
        <a:bodyPr/>
        <a:lstStyle/>
        <a:p>
          <a:endParaRPr lang="en-US"/>
        </a:p>
      </dgm:t>
    </dgm:pt>
    <dgm:pt modelId="{D54F75B2-0C3A-44EE-AA89-3F7B0FF76EFB}" type="sibTrans" cxnId="{7D1D565E-8C89-4A73-ACF9-14F25759F804}">
      <dgm:prSet/>
      <dgm:spPr/>
      <dgm:t>
        <a:bodyPr/>
        <a:lstStyle/>
        <a:p>
          <a:pPr>
            <a:lnSpc>
              <a:spcPct val="100000"/>
            </a:lnSpc>
          </a:pPr>
          <a:endParaRPr lang="en-US"/>
        </a:p>
      </dgm:t>
    </dgm:pt>
    <dgm:pt modelId="{2D9D7534-18EE-438C-8E72-09ADD469FCE6}">
      <dgm:prSet custT="1"/>
      <dgm:spPr/>
      <dgm:t>
        <a:bodyPr/>
        <a:lstStyle/>
        <a:p>
          <a:pPr>
            <a:lnSpc>
              <a:spcPct val="100000"/>
            </a:lnSpc>
          </a:pPr>
          <a:r>
            <a:rPr lang="en-US" sz="2000" b="1" baseline="0" dirty="0">
              <a:solidFill>
                <a:schemeClr val="tx1">
                  <a:lumMod val="50000"/>
                  <a:lumOff val="50000"/>
                </a:schemeClr>
              </a:solidFill>
              <a:latin typeface="Abadi" panose="020B0604020104020204" pitchFamily="34" charset="0"/>
            </a:rPr>
            <a:t>Open Services </a:t>
          </a:r>
          <a:br>
            <a:rPr lang="en-US" sz="2000" b="1" baseline="0" dirty="0">
              <a:solidFill>
                <a:schemeClr val="tx1">
                  <a:lumMod val="50000"/>
                  <a:lumOff val="50000"/>
                </a:schemeClr>
              </a:solidFill>
              <a:latin typeface="Abadi" panose="020B0604020104020204" pitchFamily="34" charset="0"/>
            </a:rPr>
          </a:br>
          <a:r>
            <a:rPr lang="en-US" sz="2000" b="1" baseline="0" dirty="0">
              <a:solidFill>
                <a:schemeClr val="tx1">
                  <a:lumMod val="50000"/>
                  <a:lumOff val="50000"/>
                </a:schemeClr>
              </a:solidFill>
              <a:latin typeface="Abadi" panose="020B0604020104020204" pitchFamily="34" charset="0"/>
            </a:rPr>
            <a:t>for Lifecycle Collaboration 		</a:t>
          </a:r>
          <a:endParaRPr lang="en-US" sz="2000" baseline="0" dirty="0">
            <a:solidFill>
              <a:schemeClr val="tx1">
                <a:lumMod val="50000"/>
                <a:lumOff val="50000"/>
              </a:schemeClr>
            </a:solidFill>
            <a:latin typeface="Abadi" panose="020B0604020104020204" pitchFamily="34" charset="0"/>
          </a:endParaRPr>
        </a:p>
      </dgm:t>
    </dgm:pt>
    <dgm:pt modelId="{60C2FD12-BD39-484E-905D-2F19611E2F7C}" type="parTrans" cxnId="{8952FB43-BB39-493C-9C99-6727A128DF50}">
      <dgm:prSet/>
      <dgm:spPr/>
      <dgm:t>
        <a:bodyPr/>
        <a:lstStyle/>
        <a:p>
          <a:endParaRPr lang="en-US"/>
        </a:p>
      </dgm:t>
    </dgm:pt>
    <dgm:pt modelId="{6684A073-8659-48DE-9EE0-A69F441DA710}" type="sibTrans" cxnId="{8952FB43-BB39-493C-9C99-6727A128DF50}">
      <dgm:prSet/>
      <dgm:spPr/>
      <dgm:t>
        <a:bodyPr/>
        <a:lstStyle/>
        <a:p>
          <a:pPr>
            <a:lnSpc>
              <a:spcPct val="100000"/>
            </a:lnSpc>
          </a:pPr>
          <a:endParaRPr lang="en-US"/>
        </a:p>
      </dgm:t>
    </dgm:pt>
    <dgm:pt modelId="{CA0F175E-B95A-489C-8626-F81D2B1624C9}">
      <dgm:prSet custT="1"/>
      <dgm:spPr/>
      <dgm:t>
        <a:bodyPr/>
        <a:lstStyle/>
        <a:p>
          <a:pPr>
            <a:lnSpc>
              <a:spcPct val="100000"/>
            </a:lnSpc>
          </a:pPr>
          <a:r>
            <a:rPr lang="en-US" sz="2000" b="1" baseline="0" dirty="0">
              <a:solidFill>
                <a:schemeClr val="tx1">
                  <a:lumMod val="50000"/>
                  <a:lumOff val="50000"/>
                </a:schemeClr>
              </a:solidFill>
              <a:latin typeface="Abadi" panose="020B0604020104020204" pitchFamily="34" charset="0"/>
            </a:rPr>
            <a:t>ODF Advocacy	</a:t>
          </a:r>
          <a:endParaRPr lang="en-US" sz="2000" baseline="0" dirty="0">
            <a:solidFill>
              <a:schemeClr val="tx1">
                <a:lumMod val="50000"/>
                <a:lumOff val="50000"/>
              </a:schemeClr>
            </a:solidFill>
            <a:latin typeface="Abadi" panose="020B0604020104020204" pitchFamily="34" charset="0"/>
          </a:endParaRPr>
        </a:p>
      </dgm:t>
    </dgm:pt>
    <dgm:pt modelId="{8E98FA21-3C29-4612-88F2-21CB5432CBC8}" type="parTrans" cxnId="{DDB0B878-08EB-489A-8FF7-925945C766B1}">
      <dgm:prSet/>
      <dgm:spPr/>
      <dgm:t>
        <a:bodyPr/>
        <a:lstStyle/>
        <a:p>
          <a:endParaRPr lang="en-US"/>
        </a:p>
      </dgm:t>
    </dgm:pt>
    <dgm:pt modelId="{09164681-9DBC-495E-9380-B9FAC6E3D1D7}" type="sibTrans" cxnId="{DDB0B878-08EB-489A-8FF7-925945C766B1}">
      <dgm:prSet/>
      <dgm:spPr/>
      <dgm:t>
        <a:bodyPr/>
        <a:lstStyle/>
        <a:p>
          <a:pPr>
            <a:lnSpc>
              <a:spcPct val="100000"/>
            </a:lnSpc>
          </a:pPr>
          <a:endParaRPr lang="en-US"/>
        </a:p>
      </dgm:t>
    </dgm:pt>
    <dgm:pt modelId="{0F1EC0F7-80AE-434F-8B41-4588A8E15A97}">
      <dgm:prSet custT="1"/>
      <dgm:spPr/>
      <dgm:t>
        <a:bodyPr/>
        <a:lstStyle/>
        <a:p>
          <a:pPr>
            <a:lnSpc>
              <a:spcPct val="100000"/>
            </a:lnSpc>
          </a:pPr>
          <a:br>
            <a:rPr lang="en-US" sz="2000" b="1" baseline="0" dirty="0">
              <a:solidFill>
                <a:schemeClr val="tx1">
                  <a:lumMod val="50000"/>
                  <a:lumOff val="50000"/>
                </a:schemeClr>
              </a:solidFill>
              <a:latin typeface="Abadi" panose="020B0604020104020204" pitchFamily="34" charset="0"/>
            </a:rPr>
          </a:br>
          <a:br>
            <a:rPr lang="en-US" sz="2000" b="1" baseline="0" dirty="0">
              <a:solidFill>
                <a:schemeClr val="tx1">
                  <a:lumMod val="50000"/>
                  <a:lumOff val="50000"/>
                </a:schemeClr>
              </a:solidFill>
              <a:latin typeface="Abadi" panose="020B0604020104020204" pitchFamily="34" charset="0"/>
            </a:rPr>
          </a:br>
          <a:br>
            <a:rPr lang="en-US" sz="2000" b="1" baseline="0" dirty="0">
              <a:solidFill>
                <a:schemeClr val="tx1">
                  <a:lumMod val="50000"/>
                  <a:lumOff val="50000"/>
                </a:schemeClr>
              </a:solidFill>
              <a:latin typeface="Abadi" panose="020B0604020104020204" pitchFamily="34" charset="0"/>
            </a:rPr>
          </a:br>
          <a:r>
            <a:rPr lang="en-US" sz="2000" b="1" baseline="0" dirty="0">
              <a:solidFill>
                <a:schemeClr val="tx1">
                  <a:lumMod val="50000"/>
                  <a:lumOff val="50000"/>
                </a:schemeClr>
              </a:solidFill>
              <a:latin typeface="Abadi" panose="020B0604020104020204" pitchFamily="34" charset="0"/>
            </a:rPr>
            <a:t>Open Mobility Foundation							</a:t>
          </a:r>
          <a:endParaRPr lang="en-US" sz="2000" baseline="0" dirty="0">
            <a:solidFill>
              <a:schemeClr val="tx1">
                <a:lumMod val="50000"/>
                <a:lumOff val="50000"/>
              </a:schemeClr>
            </a:solidFill>
            <a:latin typeface="Abadi" panose="020B0604020104020204" pitchFamily="34" charset="0"/>
          </a:endParaRPr>
        </a:p>
      </dgm:t>
    </dgm:pt>
    <dgm:pt modelId="{9E2AB48C-1103-46DB-9353-025486FA052B}" type="parTrans" cxnId="{CDA6C1A4-0353-456C-843D-18F4AC880B9F}">
      <dgm:prSet/>
      <dgm:spPr/>
      <dgm:t>
        <a:bodyPr/>
        <a:lstStyle/>
        <a:p>
          <a:endParaRPr lang="en-US"/>
        </a:p>
      </dgm:t>
    </dgm:pt>
    <dgm:pt modelId="{83837403-CFD2-49BF-B26E-64D68A3B7562}" type="sibTrans" cxnId="{CDA6C1A4-0353-456C-843D-18F4AC880B9F}">
      <dgm:prSet/>
      <dgm:spPr/>
      <dgm:t>
        <a:bodyPr/>
        <a:lstStyle/>
        <a:p>
          <a:pPr>
            <a:lnSpc>
              <a:spcPct val="100000"/>
            </a:lnSpc>
          </a:pPr>
          <a:endParaRPr lang="en-US"/>
        </a:p>
      </dgm:t>
    </dgm:pt>
    <dgm:pt modelId="{12C71CB9-288E-407E-9123-603B81AF049D}" type="pres">
      <dgm:prSet presAssocID="{42E7C3F2-9EBD-4C3D-A860-4B9FB74E062A}" presName="root" presStyleCnt="0">
        <dgm:presLayoutVars>
          <dgm:dir/>
          <dgm:resizeHandles val="exact"/>
        </dgm:presLayoutVars>
      </dgm:prSet>
      <dgm:spPr/>
    </dgm:pt>
    <dgm:pt modelId="{F0113BFA-8A65-4161-AD96-13D11AB68548}" type="pres">
      <dgm:prSet presAssocID="{42E7C3F2-9EBD-4C3D-A860-4B9FB74E062A}" presName="container" presStyleCnt="0">
        <dgm:presLayoutVars>
          <dgm:dir/>
          <dgm:resizeHandles val="exact"/>
        </dgm:presLayoutVars>
      </dgm:prSet>
      <dgm:spPr/>
    </dgm:pt>
    <dgm:pt modelId="{F2E622FB-1D19-46F3-ABD6-46CF09FAA4ED}" type="pres">
      <dgm:prSet presAssocID="{1B892CC1-55DC-460D-BA37-D381AF5DA3EB}" presName="compNode" presStyleCnt="0"/>
      <dgm:spPr/>
    </dgm:pt>
    <dgm:pt modelId="{67715361-8248-4130-9309-4198F471B489}" type="pres">
      <dgm:prSet presAssocID="{1B892CC1-55DC-460D-BA37-D381AF5DA3EB}" presName="iconBgRect" presStyleLbl="bgShp" presStyleIdx="0" presStyleCnt="6"/>
      <dgm:spPr/>
    </dgm:pt>
    <dgm:pt modelId="{92CE1AE6-3844-41DE-BD24-8A27FF936F07}" type="pres">
      <dgm:prSet presAssocID="{1B892CC1-55DC-460D-BA37-D381AF5DA3E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FE689CE-5434-47F5-8D84-A197E68CBD42}" type="pres">
      <dgm:prSet presAssocID="{1B892CC1-55DC-460D-BA37-D381AF5DA3EB}" presName="spaceRect" presStyleCnt="0"/>
      <dgm:spPr/>
    </dgm:pt>
    <dgm:pt modelId="{12FF7264-DAA8-4B37-8858-E085E2467842}" type="pres">
      <dgm:prSet presAssocID="{1B892CC1-55DC-460D-BA37-D381AF5DA3EB}" presName="textRect" presStyleLbl="revTx" presStyleIdx="0" presStyleCnt="6">
        <dgm:presLayoutVars>
          <dgm:chMax val="1"/>
          <dgm:chPref val="1"/>
        </dgm:presLayoutVars>
      </dgm:prSet>
      <dgm:spPr/>
    </dgm:pt>
    <dgm:pt modelId="{D78635C5-72C2-4447-A1F1-B4C0CFDDB038}" type="pres">
      <dgm:prSet presAssocID="{8B0BA56A-E79C-469C-AA50-B985BC7D4E82}" presName="sibTrans" presStyleLbl="sibTrans2D1" presStyleIdx="0" presStyleCnt="0"/>
      <dgm:spPr/>
    </dgm:pt>
    <dgm:pt modelId="{2596B369-8D9E-4CE9-8362-FDA4296C241A}" type="pres">
      <dgm:prSet presAssocID="{93021890-3BDC-447A-BDA3-4A540C98C272}" presName="compNode" presStyleCnt="0"/>
      <dgm:spPr/>
    </dgm:pt>
    <dgm:pt modelId="{08FF7D42-3797-43B2-99A3-EC80D0844B47}" type="pres">
      <dgm:prSet presAssocID="{93021890-3BDC-447A-BDA3-4A540C98C272}" presName="iconBgRect" presStyleLbl="bgShp" presStyleIdx="1" presStyleCnt="6"/>
      <dgm:spPr/>
    </dgm:pt>
    <dgm:pt modelId="{8AF63C52-73EE-4C98-B859-CBEDC31CE7B2}" type="pres">
      <dgm:prSet presAssocID="{93021890-3BDC-447A-BDA3-4A540C98C27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ctus"/>
        </a:ext>
      </dgm:extLst>
    </dgm:pt>
    <dgm:pt modelId="{0E10AF4F-2419-47CC-A021-F68B8016E9CA}" type="pres">
      <dgm:prSet presAssocID="{93021890-3BDC-447A-BDA3-4A540C98C272}" presName="spaceRect" presStyleCnt="0"/>
      <dgm:spPr/>
    </dgm:pt>
    <dgm:pt modelId="{B26FD2C8-1B8B-4770-8E9B-A5D4E0B0CE0E}" type="pres">
      <dgm:prSet presAssocID="{93021890-3BDC-447A-BDA3-4A540C98C272}" presName="textRect" presStyleLbl="revTx" presStyleIdx="1" presStyleCnt="6">
        <dgm:presLayoutVars>
          <dgm:chMax val="1"/>
          <dgm:chPref val="1"/>
        </dgm:presLayoutVars>
      </dgm:prSet>
      <dgm:spPr/>
    </dgm:pt>
    <dgm:pt modelId="{5686004B-6019-4AE7-ACB7-C21F41E03F93}" type="pres">
      <dgm:prSet presAssocID="{829AF66A-632D-4E9C-A327-7AF75DF588E9}" presName="sibTrans" presStyleLbl="sibTrans2D1" presStyleIdx="0" presStyleCnt="0"/>
      <dgm:spPr/>
    </dgm:pt>
    <dgm:pt modelId="{ACF7425D-3044-4BF8-8F00-895207DAD73F}" type="pres">
      <dgm:prSet presAssocID="{3FE508E7-B142-4068-B109-00F4F6E2AC6C}" presName="compNode" presStyleCnt="0"/>
      <dgm:spPr/>
    </dgm:pt>
    <dgm:pt modelId="{E0DEF665-2D9A-4EBC-B772-E4D27A2033C0}" type="pres">
      <dgm:prSet presAssocID="{3FE508E7-B142-4068-B109-00F4F6E2AC6C}" presName="iconBgRect" presStyleLbl="bgShp" presStyleIdx="2" presStyleCnt="6"/>
      <dgm:spPr/>
    </dgm:pt>
    <dgm:pt modelId="{ED78C2B2-7DD7-4033-931C-F6AE145D3103}" type="pres">
      <dgm:prSet presAssocID="{3FE508E7-B142-4068-B109-00F4F6E2AC6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0E35EAF6-E2E0-4C08-A7CF-75A362B323F1}" type="pres">
      <dgm:prSet presAssocID="{3FE508E7-B142-4068-B109-00F4F6E2AC6C}" presName="spaceRect" presStyleCnt="0"/>
      <dgm:spPr/>
    </dgm:pt>
    <dgm:pt modelId="{41CF3FD0-38CA-4D77-B9FF-51A479AF6EF7}" type="pres">
      <dgm:prSet presAssocID="{3FE508E7-B142-4068-B109-00F4F6E2AC6C}" presName="textRect" presStyleLbl="revTx" presStyleIdx="2" presStyleCnt="6">
        <dgm:presLayoutVars>
          <dgm:chMax val="1"/>
          <dgm:chPref val="1"/>
        </dgm:presLayoutVars>
      </dgm:prSet>
      <dgm:spPr/>
    </dgm:pt>
    <dgm:pt modelId="{9B5032D1-AEE9-4796-A721-BB7EC9E3B959}" type="pres">
      <dgm:prSet presAssocID="{D54F75B2-0C3A-44EE-AA89-3F7B0FF76EFB}" presName="sibTrans" presStyleLbl="sibTrans2D1" presStyleIdx="0" presStyleCnt="0"/>
      <dgm:spPr/>
    </dgm:pt>
    <dgm:pt modelId="{97284C8E-A413-419D-B1B9-5508F4577168}" type="pres">
      <dgm:prSet presAssocID="{2D9D7534-18EE-438C-8E72-09ADD469FCE6}" presName="compNode" presStyleCnt="0"/>
      <dgm:spPr/>
    </dgm:pt>
    <dgm:pt modelId="{ABCF6C92-0662-4EEF-867E-C88139040E70}" type="pres">
      <dgm:prSet presAssocID="{2D9D7534-18EE-438C-8E72-09ADD469FCE6}" presName="iconBgRect" presStyleLbl="bgShp" presStyleIdx="3" presStyleCnt="6"/>
      <dgm:spPr/>
    </dgm:pt>
    <dgm:pt modelId="{0C1F8A1B-63AA-42C1-AA5F-39E689B294FD}" type="pres">
      <dgm:prSet presAssocID="{2D9D7534-18EE-438C-8E72-09ADD469FCE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1C3F9B90-14D8-4970-B231-5D699312FE7D}" type="pres">
      <dgm:prSet presAssocID="{2D9D7534-18EE-438C-8E72-09ADD469FCE6}" presName="spaceRect" presStyleCnt="0"/>
      <dgm:spPr/>
    </dgm:pt>
    <dgm:pt modelId="{68651CE0-586B-4777-B1FF-4BD55471AB87}" type="pres">
      <dgm:prSet presAssocID="{2D9D7534-18EE-438C-8E72-09ADD469FCE6}" presName="textRect" presStyleLbl="revTx" presStyleIdx="3" presStyleCnt="6">
        <dgm:presLayoutVars>
          <dgm:chMax val="1"/>
          <dgm:chPref val="1"/>
        </dgm:presLayoutVars>
      </dgm:prSet>
      <dgm:spPr/>
    </dgm:pt>
    <dgm:pt modelId="{36274087-4583-4773-8378-017334AC7490}" type="pres">
      <dgm:prSet presAssocID="{6684A073-8659-48DE-9EE0-A69F441DA710}" presName="sibTrans" presStyleLbl="sibTrans2D1" presStyleIdx="0" presStyleCnt="0"/>
      <dgm:spPr/>
    </dgm:pt>
    <dgm:pt modelId="{8BDEB78B-4C26-4133-AC33-CB65831C8C57}" type="pres">
      <dgm:prSet presAssocID="{CA0F175E-B95A-489C-8626-F81D2B1624C9}" presName="compNode" presStyleCnt="0"/>
      <dgm:spPr/>
    </dgm:pt>
    <dgm:pt modelId="{9AE5A3F8-C2BB-467B-B258-AAA36256F420}" type="pres">
      <dgm:prSet presAssocID="{CA0F175E-B95A-489C-8626-F81D2B1624C9}" presName="iconBgRect" presStyleLbl="bgShp" presStyleIdx="4" presStyleCnt="6"/>
      <dgm:spPr/>
    </dgm:pt>
    <dgm:pt modelId="{7ED5D7EF-4C57-48B3-A449-C21BAA8E4997}" type="pres">
      <dgm:prSet presAssocID="{CA0F175E-B95A-489C-8626-F81D2B1624C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keting"/>
        </a:ext>
      </dgm:extLst>
    </dgm:pt>
    <dgm:pt modelId="{5950F72B-5444-4093-94BB-F42311D09622}" type="pres">
      <dgm:prSet presAssocID="{CA0F175E-B95A-489C-8626-F81D2B1624C9}" presName="spaceRect" presStyleCnt="0"/>
      <dgm:spPr/>
    </dgm:pt>
    <dgm:pt modelId="{F1D9F3CE-3DCC-43F1-9D67-B52E8D70DB8C}" type="pres">
      <dgm:prSet presAssocID="{CA0F175E-B95A-489C-8626-F81D2B1624C9}" presName="textRect" presStyleLbl="revTx" presStyleIdx="4" presStyleCnt="6">
        <dgm:presLayoutVars>
          <dgm:chMax val="1"/>
          <dgm:chPref val="1"/>
        </dgm:presLayoutVars>
      </dgm:prSet>
      <dgm:spPr/>
    </dgm:pt>
    <dgm:pt modelId="{7916AA8E-3250-429B-908C-0F4D75ACD953}" type="pres">
      <dgm:prSet presAssocID="{09164681-9DBC-495E-9380-B9FAC6E3D1D7}" presName="sibTrans" presStyleLbl="sibTrans2D1" presStyleIdx="0" presStyleCnt="0"/>
      <dgm:spPr/>
    </dgm:pt>
    <dgm:pt modelId="{A6E284DA-845A-4030-9611-411DEA171E8F}" type="pres">
      <dgm:prSet presAssocID="{0F1EC0F7-80AE-434F-8B41-4588A8E15A97}" presName="compNode" presStyleCnt="0"/>
      <dgm:spPr/>
    </dgm:pt>
    <dgm:pt modelId="{82AF79EF-A965-4E15-9069-90262CDD3940}" type="pres">
      <dgm:prSet presAssocID="{0F1EC0F7-80AE-434F-8B41-4588A8E15A97}" presName="iconBgRect" presStyleLbl="bgShp" presStyleIdx="5" presStyleCnt="6"/>
      <dgm:spPr/>
    </dgm:pt>
    <dgm:pt modelId="{6D96B968-8966-4E04-8B50-AC6E1C561BDD}" type="pres">
      <dgm:prSet presAssocID="{0F1EC0F7-80AE-434F-8B41-4588A8E15A97}" presName="iconRect" presStyleLbl="node1" presStyleIdx="5" presStyleCnt="6"/>
      <dgm:spPr/>
    </dgm:pt>
    <dgm:pt modelId="{D25F5B9D-7C0B-4529-A5C8-0F586C4E4B0A}" type="pres">
      <dgm:prSet presAssocID="{0F1EC0F7-80AE-434F-8B41-4588A8E15A97}" presName="spaceRect" presStyleCnt="0"/>
      <dgm:spPr/>
    </dgm:pt>
    <dgm:pt modelId="{4BE5DEDF-5F11-4569-BDC9-0F318A8CFA71}" type="pres">
      <dgm:prSet presAssocID="{0F1EC0F7-80AE-434F-8B41-4588A8E15A97}" presName="textRect" presStyleLbl="revTx" presStyleIdx="5" presStyleCnt="6">
        <dgm:presLayoutVars>
          <dgm:chMax val="1"/>
          <dgm:chPref val="1"/>
        </dgm:presLayoutVars>
      </dgm:prSet>
      <dgm:spPr/>
    </dgm:pt>
  </dgm:ptLst>
  <dgm:cxnLst>
    <dgm:cxn modelId="{4D40A103-7A7B-45E1-A5CE-6C94EDC8A1D4}" type="presOf" srcId="{8B0BA56A-E79C-469C-AA50-B985BC7D4E82}" destId="{D78635C5-72C2-4447-A1F1-B4C0CFDDB038}" srcOrd="0" destOrd="0" presId="urn:microsoft.com/office/officeart/2018/2/layout/IconCircleList"/>
    <dgm:cxn modelId="{38CD4C04-5F97-4F9E-84B4-5D2365A987EB}" type="presOf" srcId="{09164681-9DBC-495E-9380-B9FAC6E3D1D7}" destId="{7916AA8E-3250-429B-908C-0F4D75ACD953}" srcOrd="0" destOrd="0" presId="urn:microsoft.com/office/officeart/2018/2/layout/IconCircleList"/>
    <dgm:cxn modelId="{0428485B-A2C5-4AC9-AEAE-E888F2F886CF}" type="presOf" srcId="{D54F75B2-0C3A-44EE-AA89-3F7B0FF76EFB}" destId="{9B5032D1-AEE9-4796-A721-BB7EC9E3B959}" srcOrd="0" destOrd="0" presId="urn:microsoft.com/office/officeart/2018/2/layout/IconCircleList"/>
    <dgm:cxn modelId="{7D1D565E-8C89-4A73-ACF9-14F25759F804}" srcId="{42E7C3F2-9EBD-4C3D-A860-4B9FB74E062A}" destId="{3FE508E7-B142-4068-B109-00F4F6E2AC6C}" srcOrd="2" destOrd="0" parTransId="{B7D1A45A-462D-404A-9CB6-F8BB8FC3285D}" sibTransId="{D54F75B2-0C3A-44EE-AA89-3F7B0FF76EFB}"/>
    <dgm:cxn modelId="{8952FB43-BB39-493C-9C99-6727A128DF50}" srcId="{42E7C3F2-9EBD-4C3D-A860-4B9FB74E062A}" destId="{2D9D7534-18EE-438C-8E72-09ADD469FCE6}" srcOrd="3" destOrd="0" parTransId="{60C2FD12-BD39-484E-905D-2F19611E2F7C}" sibTransId="{6684A073-8659-48DE-9EE0-A69F441DA710}"/>
    <dgm:cxn modelId="{D312AF6C-CF2D-43F5-914F-C8F57DB46EF9}" srcId="{42E7C3F2-9EBD-4C3D-A860-4B9FB74E062A}" destId="{93021890-3BDC-447A-BDA3-4A540C98C272}" srcOrd="1" destOrd="0" parTransId="{0FC2EAE6-A5A5-40F4-9281-7725FE134618}" sibTransId="{829AF66A-632D-4E9C-A327-7AF75DF588E9}"/>
    <dgm:cxn modelId="{7926C471-871F-48C5-BD05-E6B0E186BCA7}" srcId="{42E7C3F2-9EBD-4C3D-A860-4B9FB74E062A}" destId="{1B892CC1-55DC-460D-BA37-D381AF5DA3EB}" srcOrd="0" destOrd="0" parTransId="{02EFBDC9-26C4-4AA7-9B75-F9307985792B}" sibTransId="{8B0BA56A-E79C-469C-AA50-B985BC7D4E82}"/>
    <dgm:cxn modelId="{7F26B474-3763-40F5-BDDC-F7ED66C5AC90}" type="presOf" srcId="{1B892CC1-55DC-460D-BA37-D381AF5DA3EB}" destId="{12FF7264-DAA8-4B37-8858-E085E2467842}" srcOrd="0" destOrd="0" presId="urn:microsoft.com/office/officeart/2018/2/layout/IconCircleList"/>
    <dgm:cxn modelId="{B222EB54-8E2F-4979-AA79-86429FD5F631}" type="presOf" srcId="{829AF66A-632D-4E9C-A327-7AF75DF588E9}" destId="{5686004B-6019-4AE7-ACB7-C21F41E03F93}" srcOrd="0" destOrd="0" presId="urn:microsoft.com/office/officeart/2018/2/layout/IconCircleList"/>
    <dgm:cxn modelId="{DDB0B878-08EB-489A-8FF7-925945C766B1}" srcId="{42E7C3F2-9EBD-4C3D-A860-4B9FB74E062A}" destId="{CA0F175E-B95A-489C-8626-F81D2B1624C9}" srcOrd="4" destOrd="0" parTransId="{8E98FA21-3C29-4612-88F2-21CB5432CBC8}" sibTransId="{09164681-9DBC-495E-9380-B9FAC6E3D1D7}"/>
    <dgm:cxn modelId="{86545884-337E-4707-A7CC-D4CE05E9996B}" type="presOf" srcId="{3FE508E7-B142-4068-B109-00F4F6E2AC6C}" destId="{41CF3FD0-38CA-4D77-B9FF-51A479AF6EF7}" srcOrd="0" destOrd="0" presId="urn:microsoft.com/office/officeart/2018/2/layout/IconCircleList"/>
    <dgm:cxn modelId="{703F7986-03BD-4D82-AB21-DA40D7E5F30F}" type="presOf" srcId="{0F1EC0F7-80AE-434F-8B41-4588A8E15A97}" destId="{4BE5DEDF-5F11-4569-BDC9-0F318A8CFA71}" srcOrd="0" destOrd="0" presId="urn:microsoft.com/office/officeart/2018/2/layout/IconCircleList"/>
    <dgm:cxn modelId="{6A007C92-D9BD-4305-90B0-582BB98D48A0}" type="presOf" srcId="{93021890-3BDC-447A-BDA3-4A540C98C272}" destId="{B26FD2C8-1B8B-4770-8E9B-A5D4E0B0CE0E}" srcOrd="0" destOrd="0" presId="urn:microsoft.com/office/officeart/2018/2/layout/IconCircleList"/>
    <dgm:cxn modelId="{686CCC9A-2777-4B87-88DB-06AE328B55D0}" type="presOf" srcId="{42E7C3F2-9EBD-4C3D-A860-4B9FB74E062A}" destId="{12C71CB9-288E-407E-9123-603B81AF049D}" srcOrd="0" destOrd="0" presId="urn:microsoft.com/office/officeart/2018/2/layout/IconCircleList"/>
    <dgm:cxn modelId="{CCB3E3A2-67CE-4A6F-B719-B312B095306F}" type="presOf" srcId="{2D9D7534-18EE-438C-8E72-09ADD469FCE6}" destId="{68651CE0-586B-4777-B1FF-4BD55471AB87}" srcOrd="0" destOrd="0" presId="urn:microsoft.com/office/officeart/2018/2/layout/IconCircleList"/>
    <dgm:cxn modelId="{CDA6C1A4-0353-456C-843D-18F4AC880B9F}" srcId="{42E7C3F2-9EBD-4C3D-A860-4B9FB74E062A}" destId="{0F1EC0F7-80AE-434F-8B41-4588A8E15A97}" srcOrd="5" destOrd="0" parTransId="{9E2AB48C-1103-46DB-9353-025486FA052B}" sibTransId="{83837403-CFD2-49BF-B26E-64D68A3B7562}"/>
    <dgm:cxn modelId="{494DB8E2-83D3-490E-A1D5-03AACC19B66F}" type="presOf" srcId="{6684A073-8659-48DE-9EE0-A69F441DA710}" destId="{36274087-4583-4773-8378-017334AC7490}" srcOrd="0" destOrd="0" presId="urn:microsoft.com/office/officeart/2018/2/layout/IconCircleList"/>
    <dgm:cxn modelId="{D564FFFD-FD30-45F6-B61C-C9C85931D7FE}" type="presOf" srcId="{CA0F175E-B95A-489C-8626-F81D2B1624C9}" destId="{F1D9F3CE-3DCC-43F1-9D67-B52E8D70DB8C}" srcOrd="0" destOrd="0" presId="urn:microsoft.com/office/officeart/2018/2/layout/IconCircleList"/>
    <dgm:cxn modelId="{25809BB4-44BE-40D7-BFC1-58EB08C9F1DB}" type="presParOf" srcId="{12C71CB9-288E-407E-9123-603B81AF049D}" destId="{F0113BFA-8A65-4161-AD96-13D11AB68548}" srcOrd="0" destOrd="0" presId="urn:microsoft.com/office/officeart/2018/2/layout/IconCircleList"/>
    <dgm:cxn modelId="{CA928331-A758-495E-94CC-B798A7F567BB}" type="presParOf" srcId="{F0113BFA-8A65-4161-AD96-13D11AB68548}" destId="{F2E622FB-1D19-46F3-ABD6-46CF09FAA4ED}" srcOrd="0" destOrd="0" presId="urn:microsoft.com/office/officeart/2018/2/layout/IconCircleList"/>
    <dgm:cxn modelId="{F183446D-5076-4B5B-8524-F8F622A4439D}" type="presParOf" srcId="{F2E622FB-1D19-46F3-ABD6-46CF09FAA4ED}" destId="{67715361-8248-4130-9309-4198F471B489}" srcOrd="0" destOrd="0" presId="urn:microsoft.com/office/officeart/2018/2/layout/IconCircleList"/>
    <dgm:cxn modelId="{DABAE364-CB2B-4198-893C-4D93D90949E0}" type="presParOf" srcId="{F2E622FB-1D19-46F3-ABD6-46CF09FAA4ED}" destId="{92CE1AE6-3844-41DE-BD24-8A27FF936F07}" srcOrd="1" destOrd="0" presId="urn:microsoft.com/office/officeart/2018/2/layout/IconCircleList"/>
    <dgm:cxn modelId="{6E2F31C6-040F-4C20-B0E7-D4FFAF2D0D23}" type="presParOf" srcId="{F2E622FB-1D19-46F3-ABD6-46CF09FAA4ED}" destId="{9FE689CE-5434-47F5-8D84-A197E68CBD42}" srcOrd="2" destOrd="0" presId="urn:microsoft.com/office/officeart/2018/2/layout/IconCircleList"/>
    <dgm:cxn modelId="{8E575BF5-C23D-4A3E-971B-403100506489}" type="presParOf" srcId="{F2E622FB-1D19-46F3-ABD6-46CF09FAA4ED}" destId="{12FF7264-DAA8-4B37-8858-E085E2467842}" srcOrd="3" destOrd="0" presId="urn:microsoft.com/office/officeart/2018/2/layout/IconCircleList"/>
    <dgm:cxn modelId="{2A86C39E-B4E8-4CE0-8240-6403BB28CCFC}" type="presParOf" srcId="{F0113BFA-8A65-4161-AD96-13D11AB68548}" destId="{D78635C5-72C2-4447-A1F1-B4C0CFDDB038}" srcOrd="1" destOrd="0" presId="urn:microsoft.com/office/officeart/2018/2/layout/IconCircleList"/>
    <dgm:cxn modelId="{06448C0A-0BCD-40F3-B8DF-519684A019C5}" type="presParOf" srcId="{F0113BFA-8A65-4161-AD96-13D11AB68548}" destId="{2596B369-8D9E-4CE9-8362-FDA4296C241A}" srcOrd="2" destOrd="0" presId="urn:microsoft.com/office/officeart/2018/2/layout/IconCircleList"/>
    <dgm:cxn modelId="{1309CA21-12D5-4C91-9E64-66A92E91D8F0}" type="presParOf" srcId="{2596B369-8D9E-4CE9-8362-FDA4296C241A}" destId="{08FF7D42-3797-43B2-99A3-EC80D0844B47}" srcOrd="0" destOrd="0" presId="urn:microsoft.com/office/officeart/2018/2/layout/IconCircleList"/>
    <dgm:cxn modelId="{FF030100-817E-4F50-A37D-7011178948CC}" type="presParOf" srcId="{2596B369-8D9E-4CE9-8362-FDA4296C241A}" destId="{8AF63C52-73EE-4C98-B859-CBEDC31CE7B2}" srcOrd="1" destOrd="0" presId="urn:microsoft.com/office/officeart/2018/2/layout/IconCircleList"/>
    <dgm:cxn modelId="{74CD908F-BE4F-418C-BEC9-16179F46EE8E}" type="presParOf" srcId="{2596B369-8D9E-4CE9-8362-FDA4296C241A}" destId="{0E10AF4F-2419-47CC-A021-F68B8016E9CA}" srcOrd="2" destOrd="0" presId="urn:microsoft.com/office/officeart/2018/2/layout/IconCircleList"/>
    <dgm:cxn modelId="{DED7306D-948A-434F-94B4-7152F88BA288}" type="presParOf" srcId="{2596B369-8D9E-4CE9-8362-FDA4296C241A}" destId="{B26FD2C8-1B8B-4770-8E9B-A5D4E0B0CE0E}" srcOrd="3" destOrd="0" presId="urn:microsoft.com/office/officeart/2018/2/layout/IconCircleList"/>
    <dgm:cxn modelId="{D4C39484-C115-44C8-85CF-E63F420CC346}" type="presParOf" srcId="{F0113BFA-8A65-4161-AD96-13D11AB68548}" destId="{5686004B-6019-4AE7-ACB7-C21F41E03F93}" srcOrd="3" destOrd="0" presId="urn:microsoft.com/office/officeart/2018/2/layout/IconCircleList"/>
    <dgm:cxn modelId="{F4DC2A37-4774-4C58-A8B8-4E14EF2AD050}" type="presParOf" srcId="{F0113BFA-8A65-4161-AD96-13D11AB68548}" destId="{ACF7425D-3044-4BF8-8F00-895207DAD73F}" srcOrd="4" destOrd="0" presId="urn:microsoft.com/office/officeart/2018/2/layout/IconCircleList"/>
    <dgm:cxn modelId="{52E47810-488C-44A9-A988-F969F029EC49}" type="presParOf" srcId="{ACF7425D-3044-4BF8-8F00-895207DAD73F}" destId="{E0DEF665-2D9A-4EBC-B772-E4D27A2033C0}" srcOrd="0" destOrd="0" presId="urn:microsoft.com/office/officeart/2018/2/layout/IconCircleList"/>
    <dgm:cxn modelId="{FA840BAA-E864-4888-AF11-1D86DFEF0914}" type="presParOf" srcId="{ACF7425D-3044-4BF8-8F00-895207DAD73F}" destId="{ED78C2B2-7DD7-4033-931C-F6AE145D3103}" srcOrd="1" destOrd="0" presId="urn:microsoft.com/office/officeart/2018/2/layout/IconCircleList"/>
    <dgm:cxn modelId="{133482F0-343E-43A2-AE8D-BCF2944B499B}" type="presParOf" srcId="{ACF7425D-3044-4BF8-8F00-895207DAD73F}" destId="{0E35EAF6-E2E0-4C08-A7CF-75A362B323F1}" srcOrd="2" destOrd="0" presId="urn:microsoft.com/office/officeart/2018/2/layout/IconCircleList"/>
    <dgm:cxn modelId="{9F1D87DC-33D4-4E8C-8AB2-A3AF71C104F5}" type="presParOf" srcId="{ACF7425D-3044-4BF8-8F00-895207DAD73F}" destId="{41CF3FD0-38CA-4D77-B9FF-51A479AF6EF7}" srcOrd="3" destOrd="0" presId="urn:microsoft.com/office/officeart/2018/2/layout/IconCircleList"/>
    <dgm:cxn modelId="{BE2E3206-54FF-46BA-BEBB-0704D1FA80FC}" type="presParOf" srcId="{F0113BFA-8A65-4161-AD96-13D11AB68548}" destId="{9B5032D1-AEE9-4796-A721-BB7EC9E3B959}" srcOrd="5" destOrd="0" presId="urn:microsoft.com/office/officeart/2018/2/layout/IconCircleList"/>
    <dgm:cxn modelId="{7295A4D9-0BEB-4A48-A4F6-B614CA97CB59}" type="presParOf" srcId="{F0113BFA-8A65-4161-AD96-13D11AB68548}" destId="{97284C8E-A413-419D-B1B9-5508F4577168}" srcOrd="6" destOrd="0" presId="urn:microsoft.com/office/officeart/2018/2/layout/IconCircleList"/>
    <dgm:cxn modelId="{8492EFB7-CFE1-479B-B492-AC49E6D5370F}" type="presParOf" srcId="{97284C8E-A413-419D-B1B9-5508F4577168}" destId="{ABCF6C92-0662-4EEF-867E-C88139040E70}" srcOrd="0" destOrd="0" presId="urn:microsoft.com/office/officeart/2018/2/layout/IconCircleList"/>
    <dgm:cxn modelId="{7AB6683C-D132-44F1-B789-0B70FB5ED62E}" type="presParOf" srcId="{97284C8E-A413-419D-B1B9-5508F4577168}" destId="{0C1F8A1B-63AA-42C1-AA5F-39E689B294FD}" srcOrd="1" destOrd="0" presId="urn:microsoft.com/office/officeart/2018/2/layout/IconCircleList"/>
    <dgm:cxn modelId="{FF06E2F9-C304-49FA-85D5-2CBB7385538A}" type="presParOf" srcId="{97284C8E-A413-419D-B1B9-5508F4577168}" destId="{1C3F9B90-14D8-4970-B231-5D699312FE7D}" srcOrd="2" destOrd="0" presId="urn:microsoft.com/office/officeart/2018/2/layout/IconCircleList"/>
    <dgm:cxn modelId="{C61AF36E-D314-4048-9496-9129540943D0}" type="presParOf" srcId="{97284C8E-A413-419D-B1B9-5508F4577168}" destId="{68651CE0-586B-4777-B1FF-4BD55471AB87}" srcOrd="3" destOrd="0" presId="urn:microsoft.com/office/officeart/2018/2/layout/IconCircleList"/>
    <dgm:cxn modelId="{10F561B4-4510-4E94-B7AA-E464C8F3BE7F}" type="presParOf" srcId="{F0113BFA-8A65-4161-AD96-13D11AB68548}" destId="{36274087-4583-4773-8378-017334AC7490}" srcOrd="7" destOrd="0" presId="urn:microsoft.com/office/officeart/2018/2/layout/IconCircleList"/>
    <dgm:cxn modelId="{BC690612-0C8D-4466-9321-934AB7FAA608}" type="presParOf" srcId="{F0113BFA-8A65-4161-AD96-13D11AB68548}" destId="{8BDEB78B-4C26-4133-AC33-CB65831C8C57}" srcOrd="8" destOrd="0" presId="urn:microsoft.com/office/officeart/2018/2/layout/IconCircleList"/>
    <dgm:cxn modelId="{0C339944-B32B-4834-AB99-151F55425623}" type="presParOf" srcId="{8BDEB78B-4C26-4133-AC33-CB65831C8C57}" destId="{9AE5A3F8-C2BB-467B-B258-AAA36256F420}" srcOrd="0" destOrd="0" presId="urn:microsoft.com/office/officeart/2018/2/layout/IconCircleList"/>
    <dgm:cxn modelId="{6F51D470-0F83-47A5-B952-C219258642D3}" type="presParOf" srcId="{8BDEB78B-4C26-4133-AC33-CB65831C8C57}" destId="{7ED5D7EF-4C57-48B3-A449-C21BAA8E4997}" srcOrd="1" destOrd="0" presId="urn:microsoft.com/office/officeart/2018/2/layout/IconCircleList"/>
    <dgm:cxn modelId="{E6415D73-8DCA-44E3-B14B-8E5D775DDBA6}" type="presParOf" srcId="{8BDEB78B-4C26-4133-AC33-CB65831C8C57}" destId="{5950F72B-5444-4093-94BB-F42311D09622}" srcOrd="2" destOrd="0" presId="urn:microsoft.com/office/officeart/2018/2/layout/IconCircleList"/>
    <dgm:cxn modelId="{52A5A77A-F065-4718-AD38-D9C1FD060766}" type="presParOf" srcId="{8BDEB78B-4C26-4133-AC33-CB65831C8C57}" destId="{F1D9F3CE-3DCC-43F1-9D67-B52E8D70DB8C}" srcOrd="3" destOrd="0" presId="urn:microsoft.com/office/officeart/2018/2/layout/IconCircleList"/>
    <dgm:cxn modelId="{B1AB1BF4-18FA-44E9-862D-48C8C1E2C740}" type="presParOf" srcId="{F0113BFA-8A65-4161-AD96-13D11AB68548}" destId="{7916AA8E-3250-429B-908C-0F4D75ACD953}" srcOrd="9" destOrd="0" presId="urn:microsoft.com/office/officeart/2018/2/layout/IconCircleList"/>
    <dgm:cxn modelId="{34128B00-5AF0-47C0-B279-648278802B35}" type="presParOf" srcId="{F0113BFA-8A65-4161-AD96-13D11AB68548}" destId="{A6E284DA-845A-4030-9611-411DEA171E8F}" srcOrd="10" destOrd="0" presId="urn:microsoft.com/office/officeart/2018/2/layout/IconCircleList"/>
    <dgm:cxn modelId="{787C04BB-F7EE-4147-806F-4EF8325EDB81}" type="presParOf" srcId="{A6E284DA-845A-4030-9611-411DEA171E8F}" destId="{82AF79EF-A965-4E15-9069-90262CDD3940}" srcOrd="0" destOrd="0" presId="urn:microsoft.com/office/officeart/2018/2/layout/IconCircleList"/>
    <dgm:cxn modelId="{7B159C26-E300-46EB-AC18-5407B4B36B79}" type="presParOf" srcId="{A6E284DA-845A-4030-9611-411DEA171E8F}" destId="{6D96B968-8966-4E04-8B50-AC6E1C561BDD}" srcOrd="1" destOrd="0" presId="urn:microsoft.com/office/officeart/2018/2/layout/IconCircleList"/>
    <dgm:cxn modelId="{991885B4-3ECA-4F0A-AD18-771EC02F91CE}" type="presParOf" srcId="{A6E284DA-845A-4030-9611-411DEA171E8F}" destId="{D25F5B9D-7C0B-4529-A5C8-0F586C4E4B0A}" srcOrd="2" destOrd="0" presId="urn:microsoft.com/office/officeart/2018/2/layout/IconCircleList"/>
    <dgm:cxn modelId="{0C36FA71-B2F1-492C-BE66-20C808DDA188}" type="presParOf" srcId="{A6E284DA-845A-4030-9611-411DEA171E8F}" destId="{4BE5DEDF-5F11-4569-BDC9-0F318A8CFA7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65B4CA-8579-429D-B6CB-DD6E1A94454E}" type="doc">
      <dgm:prSet loTypeId="urn:microsoft.com/office/officeart/2008/layout/PictureStrips" loCatId="picture" qsTypeId="urn:microsoft.com/office/officeart/2005/8/quickstyle/simple1" qsCatId="simple" csTypeId="urn:microsoft.com/office/officeart/2005/8/colors/accent1_2" csCatId="accent1" phldr="1"/>
      <dgm:spPr/>
      <dgm:t>
        <a:bodyPr/>
        <a:lstStyle/>
        <a:p>
          <a:endParaRPr lang="en-US"/>
        </a:p>
      </dgm:t>
    </dgm:pt>
    <dgm:pt modelId="{756D6AFB-EF40-44D7-8A07-0FF4C32C55EC}">
      <dgm:prSet phldrT="[Text]"/>
      <dgm:spPr/>
      <dgm:t>
        <a:bodyPr/>
        <a:lstStyle/>
        <a:p>
          <a:r>
            <a:rPr lang="en-US" i="0" dirty="0">
              <a:latin typeface="Calibri" panose="020F0502020204030204" pitchFamily="34" charset="0"/>
              <a:cs typeface="Calibri" panose="020F0502020204030204" pitchFamily="34" charset="0"/>
            </a:rPr>
            <a:t>The potential to get ISO, IEC, or ITU approval is a huge advantage. Governments are becoming more reluctant to endorse open source projects developed outside a recognized process.</a:t>
          </a:r>
          <a:br>
            <a:rPr lang="en-US" i="0" dirty="0">
              <a:latin typeface="Calibri" panose="020F0502020204030204" pitchFamily="34" charset="0"/>
              <a:cs typeface="Calibri" panose="020F0502020204030204" pitchFamily="34" charset="0"/>
            </a:rPr>
          </a:br>
          <a:r>
            <a:rPr lang="en-US" i="1" dirty="0">
              <a:solidFill>
                <a:schemeClr val="accent1">
                  <a:lumMod val="75000"/>
                </a:schemeClr>
              </a:solidFill>
              <a:latin typeface="Calibri" panose="020F0502020204030204" pitchFamily="34" charset="0"/>
              <a:cs typeface="Calibri" panose="020F0502020204030204" pitchFamily="34" charset="0"/>
            </a:rPr>
            <a:t>Christopher Ferris, CTO Open Technology, IBM</a:t>
          </a:r>
        </a:p>
      </dgm:t>
    </dgm:pt>
    <dgm:pt modelId="{B3D3A972-A9A4-4047-B17D-D7DEDFDB334F}" type="parTrans" cxnId="{26A30334-4972-4AF2-8A19-9C29035F9910}">
      <dgm:prSet/>
      <dgm:spPr/>
      <dgm:t>
        <a:bodyPr/>
        <a:lstStyle/>
        <a:p>
          <a:endParaRPr lang="en-US"/>
        </a:p>
      </dgm:t>
    </dgm:pt>
    <dgm:pt modelId="{3ECE6028-C5B0-470D-9618-19F1FCA02113}" type="sibTrans" cxnId="{26A30334-4972-4AF2-8A19-9C29035F9910}">
      <dgm:prSet/>
      <dgm:spPr/>
      <dgm:t>
        <a:bodyPr/>
        <a:lstStyle/>
        <a:p>
          <a:endParaRPr lang="en-US"/>
        </a:p>
      </dgm:t>
    </dgm:pt>
    <dgm:pt modelId="{0286539F-36B7-4A83-842D-A69E957D5853}">
      <dgm:prSet phldrT="[Text]"/>
      <dgm:spPr/>
      <dgm:t>
        <a:bodyPr/>
        <a:lstStyle/>
        <a:p>
          <a:r>
            <a:rPr lang="en-US" b="0" i="0" dirty="0">
              <a:latin typeface="Calibri" panose="020F0502020204030204" pitchFamily="34" charset="0"/>
              <a:cs typeface="Calibri" panose="020F0502020204030204" pitchFamily="34" charset="0"/>
            </a:rPr>
            <a:t>The Internet today would be unrecognizable without the mutually beneficial relationship between Open Source and Open Standards. OASIS is a guiding example of how to coordinate, collaborate, and bring these worlds together.</a:t>
          </a:r>
        </a:p>
        <a:p>
          <a:r>
            <a:rPr lang="en-US" b="0" i="1" dirty="0">
              <a:solidFill>
                <a:schemeClr val="accent1">
                  <a:lumMod val="75000"/>
                </a:schemeClr>
              </a:solidFill>
              <a:latin typeface="Calibri" panose="020F0502020204030204" pitchFamily="34" charset="0"/>
              <a:cs typeface="Calibri" panose="020F0502020204030204" pitchFamily="34" charset="0"/>
            </a:rPr>
            <a:t>Jim Jagielski, co-founder of The Apache Software Foundation</a:t>
          </a:r>
          <a:endParaRPr lang="en-US" i="1" dirty="0">
            <a:solidFill>
              <a:schemeClr val="accent1">
                <a:lumMod val="75000"/>
              </a:schemeClr>
            </a:solidFill>
            <a:latin typeface="Calibri" panose="020F0502020204030204" pitchFamily="34" charset="0"/>
            <a:cs typeface="Calibri" panose="020F0502020204030204" pitchFamily="34" charset="0"/>
          </a:endParaRPr>
        </a:p>
      </dgm:t>
    </dgm:pt>
    <dgm:pt modelId="{354F0FE3-D513-46C2-AE83-28B68783DCDB}" type="parTrans" cxnId="{5AE65979-1A23-45F3-8978-A1BD05743565}">
      <dgm:prSet/>
      <dgm:spPr/>
      <dgm:t>
        <a:bodyPr/>
        <a:lstStyle/>
        <a:p>
          <a:endParaRPr lang="en-US"/>
        </a:p>
      </dgm:t>
    </dgm:pt>
    <dgm:pt modelId="{289707DB-6565-409C-89F1-8CB944268D25}" type="sibTrans" cxnId="{5AE65979-1A23-45F3-8978-A1BD05743565}">
      <dgm:prSet/>
      <dgm:spPr/>
      <dgm:t>
        <a:bodyPr/>
        <a:lstStyle/>
        <a:p>
          <a:endParaRPr lang="en-US"/>
        </a:p>
      </dgm:t>
    </dgm:pt>
    <dgm:pt modelId="{6FDD21D0-7994-468F-9475-D2D5F2D04688}">
      <dgm:prSet phldrT="[Text]"/>
      <dgm:spPr/>
      <dgm:t>
        <a:bodyPr/>
        <a:lstStyle/>
        <a:p>
          <a:r>
            <a:rPr lang="en-US" i="0" dirty="0">
              <a:latin typeface="Calibri" panose="020F0502020204030204" pitchFamily="34" charset="0"/>
              <a:cs typeface="Calibri" panose="020F0502020204030204" pitchFamily="34" charset="0"/>
            </a:rPr>
            <a:t>Increasingly, standard bodies are adopting the more iterative, fast-paced, innovative approach of open source, while open source is embracing the governance structures and practices typical of standard bodies. With Open Projects, this convergence now has a home.</a:t>
          </a:r>
          <a:br>
            <a:rPr lang="en-US" i="0" dirty="0">
              <a:latin typeface="Calibri" panose="020F0502020204030204" pitchFamily="34" charset="0"/>
              <a:cs typeface="Calibri" panose="020F0502020204030204" pitchFamily="34" charset="0"/>
            </a:rPr>
          </a:br>
          <a:r>
            <a:rPr lang="en-US" i="1" dirty="0">
              <a:solidFill>
                <a:schemeClr val="accent1">
                  <a:lumMod val="75000"/>
                </a:schemeClr>
              </a:solidFill>
              <a:latin typeface="Calibri" panose="020F0502020204030204" pitchFamily="34" charset="0"/>
              <a:cs typeface="Calibri" panose="020F0502020204030204" pitchFamily="34" charset="0"/>
            </a:rPr>
            <a:t>Tobie </a:t>
          </a:r>
          <a:r>
            <a:rPr lang="en-US" i="1" dirty="0" err="1">
              <a:solidFill>
                <a:schemeClr val="accent1">
                  <a:lumMod val="75000"/>
                </a:schemeClr>
              </a:solidFill>
              <a:latin typeface="Calibri" panose="020F0502020204030204" pitchFamily="34" charset="0"/>
              <a:cs typeface="Calibri" panose="020F0502020204030204" pitchFamily="34" charset="0"/>
            </a:rPr>
            <a:t>Langel</a:t>
          </a:r>
          <a:r>
            <a:rPr lang="en-US" i="1" dirty="0">
              <a:solidFill>
                <a:schemeClr val="accent1">
                  <a:lumMod val="75000"/>
                </a:schemeClr>
              </a:solidFill>
              <a:latin typeface="Calibri" panose="020F0502020204030204" pitchFamily="34" charset="0"/>
              <a:cs typeface="Calibri" panose="020F0502020204030204" pitchFamily="34" charset="0"/>
            </a:rPr>
            <a:t>, Principal of </a:t>
          </a:r>
          <a:r>
            <a:rPr lang="en-US" i="1" dirty="0" err="1">
              <a:solidFill>
                <a:schemeClr val="accent1">
                  <a:lumMod val="75000"/>
                </a:schemeClr>
              </a:solidFill>
              <a:latin typeface="Calibri" panose="020F0502020204030204" pitchFamily="34" charset="0"/>
              <a:cs typeface="Calibri" panose="020F0502020204030204" pitchFamily="34" charset="0"/>
            </a:rPr>
            <a:t>UnlockOpen</a:t>
          </a:r>
          <a:endParaRPr lang="en-US" i="1" dirty="0">
            <a:solidFill>
              <a:schemeClr val="accent1">
                <a:lumMod val="75000"/>
              </a:schemeClr>
            </a:solidFill>
            <a:latin typeface="Calibri" panose="020F0502020204030204" pitchFamily="34" charset="0"/>
            <a:cs typeface="Calibri" panose="020F0502020204030204" pitchFamily="34" charset="0"/>
          </a:endParaRPr>
        </a:p>
      </dgm:t>
    </dgm:pt>
    <dgm:pt modelId="{B09BEAE7-74E0-48E1-BDDB-3185836081AC}" type="parTrans" cxnId="{85E47799-9500-4E8E-AFA9-51A7C61FA54F}">
      <dgm:prSet/>
      <dgm:spPr/>
      <dgm:t>
        <a:bodyPr/>
        <a:lstStyle/>
        <a:p>
          <a:endParaRPr lang="en-US"/>
        </a:p>
      </dgm:t>
    </dgm:pt>
    <dgm:pt modelId="{C4E75A12-776E-4D8F-9EB5-A73765F5F8BC}" type="sibTrans" cxnId="{85E47799-9500-4E8E-AFA9-51A7C61FA54F}">
      <dgm:prSet/>
      <dgm:spPr/>
      <dgm:t>
        <a:bodyPr/>
        <a:lstStyle/>
        <a:p>
          <a:endParaRPr lang="en-US"/>
        </a:p>
      </dgm:t>
    </dgm:pt>
    <dgm:pt modelId="{817CA1D5-2384-4F07-93ED-961D7CD38EF4}" type="pres">
      <dgm:prSet presAssocID="{C365B4CA-8579-429D-B6CB-DD6E1A94454E}" presName="Name0" presStyleCnt="0">
        <dgm:presLayoutVars>
          <dgm:dir/>
          <dgm:resizeHandles val="exact"/>
        </dgm:presLayoutVars>
      </dgm:prSet>
      <dgm:spPr/>
    </dgm:pt>
    <dgm:pt modelId="{757E87EA-E6CA-42F0-B89B-023A2B1812EC}" type="pres">
      <dgm:prSet presAssocID="{756D6AFB-EF40-44D7-8A07-0FF4C32C55EC}" presName="composite" presStyleCnt="0"/>
      <dgm:spPr/>
    </dgm:pt>
    <dgm:pt modelId="{FE373462-4644-45E7-B5ED-F6D03F79FB37}" type="pres">
      <dgm:prSet presAssocID="{756D6AFB-EF40-44D7-8A07-0FF4C32C55EC}" presName="rect1" presStyleLbl="trAlignAcc1" presStyleIdx="0" presStyleCnt="3" custLinFactNeighborX="14258" custLinFactNeighborY="1426">
        <dgm:presLayoutVars>
          <dgm:bulletEnabled val="1"/>
        </dgm:presLayoutVars>
      </dgm:prSet>
      <dgm:spPr/>
    </dgm:pt>
    <dgm:pt modelId="{62BD6AC6-6D43-4030-BEAE-4C29911CD685}" type="pres">
      <dgm:prSet presAssocID="{756D6AFB-EF40-44D7-8A07-0FF4C32C55EC}" presName="rect2" presStyleLbl="fgImgPlace1" presStyleIdx="0" presStyleCnt="3" custLinFactNeighborX="65175" custLinFactNeighborY="135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ABE1F1B8-A6C6-40D4-8A65-F6B495E820B2}" type="pres">
      <dgm:prSet presAssocID="{3ECE6028-C5B0-470D-9618-19F1FCA02113}" presName="sibTrans" presStyleCnt="0"/>
      <dgm:spPr/>
    </dgm:pt>
    <dgm:pt modelId="{BDBBC974-2668-40F0-BB1A-5875C7DFF8F2}" type="pres">
      <dgm:prSet presAssocID="{0286539F-36B7-4A83-842D-A69E957D5853}" presName="composite" presStyleCnt="0"/>
      <dgm:spPr/>
    </dgm:pt>
    <dgm:pt modelId="{1135330B-08F3-42ED-96EC-F7470B4B3250}" type="pres">
      <dgm:prSet presAssocID="{0286539F-36B7-4A83-842D-A69E957D5853}" presName="rect1" presStyleLbl="trAlignAcc1" presStyleIdx="1" presStyleCnt="3" custLinFactNeighborX="-20718" custLinFactNeighborY="-1426">
        <dgm:presLayoutVars>
          <dgm:bulletEnabled val="1"/>
        </dgm:presLayoutVars>
      </dgm:prSet>
      <dgm:spPr/>
    </dgm:pt>
    <dgm:pt modelId="{EAAC5AB2-5FE5-43F1-B078-383532CBDF03}" type="pres">
      <dgm:prSet presAssocID="{0286539F-36B7-4A83-842D-A69E957D5853}" presName="rect2" presStyleLbl="fgImgPlace1" presStyleIdx="1" presStyleCnt="3" custLinFactNeighborX="-94709" custLinFactNeighborY="-1358"/>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dgm:spPr>
    </dgm:pt>
    <dgm:pt modelId="{E5DBFDFD-EA03-4E4C-996D-0BC82A154290}" type="pres">
      <dgm:prSet presAssocID="{289707DB-6565-409C-89F1-8CB944268D25}" presName="sibTrans" presStyleCnt="0"/>
      <dgm:spPr/>
    </dgm:pt>
    <dgm:pt modelId="{80A488C2-7FA6-499B-8F7D-97264165C561}" type="pres">
      <dgm:prSet presAssocID="{6FDD21D0-7994-468F-9475-D2D5F2D04688}" presName="composite" presStyleCnt="0"/>
      <dgm:spPr/>
    </dgm:pt>
    <dgm:pt modelId="{D61BA3BA-138B-4C7D-8701-986810AFBF65}" type="pres">
      <dgm:prSet presAssocID="{6FDD21D0-7994-468F-9475-D2D5F2D04688}" presName="rect1" presStyleLbl="trAlignAcc1" presStyleIdx="2" presStyleCnt="3" custLinFactNeighborX="13144" custLinFactNeighborY="0">
        <dgm:presLayoutVars>
          <dgm:bulletEnabled val="1"/>
        </dgm:presLayoutVars>
      </dgm:prSet>
      <dgm:spPr/>
    </dgm:pt>
    <dgm:pt modelId="{8CBFA05D-ED5E-4AF9-A2DC-49DBE3FB17A9}" type="pres">
      <dgm:prSet presAssocID="{6FDD21D0-7994-468F-9475-D2D5F2D04688}" presName="rect2" presStyleLbl="fgImgPlace1" presStyleIdx="2" presStyleCnt="3" custLinFactNeighborX="60084" custLinFactNeighborY="0"/>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pt>
  </dgm:ptLst>
  <dgm:cxnLst>
    <dgm:cxn modelId="{26A30334-4972-4AF2-8A19-9C29035F9910}" srcId="{C365B4CA-8579-429D-B6CB-DD6E1A94454E}" destId="{756D6AFB-EF40-44D7-8A07-0FF4C32C55EC}" srcOrd="0" destOrd="0" parTransId="{B3D3A972-A9A4-4047-B17D-D7DEDFDB334F}" sibTransId="{3ECE6028-C5B0-470D-9618-19F1FCA02113}"/>
    <dgm:cxn modelId="{E2B50366-3055-4C77-AA93-0B94BA150B52}" type="presOf" srcId="{6FDD21D0-7994-468F-9475-D2D5F2D04688}" destId="{D61BA3BA-138B-4C7D-8701-986810AFBF65}" srcOrd="0" destOrd="0" presId="urn:microsoft.com/office/officeart/2008/layout/PictureStrips"/>
    <dgm:cxn modelId="{25716970-BA83-4E28-B437-76E7B0168DC9}" type="presOf" srcId="{0286539F-36B7-4A83-842D-A69E957D5853}" destId="{1135330B-08F3-42ED-96EC-F7470B4B3250}" srcOrd="0" destOrd="0" presId="urn:microsoft.com/office/officeart/2008/layout/PictureStrips"/>
    <dgm:cxn modelId="{5AE65979-1A23-45F3-8978-A1BD05743565}" srcId="{C365B4CA-8579-429D-B6CB-DD6E1A94454E}" destId="{0286539F-36B7-4A83-842D-A69E957D5853}" srcOrd="1" destOrd="0" parTransId="{354F0FE3-D513-46C2-AE83-28B68783DCDB}" sibTransId="{289707DB-6565-409C-89F1-8CB944268D25}"/>
    <dgm:cxn modelId="{85E47799-9500-4E8E-AFA9-51A7C61FA54F}" srcId="{C365B4CA-8579-429D-B6CB-DD6E1A94454E}" destId="{6FDD21D0-7994-468F-9475-D2D5F2D04688}" srcOrd="2" destOrd="0" parTransId="{B09BEAE7-74E0-48E1-BDDB-3185836081AC}" sibTransId="{C4E75A12-776E-4D8F-9EB5-A73765F5F8BC}"/>
    <dgm:cxn modelId="{6723A7DA-A89A-45A3-8F88-2431BE4AF47A}" type="presOf" srcId="{756D6AFB-EF40-44D7-8A07-0FF4C32C55EC}" destId="{FE373462-4644-45E7-B5ED-F6D03F79FB37}" srcOrd="0" destOrd="0" presId="urn:microsoft.com/office/officeart/2008/layout/PictureStrips"/>
    <dgm:cxn modelId="{D511FEEE-43EC-4751-B09F-4A323544FD82}" type="presOf" srcId="{C365B4CA-8579-429D-B6CB-DD6E1A94454E}" destId="{817CA1D5-2384-4F07-93ED-961D7CD38EF4}" srcOrd="0" destOrd="0" presId="urn:microsoft.com/office/officeart/2008/layout/PictureStrips"/>
    <dgm:cxn modelId="{D334AA2A-F8CA-4CA1-BEE3-A9089021B87F}" type="presParOf" srcId="{817CA1D5-2384-4F07-93ED-961D7CD38EF4}" destId="{757E87EA-E6CA-42F0-B89B-023A2B1812EC}" srcOrd="0" destOrd="0" presId="urn:microsoft.com/office/officeart/2008/layout/PictureStrips"/>
    <dgm:cxn modelId="{8B97B2FB-A7D0-499C-86A3-230CB7D03BDC}" type="presParOf" srcId="{757E87EA-E6CA-42F0-B89B-023A2B1812EC}" destId="{FE373462-4644-45E7-B5ED-F6D03F79FB37}" srcOrd="0" destOrd="0" presId="urn:microsoft.com/office/officeart/2008/layout/PictureStrips"/>
    <dgm:cxn modelId="{A0426BE5-FAA2-49FB-A858-4C0FF74DD345}" type="presParOf" srcId="{757E87EA-E6CA-42F0-B89B-023A2B1812EC}" destId="{62BD6AC6-6D43-4030-BEAE-4C29911CD685}" srcOrd="1" destOrd="0" presId="urn:microsoft.com/office/officeart/2008/layout/PictureStrips"/>
    <dgm:cxn modelId="{1967ED5A-C341-4974-83B9-2D63DD5DEA6B}" type="presParOf" srcId="{817CA1D5-2384-4F07-93ED-961D7CD38EF4}" destId="{ABE1F1B8-A6C6-40D4-8A65-F6B495E820B2}" srcOrd="1" destOrd="0" presId="urn:microsoft.com/office/officeart/2008/layout/PictureStrips"/>
    <dgm:cxn modelId="{2370825D-9812-45D4-8B73-5987A5C89EE5}" type="presParOf" srcId="{817CA1D5-2384-4F07-93ED-961D7CD38EF4}" destId="{BDBBC974-2668-40F0-BB1A-5875C7DFF8F2}" srcOrd="2" destOrd="0" presId="urn:microsoft.com/office/officeart/2008/layout/PictureStrips"/>
    <dgm:cxn modelId="{31A4D0E1-8CC2-44C0-8BAE-D845A860F412}" type="presParOf" srcId="{BDBBC974-2668-40F0-BB1A-5875C7DFF8F2}" destId="{1135330B-08F3-42ED-96EC-F7470B4B3250}" srcOrd="0" destOrd="0" presId="urn:microsoft.com/office/officeart/2008/layout/PictureStrips"/>
    <dgm:cxn modelId="{9DBFF2FB-F8FF-4288-A43A-959128C6F84E}" type="presParOf" srcId="{BDBBC974-2668-40F0-BB1A-5875C7DFF8F2}" destId="{EAAC5AB2-5FE5-43F1-B078-383532CBDF03}" srcOrd="1" destOrd="0" presId="urn:microsoft.com/office/officeart/2008/layout/PictureStrips"/>
    <dgm:cxn modelId="{0ECA66A8-5A72-4608-AC34-8FCD68D07612}" type="presParOf" srcId="{817CA1D5-2384-4F07-93ED-961D7CD38EF4}" destId="{E5DBFDFD-EA03-4E4C-996D-0BC82A154290}" srcOrd="3" destOrd="0" presId="urn:microsoft.com/office/officeart/2008/layout/PictureStrips"/>
    <dgm:cxn modelId="{47D9819B-A168-41EA-9A5F-DCC237A4F805}" type="presParOf" srcId="{817CA1D5-2384-4F07-93ED-961D7CD38EF4}" destId="{80A488C2-7FA6-499B-8F7D-97264165C561}" srcOrd="4" destOrd="0" presId="urn:microsoft.com/office/officeart/2008/layout/PictureStrips"/>
    <dgm:cxn modelId="{6A339A49-E0A7-46C0-B927-33F690BC4467}" type="presParOf" srcId="{80A488C2-7FA6-499B-8F7D-97264165C561}" destId="{D61BA3BA-138B-4C7D-8701-986810AFBF65}" srcOrd="0" destOrd="0" presId="urn:microsoft.com/office/officeart/2008/layout/PictureStrips"/>
    <dgm:cxn modelId="{C1E187A1-C54D-478F-A29A-0B27F1E027F1}" type="presParOf" srcId="{80A488C2-7FA6-499B-8F7D-97264165C561}" destId="{8CBFA05D-ED5E-4AF9-A2DC-49DBE3FB17A9}"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DC668-F050-4091-B957-B622BE7BD248}">
      <dsp:nvSpPr>
        <dsp:cNvPr id="0" name=""/>
        <dsp:cNvSpPr/>
      </dsp:nvSpPr>
      <dsp:spPr>
        <a:xfrm>
          <a:off x="0" y="561"/>
          <a:ext cx="5638800"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6C419F-9223-4EAD-9E15-D25F0BAAF688}">
      <dsp:nvSpPr>
        <dsp:cNvPr id="0" name=""/>
        <dsp:cNvSpPr/>
      </dsp:nvSpPr>
      <dsp:spPr>
        <a:xfrm>
          <a:off x="0" y="561"/>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accent1">
                  <a:lumMod val="60000"/>
                  <a:lumOff val="40000"/>
                </a:schemeClr>
              </a:solidFill>
              <a:latin typeface="Calibri" panose="020F0502020204030204" pitchFamily="34" charset="0"/>
              <a:cs typeface="Calibri" panose="020F0502020204030204" pitchFamily="34" charset="0"/>
            </a:rPr>
            <a:t>Who is OASIS?</a:t>
          </a:r>
          <a:br>
            <a:rPr lang="en-US" sz="2800" b="1" kern="1200" dirty="0">
              <a:solidFill>
                <a:schemeClr val="accent1">
                  <a:lumMod val="60000"/>
                  <a:lumOff val="40000"/>
                </a:schemeClr>
              </a:solidFill>
              <a:latin typeface="Calibri" panose="020F0502020204030204" pitchFamily="34" charset="0"/>
              <a:cs typeface="Calibri" panose="020F0502020204030204" pitchFamily="34" charset="0"/>
            </a:rPr>
          </a:br>
          <a:r>
            <a:rPr lang="en-US" sz="1400" b="0" kern="1200" dirty="0">
              <a:solidFill>
                <a:schemeClr val="bg2">
                  <a:lumMod val="90000"/>
                </a:schemeClr>
              </a:solidFill>
              <a:latin typeface="Calibri" panose="020F0502020204030204" pitchFamily="34" charset="0"/>
              <a:cs typeface="Calibri" panose="020F0502020204030204" pitchFamily="34" charset="0"/>
            </a:rPr>
            <a:t>(slides 2-4)</a:t>
          </a:r>
        </a:p>
      </dsp:txBody>
      <dsp:txXfrm>
        <a:off x="0" y="561"/>
        <a:ext cx="5638800" cy="920525"/>
      </dsp:txXfrm>
    </dsp:sp>
    <dsp:sp modelId="{98A05D5F-DF6C-46D5-97E6-77340C905053}">
      <dsp:nvSpPr>
        <dsp:cNvPr id="0" name=""/>
        <dsp:cNvSpPr/>
      </dsp:nvSpPr>
      <dsp:spPr>
        <a:xfrm>
          <a:off x="0" y="921087"/>
          <a:ext cx="5638800"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38CF81-A135-4806-B8A9-4F39DFA5E6ED}">
      <dsp:nvSpPr>
        <dsp:cNvPr id="0" name=""/>
        <dsp:cNvSpPr/>
      </dsp:nvSpPr>
      <dsp:spPr>
        <a:xfrm>
          <a:off x="0" y="921087"/>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accent1">
                  <a:lumMod val="60000"/>
                  <a:lumOff val="40000"/>
                </a:schemeClr>
              </a:solidFill>
              <a:latin typeface="Calibri" panose="020F0502020204030204" pitchFamily="34" charset="0"/>
              <a:cs typeface="Calibri" panose="020F0502020204030204" pitchFamily="34" charset="0"/>
            </a:rPr>
            <a:t>What is an Open Project? </a:t>
          </a:r>
          <a:br>
            <a:rPr lang="en-US" sz="2800" b="1" kern="1200" dirty="0">
              <a:solidFill>
                <a:schemeClr val="accent2"/>
              </a:solidFill>
              <a:latin typeface="Calibri" panose="020F0502020204030204" pitchFamily="34" charset="0"/>
              <a:cs typeface="Calibri" panose="020F0502020204030204" pitchFamily="34" charset="0"/>
            </a:rPr>
          </a:br>
          <a:r>
            <a:rPr lang="en-US" sz="1400" b="0" kern="1200" dirty="0">
              <a:solidFill>
                <a:schemeClr val="bg2">
                  <a:lumMod val="90000"/>
                </a:schemeClr>
              </a:solidFill>
              <a:latin typeface="Calibri" panose="020F0502020204030204" pitchFamily="34" charset="0"/>
              <a:cs typeface="Calibri" panose="020F0502020204030204" pitchFamily="34" charset="0"/>
            </a:rPr>
            <a:t>(slides 5-10)</a:t>
          </a:r>
        </a:p>
      </dsp:txBody>
      <dsp:txXfrm>
        <a:off x="0" y="921087"/>
        <a:ext cx="5638800" cy="920525"/>
      </dsp:txXfrm>
    </dsp:sp>
    <dsp:sp modelId="{5F71237B-7604-4450-9CF6-38331BF21AA3}">
      <dsp:nvSpPr>
        <dsp:cNvPr id="0" name=""/>
        <dsp:cNvSpPr/>
      </dsp:nvSpPr>
      <dsp:spPr>
        <a:xfrm>
          <a:off x="0" y="1841612"/>
          <a:ext cx="5638800"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392277-D699-4425-B46D-40E9BE993522}">
      <dsp:nvSpPr>
        <dsp:cNvPr id="0" name=""/>
        <dsp:cNvSpPr/>
      </dsp:nvSpPr>
      <dsp:spPr>
        <a:xfrm>
          <a:off x="0" y="1841612"/>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accent1">
                  <a:lumMod val="60000"/>
                  <a:lumOff val="40000"/>
                </a:schemeClr>
              </a:solidFill>
              <a:latin typeface="Calibri" panose="020F0502020204030204" pitchFamily="34" charset="0"/>
              <a:cs typeface="Calibri" panose="020F0502020204030204" pitchFamily="34" charset="0"/>
            </a:rPr>
            <a:t>How are governance and licensing handled?</a:t>
          </a:r>
          <a:br>
            <a:rPr lang="en-US" sz="2800" b="1" kern="1200" dirty="0">
              <a:solidFill>
                <a:schemeClr val="accent1">
                  <a:lumMod val="60000"/>
                  <a:lumOff val="40000"/>
                </a:schemeClr>
              </a:solidFill>
              <a:latin typeface="Calibri" panose="020F0502020204030204" pitchFamily="34" charset="0"/>
              <a:cs typeface="Calibri" panose="020F0502020204030204" pitchFamily="34" charset="0"/>
            </a:rPr>
          </a:br>
          <a:r>
            <a:rPr lang="en-US" sz="1400" b="0" kern="1200" dirty="0">
              <a:solidFill>
                <a:schemeClr val="bg2">
                  <a:lumMod val="90000"/>
                </a:schemeClr>
              </a:solidFill>
              <a:latin typeface="Calibri" panose="020F0502020204030204" pitchFamily="34" charset="0"/>
              <a:cs typeface="Calibri" panose="020F0502020204030204" pitchFamily="34" charset="0"/>
            </a:rPr>
            <a:t>(slides 11-14)</a:t>
          </a:r>
        </a:p>
      </dsp:txBody>
      <dsp:txXfrm>
        <a:off x="0" y="1841612"/>
        <a:ext cx="5638800" cy="920525"/>
      </dsp:txXfrm>
    </dsp:sp>
    <dsp:sp modelId="{DED72DAB-C3CF-4F31-914C-CB0314640273}">
      <dsp:nvSpPr>
        <dsp:cNvPr id="0" name=""/>
        <dsp:cNvSpPr/>
      </dsp:nvSpPr>
      <dsp:spPr>
        <a:xfrm>
          <a:off x="0" y="2762137"/>
          <a:ext cx="5638800"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F87240-661F-4728-94DC-4087BC1BDAD3}">
      <dsp:nvSpPr>
        <dsp:cNvPr id="0" name=""/>
        <dsp:cNvSpPr/>
      </dsp:nvSpPr>
      <dsp:spPr>
        <a:xfrm>
          <a:off x="0" y="2762137"/>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accent1">
                  <a:lumMod val="60000"/>
                  <a:lumOff val="40000"/>
                </a:schemeClr>
              </a:solidFill>
              <a:latin typeface="Calibri" panose="020F0502020204030204" pitchFamily="34" charset="0"/>
              <a:cs typeface="Calibri" panose="020F0502020204030204" pitchFamily="34" charset="0"/>
            </a:rPr>
            <a:t>How are Open Projects funded?</a:t>
          </a:r>
          <a:br>
            <a:rPr lang="en-US" sz="2000" b="1" kern="1200" dirty="0">
              <a:solidFill>
                <a:schemeClr val="accent1">
                  <a:lumMod val="60000"/>
                  <a:lumOff val="40000"/>
                </a:schemeClr>
              </a:solidFill>
              <a:latin typeface="Calibri" panose="020F0502020204030204" pitchFamily="34" charset="0"/>
              <a:cs typeface="Calibri" panose="020F0502020204030204" pitchFamily="34" charset="0"/>
            </a:rPr>
          </a:br>
          <a:r>
            <a:rPr lang="en-US" sz="1400" b="1" kern="1200" dirty="0">
              <a:solidFill>
                <a:schemeClr val="bg2">
                  <a:lumMod val="90000"/>
                </a:schemeClr>
              </a:solidFill>
              <a:latin typeface="Calibri" panose="020F0502020204030204" pitchFamily="34" charset="0"/>
              <a:cs typeface="Calibri" panose="020F0502020204030204" pitchFamily="34" charset="0"/>
            </a:rPr>
            <a:t>(slides 15-17)</a:t>
          </a:r>
        </a:p>
      </dsp:txBody>
      <dsp:txXfrm>
        <a:off x="0" y="2762137"/>
        <a:ext cx="5638800" cy="920525"/>
      </dsp:txXfrm>
    </dsp:sp>
    <dsp:sp modelId="{77B64165-F4FF-4D78-BAC5-D9DD29B78207}">
      <dsp:nvSpPr>
        <dsp:cNvPr id="0" name=""/>
        <dsp:cNvSpPr/>
      </dsp:nvSpPr>
      <dsp:spPr>
        <a:xfrm>
          <a:off x="0" y="3682662"/>
          <a:ext cx="5638800"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B72F6E-6CAE-4EBC-9B65-9E55969DCD8C}">
      <dsp:nvSpPr>
        <dsp:cNvPr id="0" name=""/>
        <dsp:cNvSpPr/>
      </dsp:nvSpPr>
      <dsp:spPr>
        <a:xfrm>
          <a:off x="0" y="3682662"/>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accent1">
                  <a:lumMod val="60000"/>
                  <a:lumOff val="40000"/>
                </a:schemeClr>
              </a:solidFill>
              <a:latin typeface="Calibri" panose="020F0502020204030204" pitchFamily="34" charset="0"/>
              <a:cs typeface="Calibri" panose="020F0502020204030204" pitchFamily="34" charset="0"/>
            </a:rPr>
            <a:t>Resources</a:t>
          </a:r>
          <a:br>
            <a:rPr lang="en-US" sz="2000" b="1" kern="1200" dirty="0">
              <a:solidFill>
                <a:schemeClr val="accent2"/>
              </a:solidFill>
              <a:latin typeface="Calibri" panose="020F0502020204030204" pitchFamily="34" charset="0"/>
              <a:cs typeface="Calibri" panose="020F0502020204030204" pitchFamily="34" charset="0"/>
            </a:rPr>
          </a:br>
          <a:r>
            <a:rPr lang="en-US" sz="1400" b="1" kern="1200" dirty="0">
              <a:solidFill>
                <a:schemeClr val="bg2">
                  <a:lumMod val="90000"/>
                </a:schemeClr>
              </a:solidFill>
              <a:latin typeface="Calibri" panose="020F0502020204030204" pitchFamily="34" charset="0"/>
              <a:cs typeface="Calibri" panose="020F0502020204030204" pitchFamily="34" charset="0"/>
            </a:rPr>
            <a:t>(slides 18-22)</a:t>
          </a:r>
          <a:endParaRPr lang="en-US" sz="1400" b="1" kern="1200" dirty="0">
            <a:solidFill>
              <a:schemeClr val="accent2"/>
            </a:solidFill>
            <a:latin typeface="Calibri" panose="020F0502020204030204" pitchFamily="34" charset="0"/>
            <a:cs typeface="Calibri" panose="020F0502020204030204" pitchFamily="34" charset="0"/>
          </a:endParaRPr>
        </a:p>
      </dsp:txBody>
      <dsp:txXfrm>
        <a:off x="0" y="3682662"/>
        <a:ext cx="5638800" cy="9205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15361-8248-4130-9309-4198F471B489}">
      <dsp:nvSpPr>
        <dsp:cNvPr id="0" name=""/>
        <dsp:cNvSpPr/>
      </dsp:nvSpPr>
      <dsp:spPr>
        <a:xfrm>
          <a:off x="100786" y="833439"/>
          <a:ext cx="899379" cy="8993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CE1AE6-3844-41DE-BD24-8A27FF936F07}">
      <dsp:nvSpPr>
        <dsp:cNvPr id="0" name=""/>
        <dsp:cNvSpPr/>
      </dsp:nvSpPr>
      <dsp:spPr>
        <a:xfrm>
          <a:off x="289656" y="1022309"/>
          <a:ext cx="521640" cy="5216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FF7264-DAA8-4B37-8858-E085E2467842}">
      <dsp:nvSpPr>
        <dsp:cNvPr id="0" name=""/>
        <dsp:cNvSpPr/>
      </dsp:nvSpPr>
      <dsp:spPr>
        <a:xfrm>
          <a:off x="1192890" y="833439"/>
          <a:ext cx="2119966" cy="89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br>
            <a:rPr lang="en-US" sz="2000" b="1" kern="1200" baseline="0" dirty="0">
              <a:solidFill>
                <a:schemeClr val="tx1">
                  <a:lumMod val="50000"/>
                  <a:lumOff val="50000"/>
                </a:schemeClr>
              </a:solidFill>
              <a:latin typeface="Abadi" panose="020B0604020104020204" pitchFamily="34" charset="0"/>
            </a:rPr>
          </a:br>
          <a:r>
            <a:rPr lang="en-US" sz="2000" b="1" kern="1200" baseline="0" dirty="0">
              <a:solidFill>
                <a:schemeClr val="tx1">
                  <a:lumMod val="50000"/>
                  <a:lumOff val="50000"/>
                </a:schemeClr>
              </a:solidFill>
              <a:latin typeface="Abadi" panose="020B0604020104020204" pitchFamily="34" charset="0"/>
            </a:rPr>
            <a:t>Baseline Protocol</a:t>
          </a:r>
          <a:r>
            <a:rPr lang="en-US" sz="2000" kern="1200" baseline="0" dirty="0">
              <a:solidFill>
                <a:schemeClr val="tx1">
                  <a:lumMod val="50000"/>
                  <a:lumOff val="50000"/>
                </a:schemeClr>
              </a:solidFill>
              <a:latin typeface="Abadi" panose="020B0604020104020204" pitchFamily="34" charset="0"/>
            </a:rPr>
            <a:t>				</a:t>
          </a:r>
        </a:p>
      </dsp:txBody>
      <dsp:txXfrm>
        <a:off x="1192890" y="833439"/>
        <a:ext cx="2119966" cy="899379"/>
      </dsp:txXfrm>
    </dsp:sp>
    <dsp:sp modelId="{08FF7D42-3797-43B2-99A3-EC80D0844B47}">
      <dsp:nvSpPr>
        <dsp:cNvPr id="0" name=""/>
        <dsp:cNvSpPr/>
      </dsp:nvSpPr>
      <dsp:spPr>
        <a:xfrm>
          <a:off x="3682244" y="833439"/>
          <a:ext cx="899379" cy="89937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F63C52-73EE-4C98-B859-CBEDC31CE7B2}">
      <dsp:nvSpPr>
        <dsp:cNvPr id="0" name=""/>
        <dsp:cNvSpPr/>
      </dsp:nvSpPr>
      <dsp:spPr>
        <a:xfrm>
          <a:off x="3871113" y="1022309"/>
          <a:ext cx="521640" cy="5216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6FD2C8-1B8B-4770-8E9B-A5D4E0B0CE0E}">
      <dsp:nvSpPr>
        <dsp:cNvPr id="0" name=""/>
        <dsp:cNvSpPr/>
      </dsp:nvSpPr>
      <dsp:spPr>
        <a:xfrm>
          <a:off x="4774347" y="833439"/>
          <a:ext cx="2119966" cy="89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b="1" kern="1200" baseline="0" dirty="0">
              <a:solidFill>
                <a:schemeClr val="tx1">
                  <a:lumMod val="50000"/>
                  <a:lumOff val="50000"/>
                </a:schemeClr>
              </a:solidFill>
              <a:latin typeface="Abadi" panose="020B0604020104020204" pitchFamily="34" charset="0"/>
            </a:rPr>
            <a:t>Ethereum OASIS</a:t>
          </a:r>
          <a:r>
            <a:rPr lang="en-US" sz="2000" kern="1200" baseline="0" dirty="0">
              <a:solidFill>
                <a:schemeClr val="tx1">
                  <a:lumMod val="50000"/>
                  <a:lumOff val="50000"/>
                </a:schemeClr>
              </a:solidFill>
              <a:latin typeface="Abadi" panose="020B0604020104020204" pitchFamily="34" charset="0"/>
            </a:rPr>
            <a:t>			</a:t>
          </a:r>
        </a:p>
      </dsp:txBody>
      <dsp:txXfrm>
        <a:off x="4774347" y="833439"/>
        <a:ext cx="2119966" cy="899379"/>
      </dsp:txXfrm>
    </dsp:sp>
    <dsp:sp modelId="{E0DEF665-2D9A-4EBC-B772-E4D27A2033C0}">
      <dsp:nvSpPr>
        <dsp:cNvPr id="0" name=""/>
        <dsp:cNvSpPr/>
      </dsp:nvSpPr>
      <dsp:spPr>
        <a:xfrm>
          <a:off x="7263701" y="833439"/>
          <a:ext cx="899379" cy="89937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8C2B2-7DD7-4033-931C-F6AE145D3103}">
      <dsp:nvSpPr>
        <dsp:cNvPr id="0" name=""/>
        <dsp:cNvSpPr/>
      </dsp:nvSpPr>
      <dsp:spPr>
        <a:xfrm>
          <a:off x="7452571" y="1022309"/>
          <a:ext cx="521640" cy="5216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CF3FD0-38CA-4D77-B9FF-51A479AF6EF7}">
      <dsp:nvSpPr>
        <dsp:cNvPr id="0" name=""/>
        <dsp:cNvSpPr/>
      </dsp:nvSpPr>
      <dsp:spPr>
        <a:xfrm>
          <a:off x="8355805" y="833439"/>
          <a:ext cx="2119966" cy="89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b="1" kern="1200" baseline="0" dirty="0">
              <a:solidFill>
                <a:schemeClr val="tx1">
                  <a:lumMod val="50000"/>
                  <a:lumOff val="50000"/>
                </a:schemeClr>
              </a:solidFill>
              <a:latin typeface="Abadi" panose="020B0604020104020204" pitchFamily="34" charset="0"/>
            </a:rPr>
            <a:t>Open Cybersecurity Alliance</a:t>
          </a:r>
          <a:endParaRPr lang="en-US" sz="2000" kern="1200" baseline="0" dirty="0">
            <a:solidFill>
              <a:schemeClr val="tx1">
                <a:lumMod val="50000"/>
                <a:lumOff val="50000"/>
              </a:schemeClr>
            </a:solidFill>
            <a:latin typeface="Abadi" panose="020B0604020104020204" pitchFamily="34" charset="0"/>
          </a:endParaRPr>
        </a:p>
      </dsp:txBody>
      <dsp:txXfrm>
        <a:off x="8355805" y="833439"/>
        <a:ext cx="2119966" cy="899379"/>
      </dsp:txXfrm>
    </dsp:sp>
    <dsp:sp modelId="{ABCF6C92-0662-4EEF-867E-C88139040E70}">
      <dsp:nvSpPr>
        <dsp:cNvPr id="0" name=""/>
        <dsp:cNvSpPr/>
      </dsp:nvSpPr>
      <dsp:spPr>
        <a:xfrm>
          <a:off x="100786" y="2442648"/>
          <a:ext cx="899379" cy="89937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1F8A1B-63AA-42C1-AA5F-39E689B294FD}">
      <dsp:nvSpPr>
        <dsp:cNvPr id="0" name=""/>
        <dsp:cNvSpPr/>
      </dsp:nvSpPr>
      <dsp:spPr>
        <a:xfrm>
          <a:off x="289656" y="2631518"/>
          <a:ext cx="521640" cy="5216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651CE0-586B-4777-B1FF-4BD55471AB87}">
      <dsp:nvSpPr>
        <dsp:cNvPr id="0" name=""/>
        <dsp:cNvSpPr/>
      </dsp:nvSpPr>
      <dsp:spPr>
        <a:xfrm>
          <a:off x="1192890" y="2442648"/>
          <a:ext cx="2119966" cy="89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b="1" kern="1200" baseline="0" dirty="0">
              <a:solidFill>
                <a:schemeClr val="tx1">
                  <a:lumMod val="50000"/>
                  <a:lumOff val="50000"/>
                </a:schemeClr>
              </a:solidFill>
              <a:latin typeface="Abadi" panose="020B0604020104020204" pitchFamily="34" charset="0"/>
            </a:rPr>
            <a:t>Open Services </a:t>
          </a:r>
          <a:br>
            <a:rPr lang="en-US" sz="2000" b="1" kern="1200" baseline="0" dirty="0">
              <a:solidFill>
                <a:schemeClr val="tx1">
                  <a:lumMod val="50000"/>
                  <a:lumOff val="50000"/>
                </a:schemeClr>
              </a:solidFill>
              <a:latin typeface="Abadi" panose="020B0604020104020204" pitchFamily="34" charset="0"/>
            </a:rPr>
          </a:br>
          <a:r>
            <a:rPr lang="en-US" sz="2000" b="1" kern="1200" baseline="0" dirty="0">
              <a:solidFill>
                <a:schemeClr val="tx1">
                  <a:lumMod val="50000"/>
                  <a:lumOff val="50000"/>
                </a:schemeClr>
              </a:solidFill>
              <a:latin typeface="Abadi" panose="020B0604020104020204" pitchFamily="34" charset="0"/>
            </a:rPr>
            <a:t>for Lifecycle Collaboration 		</a:t>
          </a:r>
          <a:endParaRPr lang="en-US" sz="2000" kern="1200" baseline="0" dirty="0">
            <a:solidFill>
              <a:schemeClr val="tx1">
                <a:lumMod val="50000"/>
                <a:lumOff val="50000"/>
              </a:schemeClr>
            </a:solidFill>
            <a:latin typeface="Abadi" panose="020B0604020104020204" pitchFamily="34" charset="0"/>
          </a:endParaRPr>
        </a:p>
      </dsp:txBody>
      <dsp:txXfrm>
        <a:off x="1192890" y="2442648"/>
        <a:ext cx="2119966" cy="899379"/>
      </dsp:txXfrm>
    </dsp:sp>
    <dsp:sp modelId="{9AE5A3F8-C2BB-467B-B258-AAA36256F420}">
      <dsp:nvSpPr>
        <dsp:cNvPr id="0" name=""/>
        <dsp:cNvSpPr/>
      </dsp:nvSpPr>
      <dsp:spPr>
        <a:xfrm>
          <a:off x="3682244" y="2442648"/>
          <a:ext cx="899379" cy="89937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D5D7EF-4C57-48B3-A449-C21BAA8E4997}">
      <dsp:nvSpPr>
        <dsp:cNvPr id="0" name=""/>
        <dsp:cNvSpPr/>
      </dsp:nvSpPr>
      <dsp:spPr>
        <a:xfrm>
          <a:off x="3871113" y="2631518"/>
          <a:ext cx="521640" cy="5216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D9F3CE-3DCC-43F1-9D67-B52E8D70DB8C}">
      <dsp:nvSpPr>
        <dsp:cNvPr id="0" name=""/>
        <dsp:cNvSpPr/>
      </dsp:nvSpPr>
      <dsp:spPr>
        <a:xfrm>
          <a:off x="4774347" y="2442648"/>
          <a:ext cx="2119966" cy="89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b="1" kern="1200" baseline="0" dirty="0">
              <a:solidFill>
                <a:schemeClr val="tx1">
                  <a:lumMod val="50000"/>
                  <a:lumOff val="50000"/>
                </a:schemeClr>
              </a:solidFill>
              <a:latin typeface="Abadi" panose="020B0604020104020204" pitchFamily="34" charset="0"/>
            </a:rPr>
            <a:t>ODF Advocacy	</a:t>
          </a:r>
          <a:endParaRPr lang="en-US" sz="2000" kern="1200" baseline="0" dirty="0">
            <a:solidFill>
              <a:schemeClr val="tx1">
                <a:lumMod val="50000"/>
                <a:lumOff val="50000"/>
              </a:schemeClr>
            </a:solidFill>
            <a:latin typeface="Abadi" panose="020B0604020104020204" pitchFamily="34" charset="0"/>
          </a:endParaRPr>
        </a:p>
      </dsp:txBody>
      <dsp:txXfrm>
        <a:off x="4774347" y="2442648"/>
        <a:ext cx="2119966" cy="899379"/>
      </dsp:txXfrm>
    </dsp:sp>
    <dsp:sp modelId="{82AF79EF-A965-4E15-9069-90262CDD3940}">
      <dsp:nvSpPr>
        <dsp:cNvPr id="0" name=""/>
        <dsp:cNvSpPr/>
      </dsp:nvSpPr>
      <dsp:spPr>
        <a:xfrm>
          <a:off x="7263701" y="2442648"/>
          <a:ext cx="899379" cy="8993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96B968-8966-4E04-8B50-AC6E1C561BDD}">
      <dsp:nvSpPr>
        <dsp:cNvPr id="0" name=""/>
        <dsp:cNvSpPr/>
      </dsp:nvSpPr>
      <dsp:spPr>
        <a:xfrm>
          <a:off x="7452571" y="2631518"/>
          <a:ext cx="521640" cy="521640"/>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E5DEDF-5F11-4569-BDC9-0F318A8CFA71}">
      <dsp:nvSpPr>
        <dsp:cNvPr id="0" name=""/>
        <dsp:cNvSpPr/>
      </dsp:nvSpPr>
      <dsp:spPr>
        <a:xfrm>
          <a:off x="8355805" y="2442648"/>
          <a:ext cx="2119966" cy="89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br>
            <a:rPr lang="en-US" sz="2000" b="1" kern="1200" baseline="0" dirty="0">
              <a:solidFill>
                <a:schemeClr val="tx1">
                  <a:lumMod val="50000"/>
                  <a:lumOff val="50000"/>
                </a:schemeClr>
              </a:solidFill>
              <a:latin typeface="Abadi" panose="020B0604020104020204" pitchFamily="34" charset="0"/>
            </a:rPr>
          </a:br>
          <a:br>
            <a:rPr lang="en-US" sz="2000" b="1" kern="1200" baseline="0" dirty="0">
              <a:solidFill>
                <a:schemeClr val="tx1">
                  <a:lumMod val="50000"/>
                  <a:lumOff val="50000"/>
                </a:schemeClr>
              </a:solidFill>
              <a:latin typeface="Abadi" panose="020B0604020104020204" pitchFamily="34" charset="0"/>
            </a:rPr>
          </a:br>
          <a:br>
            <a:rPr lang="en-US" sz="2000" b="1" kern="1200" baseline="0" dirty="0">
              <a:solidFill>
                <a:schemeClr val="tx1">
                  <a:lumMod val="50000"/>
                  <a:lumOff val="50000"/>
                </a:schemeClr>
              </a:solidFill>
              <a:latin typeface="Abadi" panose="020B0604020104020204" pitchFamily="34" charset="0"/>
            </a:rPr>
          </a:br>
          <a:r>
            <a:rPr lang="en-US" sz="2000" b="1" kern="1200" baseline="0" dirty="0">
              <a:solidFill>
                <a:schemeClr val="tx1">
                  <a:lumMod val="50000"/>
                  <a:lumOff val="50000"/>
                </a:schemeClr>
              </a:solidFill>
              <a:latin typeface="Abadi" panose="020B0604020104020204" pitchFamily="34" charset="0"/>
            </a:rPr>
            <a:t>Open Mobility Foundation							</a:t>
          </a:r>
          <a:endParaRPr lang="en-US" sz="2000" kern="1200" baseline="0" dirty="0">
            <a:solidFill>
              <a:schemeClr val="tx1">
                <a:lumMod val="50000"/>
                <a:lumOff val="50000"/>
              </a:schemeClr>
            </a:solidFill>
            <a:latin typeface="Abadi" panose="020B0604020104020204" pitchFamily="34" charset="0"/>
          </a:endParaRPr>
        </a:p>
      </dsp:txBody>
      <dsp:txXfrm>
        <a:off x="8355805" y="2442648"/>
        <a:ext cx="2119966" cy="8993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73462-4644-45E7-B5ED-F6D03F79FB37}">
      <dsp:nvSpPr>
        <dsp:cNvPr id="0" name=""/>
        <dsp:cNvSpPr/>
      </dsp:nvSpPr>
      <dsp:spPr>
        <a:xfrm>
          <a:off x="3599290" y="449535"/>
          <a:ext cx="5700938" cy="178154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699" tIns="60960" rIns="60960" bIns="60960" numCol="1" spcCol="1270" anchor="ctr" anchorCtr="0">
          <a:noAutofit/>
        </a:bodyPr>
        <a:lstStyle/>
        <a:p>
          <a:pPr marL="0" lvl="0" indent="0" algn="l" defTabSz="711200">
            <a:lnSpc>
              <a:spcPct val="90000"/>
            </a:lnSpc>
            <a:spcBef>
              <a:spcPct val="0"/>
            </a:spcBef>
            <a:spcAft>
              <a:spcPct val="35000"/>
            </a:spcAft>
            <a:buNone/>
          </a:pPr>
          <a:r>
            <a:rPr lang="en-US" sz="1600" i="0" kern="1200" dirty="0">
              <a:latin typeface="Calibri" panose="020F0502020204030204" pitchFamily="34" charset="0"/>
              <a:cs typeface="Calibri" panose="020F0502020204030204" pitchFamily="34" charset="0"/>
            </a:rPr>
            <a:t>The potential to get ISO, IEC, or ITU approval is a huge advantage. Governments are becoming more reluctant to endorse open source projects developed outside a recognized process.</a:t>
          </a:r>
          <a:br>
            <a:rPr lang="en-US" sz="1600" i="0" kern="1200" dirty="0">
              <a:latin typeface="Calibri" panose="020F0502020204030204" pitchFamily="34" charset="0"/>
              <a:cs typeface="Calibri" panose="020F0502020204030204" pitchFamily="34" charset="0"/>
            </a:rPr>
          </a:br>
          <a:r>
            <a:rPr lang="en-US" sz="1600" i="1" kern="1200" dirty="0">
              <a:solidFill>
                <a:schemeClr val="accent1">
                  <a:lumMod val="75000"/>
                </a:schemeClr>
              </a:solidFill>
              <a:latin typeface="Calibri" panose="020F0502020204030204" pitchFamily="34" charset="0"/>
              <a:cs typeface="Calibri" panose="020F0502020204030204" pitchFamily="34" charset="0"/>
            </a:rPr>
            <a:t>Christopher Ferris, CTO Open Technology, IBM</a:t>
          </a:r>
        </a:p>
      </dsp:txBody>
      <dsp:txXfrm>
        <a:off x="3599290" y="449535"/>
        <a:ext cx="5700938" cy="1781543"/>
      </dsp:txXfrm>
    </dsp:sp>
    <dsp:sp modelId="{62BD6AC6-6D43-4030-BEAE-4C29911CD685}">
      <dsp:nvSpPr>
        <dsp:cNvPr id="0" name=""/>
        <dsp:cNvSpPr/>
      </dsp:nvSpPr>
      <dsp:spPr>
        <a:xfrm>
          <a:off x="3361695" y="192199"/>
          <a:ext cx="1247080" cy="187062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35330B-08F3-42ED-96EC-F7470B4B3250}">
      <dsp:nvSpPr>
        <dsp:cNvPr id="0" name=""/>
        <dsp:cNvSpPr/>
      </dsp:nvSpPr>
      <dsp:spPr>
        <a:xfrm>
          <a:off x="1605329" y="2641490"/>
          <a:ext cx="5700938" cy="178154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699"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The Internet today would be unrecognizable without the mutually beneficial relationship between Open Source and Open Standards. OASIS is a guiding example of how to coordinate, collaborate, and bring these worlds together.</a:t>
          </a:r>
        </a:p>
        <a:p>
          <a:pPr marL="0" lvl="0" indent="0" algn="l" defTabSz="711200">
            <a:lnSpc>
              <a:spcPct val="90000"/>
            </a:lnSpc>
            <a:spcBef>
              <a:spcPct val="0"/>
            </a:spcBef>
            <a:spcAft>
              <a:spcPct val="35000"/>
            </a:spcAft>
            <a:buNone/>
          </a:pPr>
          <a:r>
            <a:rPr lang="en-US" sz="1600" b="0" i="1" kern="1200" dirty="0">
              <a:solidFill>
                <a:schemeClr val="accent1">
                  <a:lumMod val="75000"/>
                </a:schemeClr>
              </a:solidFill>
              <a:latin typeface="Calibri" panose="020F0502020204030204" pitchFamily="34" charset="0"/>
              <a:cs typeface="Calibri" panose="020F0502020204030204" pitchFamily="34" charset="0"/>
            </a:rPr>
            <a:t>Jim Jagielski, co-founder of The Apache Software Foundation</a:t>
          </a:r>
          <a:endParaRPr lang="en-US" sz="1600" i="1" kern="1200" dirty="0">
            <a:solidFill>
              <a:schemeClr val="accent1">
                <a:lumMod val="75000"/>
              </a:schemeClr>
            </a:solidFill>
            <a:latin typeface="Calibri" panose="020F0502020204030204" pitchFamily="34" charset="0"/>
            <a:cs typeface="Calibri" panose="020F0502020204030204" pitchFamily="34" charset="0"/>
          </a:endParaRPr>
        </a:p>
      </dsp:txBody>
      <dsp:txXfrm>
        <a:off x="1605329" y="2641490"/>
        <a:ext cx="5700938" cy="1781543"/>
      </dsp:txXfrm>
    </dsp:sp>
    <dsp:sp modelId="{EAAC5AB2-5FE5-43F1-B078-383532CBDF03}">
      <dsp:nvSpPr>
        <dsp:cNvPr id="0" name=""/>
        <dsp:cNvSpPr/>
      </dsp:nvSpPr>
      <dsp:spPr>
        <a:xfrm>
          <a:off x="1367813" y="2384158"/>
          <a:ext cx="1247080" cy="187062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1BA3BA-138B-4C7D-8701-986810AFBF65}">
      <dsp:nvSpPr>
        <dsp:cNvPr id="0" name=""/>
        <dsp:cNvSpPr/>
      </dsp:nvSpPr>
      <dsp:spPr>
        <a:xfrm>
          <a:off x="3535781" y="4909660"/>
          <a:ext cx="5700938" cy="178154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699" tIns="60960" rIns="60960" bIns="60960" numCol="1" spcCol="1270" anchor="ctr" anchorCtr="0">
          <a:noAutofit/>
        </a:bodyPr>
        <a:lstStyle/>
        <a:p>
          <a:pPr marL="0" lvl="0" indent="0" algn="l" defTabSz="711200">
            <a:lnSpc>
              <a:spcPct val="90000"/>
            </a:lnSpc>
            <a:spcBef>
              <a:spcPct val="0"/>
            </a:spcBef>
            <a:spcAft>
              <a:spcPct val="35000"/>
            </a:spcAft>
            <a:buNone/>
          </a:pPr>
          <a:r>
            <a:rPr lang="en-US" sz="1600" i="0" kern="1200" dirty="0">
              <a:latin typeface="Calibri" panose="020F0502020204030204" pitchFamily="34" charset="0"/>
              <a:cs typeface="Calibri" panose="020F0502020204030204" pitchFamily="34" charset="0"/>
            </a:rPr>
            <a:t>Increasingly, standard bodies are adopting the more iterative, fast-paced, innovative approach of open source, while open source is embracing the governance structures and practices typical of standard bodies. With Open Projects, this convergence now has a home.</a:t>
          </a:r>
          <a:br>
            <a:rPr lang="en-US" sz="1600" i="0" kern="1200" dirty="0">
              <a:latin typeface="Calibri" panose="020F0502020204030204" pitchFamily="34" charset="0"/>
              <a:cs typeface="Calibri" panose="020F0502020204030204" pitchFamily="34" charset="0"/>
            </a:rPr>
          </a:br>
          <a:r>
            <a:rPr lang="en-US" sz="1600" i="1" kern="1200" dirty="0">
              <a:solidFill>
                <a:schemeClr val="accent1">
                  <a:lumMod val="75000"/>
                </a:schemeClr>
              </a:solidFill>
              <a:latin typeface="Calibri" panose="020F0502020204030204" pitchFamily="34" charset="0"/>
              <a:cs typeface="Calibri" panose="020F0502020204030204" pitchFamily="34" charset="0"/>
            </a:rPr>
            <a:t>Tobie </a:t>
          </a:r>
          <a:r>
            <a:rPr lang="en-US" sz="1600" i="1" kern="1200" dirty="0" err="1">
              <a:solidFill>
                <a:schemeClr val="accent1">
                  <a:lumMod val="75000"/>
                </a:schemeClr>
              </a:solidFill>
              <a:latin typeface="Calibri" panose="020F0502020204030204" pitchFamily="34" charset="0"/>
              <a:cs typeface="Calibri" panose="020F0502020204030204" pitchFamily="34" charset="0"/>
            </a:rPr>
            <a:t>Langel</a:t>
          </a:r>
          <a:r>
            <a:rPr lang="en-US" sz="1600" i="1" kern="1200" dirty="0">
              <a:solidFill>
                <a:schemeClr val="accent1">
                  <a:lumMod val="75000"/>
                </a:schemeClr>
              </a:solidFill>
              <a:latin typeface="Calibri" panose="020F0502020204030204" pitchFamily="34" charset="0"/>
              <a:cs typeface="Calibri" panose="020F0502020204030204" pitchFamily="34" charset="0"/>
            </a:rPr>
            <a:t>, Principal of </a:t>
          </a:r>
          <a:r>
            <a:rPr lang="en-US" sz="1600" i="1" kern="1200" dirty="0" err="1">
              <a:solidFill>
                <a:schemeClr val="accent1">
                  <a:lumMod val="75000"/>
                </a:schemeClr>
              </a:solidFill>
              <a:latin typeface="Calibri" panose="020F0502020204030204" pitchFamily="34" charset="0"/>
              <a:cs typeface="Calibri" panose="020F0502020204030204" pitchFamily="34" charset="0"/>
            </a:rPr>
            <a:t>UnlockOpen</a:t>
          </a:r>
          <a:endParaRPr lang="en-US" sz="1600" i="1" kern="1200" dirty="0">
            <a:solidFill>
              <a:schemeClr val="accent1">
                <a:lumMod val="75000"/>
              </a:schemeClr>
            </a:solidFill>
            <a:latin typeface="Calibri" panose="020F0502020204030204" pitchFamily="34" charset="0"/>
            <a:cs typeface="Calibri" panose="020F0502020204030204" pitchFamily="34" charset="0"/>
          </a:endParaRPr>
        </a:p>
      </dsp:txBody>
      <dsp:txXfrm>
        <a:off x="3535781" y="4909660"/>
        <a:ext cx="5700938" cy="1781543"/>
      </dsp:txXfrm>
    </dsp:sp>
    <dsp:sp modelId="{8CBFA05D-ED5E-4AF9-A2DC-49DBE3FB17A9}">
      <dsp:nvSpPr>
        <dsp:cNvPr id="0" name=""/>
        <dsp:cNvSpPr/>
      </dsp:nvSpPr>
      <dsp:spPr>
        <a:xfrm>
          <a:off x="3298206" y="4652326"/>
          <a:ext cx="1247080" cy="187062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214F6-8FB8-4F2A-BCF0-9232EA195B41}" type="datetimeFigureOut">
              <a:rPr lang="en-US" smtClean="0"/>
              <a:t>8/13/2020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47DEB-2367-4A88-9940-F29DF763A199}" type="slidenum">
              <a:rPr lang="en-US" smtClean="0"/>
              <a:t>‹#›</a:t>
            </a:fld>
            <a:endParaRPr lang="en-US"/>
          </a:p>
        </p:txBody>
      </p:sp>
    </p:spTree>
    <p:extLst>
      <p:ext uri="{BB962C8B-B14F-4D97-AF65-F5344CB8AC3E}">
        <p14:creationId xmlns:p14="http://schemas.microsoft.com/office/powerpoint/2010/main" val="2239677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github.com/oslc" TargetMode="External"/><Relationship Id="rId3" Type="http://schemas.openxmlformats.org/officeDocument/2006/relationships/hyperlink" Target="https://baseline-protocol.org/" TargetMode="External"/><Relationship Id="rId7" Type="http://schemas.openxmlformats.org/officeDocument/2006/relationships/hyperlink" Target="https://www.openmobilityfoundation.org/"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opencybersecurityalliance.org/" TargetMode="External"/><Relationship Id="rId5" Type="http://schemas.openxmlformats.org/officeDocument/2006/relationships/hyperlink" Target="https://github.com/ODF-Advocacy/odf-advocacy" TargetMode="External"/><Relationship Id="rId4" Type="http://schemas.openxmlformats.org/officeDocument/2006/relationships/hyperlink" Target="https://github.com/ethereum/oasis-open-projec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asis-open-projects.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A47DEB-2367-4A88-9940-F29DF763A199}" type="slidenum">
              <a:rPr lang="en-US" smtClean="0"/>
              <a:t>1</a:t>
            </a:fld>
            <a:endParaRPr lang="en-US"/>
          </a:p>
        </p:txBody>
      </p:sp>
    </p:spTree>
    <p:extLst>
      <p:ext uri="{BB962C8B-B14F-4D97-AF65-F5344CB8AC3E}">
        <p14:creationId xmlns:p14="http://schemas.microsoft.com/office/powerpoint/2010/main" val="554163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 </a:t>
            </a:r>
            <a:endParaRPr dirty="0"/>
          </a:p>
        </p:txBody>
      </p:sp>
      <p:sp>
        <p:nvSpPr>
          <p:cNvPr id="427" name="Google Shape;42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837370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OASIS works hard to deliver valuable benefits.</a:t>
            </a:r>
          </a:p>
          <a:p>
            <a:endParaRPr lang="en-US" dirty="0"/>
          </a:p>
          <a:p>
            <a:r>
              <a:rPr lang="en-US" dirty="0"/>
              <a:t>You don’t need to become a legal expert—we have the licensing and IP commitment issues covered so you—and everyone else—knows what’s developed is going to be safe for implementation.</a:t>
            </a:r>
          </a:p>
          <a:p>
            <a:endParaRPr lang="en-US" dirty="0"/>
          </a:p>
          <a:p>
            <a:r>
              <a:rPr lang="en-US" dirty="0"/>
              <a:t>Code development, version control, release management and issue tracking are supported using Git, as managed by GitHub.  You may request as many new</a:t>
            </a:r>
            <a:r>
              <a:rPr lang="en-US" baseline="0" dirty="0"/>
              <a:t> </a:t>
            </a:r>
            <a:r>
              <a:rPr lang="en-US" dirty="0"/>
              <a:t>repositories as is needed</a:t>
            </a:r>
            <a:r>
              <a:rPr lang="en-US" baseline="0" dirty="0"/>
              <a:t> under the OASIS </a:t>
            </a:r>
            <a:r>
              <a:rPr lang="en-US" baseline="0" dirty="0" err="1"/>
              <a:t>Github</a:t>
            </a:r>
            <a:r>
              <a:rPr lang="en-US" baseline="0" dirty="0"/>
              <a:t> organization, transition your existing code and workflow tools to the OASIS organization, or continue to use your existing org. </a:t>
            </a:r>
            <a:endParaRPr lang="en-US" dirty="0"/>
          </a:p>
          <a:p>
            <a:endParaRPr lang="en-US" dirty="0"/>
          </a:p>
          <a:p>
            <a:r>
              <a:rPr lang="en-US" dirty="0"/>
              <a:t>Your work will be freely available to the public in perpetuity.</a:t>
            </a:r>
          </a:p>
          <a:p>
            <a:endParaRPr lang="en-US" dirty="0"/>
          </a:p>
          <a:p>
            <a:r>
              <a:rPr lang="en-US" dirty="0"/>
              <a:t>We help with all the promotional needs—web site, logo, press relations.</a:t>
            </a:r>
          </a:p>
          <a:p>
            <a:endParaRPr lang="en-US" dirty="0"/>
          </a:p>
          <a:p>
            <a:r>
              <a:rPr lang="en-US" dirty="0"/>
              <a:t>The last bullet is particularly important in my view. OASIS is very good at building support and growing communities.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93857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1FA47DEB-2367-4A88-9940-F29DF763A199}" type="slidenum">
              <a:rPr lang="en-US" smtClean="0"/>
              <a:t>12</a:t>
            </a:fld>
            <a:endParaRPr lang="en-US"/>
          </a:p>
        </p:txBody>
      </p:sp>
    </p:spTree>
    <p:extLst>
      <p:ext uri="{BB962C8B-B14F-4D97-AF65-F5344CB8AC3E}">
        <p14:creationId xmlns:p14="http://schemas.microsoft.com/office/powerpoint/2010/main" val="4243116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OASIS Rules requires all Open Projects to have a Project Governing Board, a Technical Steering Committee, and at least one project repo. Beyond that, you </a:t>
            </a:r>
            <a:r>
              <a:rPr lang="en-US" baseline="0" dirty="0"/>
              <a:t>are free to form whatever additional committees your community needs, and you can add groups at any time.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PGB provides the top-level governance for the Foundation. Each org that sponsors the Open Project may have one seat on the PGB. Other seats may be held by TSC rep(s) and non-commercial appointees of the PGB. </a:t>
            </a:r>
            <a:r>
              <a:rPr lang="en-US" baseline="0" dirty="0"/>
              <a:t>For smaller projects or those just getting started, the PGB can fulfill the duties of the TSC.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no dues or fees required for making technical contributions or even serving as a Maintainer.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Having a PGB (made up of Sponsors) and a TSC (where members are chosen from the community based on merit) allows Open Projects to balance the needs of major funders (to receive governance and marketing visibility) with the needs of the community (to have a voice in decision-making).</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FA47DEB-2367-4A88-9940-F29DF763A199}" type="slidenum">
              <a:rPr lang="en-US" smtClean="0"/>
              <a:t>13</a:t>
            </a:fld>
            <a:endParaRPr lang="en-US"/>
          </a:p>
        </p:txBody>
      </p:sp>
    </p:spTree>
    <p:extLst>
      <p:ext uri="{BB962C8B-B14F-4D97-AF65-F5344CB8AC3E}">
        <p14:creationId xmlns:p14="http://schemas.microsoft.com/office/powerpoint/2010/main" val="180736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0"/>
              </a:spcBef>
              <a:buNone/>
            </a:pPr>
            <a:endParaRPr lang="en-US" dirty="0"/>
          </a:p>
          <a:p>
            <a:pPr marL="0" lvl="0" indent="0">
              <a:spcBef>
                <a:spcPts val="0"/>
              </a:spcBef>
              <a:buNone/>
            </a:pPr>
            <a:r>
              <a:rPr lang="en-US" dirty="0"/>
              <a:t>This illustration shows how work products move through the Open Project process. </a:t>
            </a:r>
          </a:p>
          <a:p>
            <a:pPr marL="0" lvl="0" indent="0">
              <a:spcBef>
                <a:spcPts val="0"/>
              </a:spcBef>
              <a:buNone/>
            </a:pPr>
            <a:endParaRPr lang="en-US" dirty="0"/>
          </a:p>
          <a:p>
            <a:pPr marL="0" lvl="0" indent="0">
              <a:spcBef>
                <a:spcPts val="0"/>
              </a:spcBef>
              <a:buNone/>
            </a:pPr>
            <a:r>
              <a:rPr lang="en-US" dirty="0"/>
              <a:t>The Open Project can have one or more repositories which will operate under the open source license you select. OASIS currently supports seven OSI-approved licenses (including Apache 2.0, Eclipse 2.0, and MIT) and CC-0. </a:t>
            </a:r>
            <a:r>
              <a:rPr lang="en-US" baseline="0" dirty="0"/>
              <a:t>If you need to use a license we don’t currently support, we put in a request to the OASIS Board to add it. </a:t>
            </a:r>
          </a:p>
          <a:p>
            <a:pPr marL="0" lvl="0" indent="0">
              <a:spcBef>
                <a:spcPts val="0"/>
              </a:spcBef>
              <a:buNone/>
            </a:pPr>
            <a:endParaRPr lang="en-US" dirty="0"/>
          </a:p>
          <a:p>
            <a:pPr marL="0" lvl="0" indent="0">
              <a:spcBef>
                <a:spcPts val="0"/>
              </a:spcBef>
              <a:buNone/>
            </a:pPr>
            <a:r>
              <a:rPr lang="en-US" dirty="0"/>
              <a:t>As a community produces deliverables, the Project Governing Board works with its Technical Steering Committee to decide the level of approval that’s appropriate for each one. Some parts of the work might remain as Project Releases, some may be advanced as Project Specs, some might go from there to be put into the standards track for approval as OASIS Standards. From there, OASIS staff can submit a deliverable to a de jure body like ISO, IEC, ITU, upon request of the Project Governing Board.</a:t>
            </a:r>
          </a:p>
          <a:p>
            <a:pPr marL="0" lvl="0" indent="0">
              <a:spcBef>
                <a:spcPts val="0"/>
              </a:spcBef>
              <a:buNone/>
            </a:pPr>
            <a:endParaRPr lang="en-US" dirty="0"/>
          </a:p>
          <a:p>
            <a:endParaRPr lang="en-US" dirty="0"/>
          </a:p>
        </p:txBody>
      </p:sp>
      <p:sp>
        <p:nvSpPr>
          <p:cNvPr id="4" name="Slide Number Placeholder 3"/>
          <p:cNvSpPr>
            <a:spLocks noGrp="1"/>
          </p:cNvSpPr>
          <p:nvPr>
            <p:ph type="sldNum" sz="quarter" idx="5"/>
          </p:nvPr>
        </p:nvSpPr>
        <p:spPr/>
        <p:txBody>
          <a:bodyPr/>
          <a:lstStyle/>
          <a:p>
            <a:fld id="{1FA47DEB-2367-4A88-9940-F29DF763A199}" type="slidenum">
              <a:rPr lang="en-US" smtClean="0"/>
              <a:t>14</a:t>
            </a:fld>
            <a:endParaRPr lang="en-US"/>
          </a:p>
        </p:txBody>
      </p:sp>
    </p:spTree>
    <p:extLst>
      <p:ext uri="{BB962C8B-B14F-4D97-AF65-F5344CB8AC3E}">
        <p14:creationId xmlns:p14="http://schemas.microsoft.com/office/powerpoint/2010/main" val="782152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Shape 47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ea typeface="Arial"/>
                <a:cs typeface="Arial"/>
                <a:sym typeface="Arial"/>
              </a:rPr>
              <a:t>OASIS supports seven popular OS licenses. If you want to use another license, let us know and we’ll explore adding support for it. OASIS has a lawyer on staff who can help explain the options and help navigate IP matters.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cap="none" dirty="0">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ea typeface="Arial"/>
                <a:cs typeface="Arial"/>
                <a:sym typeface="Arial"/>
              </a:rPr>
              <a:t>The PGB chooses which license to use. Each repo can have its own license, or you can specify one license for all repos in the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cap="none" dirty="0">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ea typeface="Arial"/>
                <a:cs typeface="Arial"/>
                <a:sym typeface="Arial"/>
              </a:rPr>
              <a:t>Anyone can submit bug report or issue. When a person submits a substantive contribution, he/she will need to sign a CLA before the Maintainer can accept the pull request. </a:t>
            </a:r>
          </a:p>
          <a:p>
            <a:pPr lvl="0" fontAlgn="base"/>
            <a:endParaRPr lang="en-US" sz="1200" kern="1200" dirty="0">
              <a:solidFill>
                <a:schemeClr val="tx1"/>
              </a:solidFill>
              <a:effectLst/>
              <a:latin typeface="+mn-lt"/>
              <a:ea typeface="+mn-ea"/>
              <a:cs typeface="+mn-cs"/>
            </a:endParaRPr>
          </a:p>
          <a:p>
            <a:pPr lvl="0" fontAlgn="base"/>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Contributor License Agreement</a:t>
            </a:r>
            <a:r>
              <a:rPr lang="en-US" sz="1200" b="0" i="0" kern="1200" dirty="0">
                <a:solidFill>
                  <a:schemeClr val="tx1"/>
                </a:solidFill>
                <a:effectLst/>
                <a:latin typeface="+mn-lt"/>
                <a:ea typeface="+mn-ea"/>
                <a:cs typeface="+mn-cs"/>
              </a:rPr>
              <a:t> (CLA) that OASIS developed for Open Projects has protections that fulfill both open source and standards requirements. That's why Open Project deliverables can be advanced to ISO, IEC, and ITU. In our CLA, the open source license specified for the repository is</a:t>
            </a:r>
            <a:r>
              <a:rPr lang="en-US" sz="1200" b="0" i="1" kern="1200" dirty="0">
                <a:solidFill>
                  <a:schemeClr val="tx1"/>
                </a:solidFill>
                <a:effectLst/>
                <a:latin typeface="+mn-lt"/>
                <a:ea typeface="+mn-ea"/>
                <a:cs typeface="+mn-cs"/>
              </a:rPr>
              <a:t> joined by</a:t>
            </a:r>
            <a:r>
              <a:rPr lang="en-US" sz="1200" b="0" i="0" kern="1200" dirty="0">
                <a:solidFill>
                  <a:schemeClr val="tx1"/>
                </a:solidFill>
                <a:effectLst/>
                <a:latin typeface="+mn-lt"/>
                <a:ea typeface="+mn-ea"/>
                <a:cs typeface="+mn-cs"/>
              </a:rPr>
              <a:t> a second license commitment,  the “Specification Non-Assertion Covenant”. With this covenant, a company does not have to disclose its patents (which might require time-consuming legal research and discovery). Instead, the company simply agrees that it will not assert any patents that it may have. Most of the newer standards projects at OASIS (and other SDOs) work under Non-Assert; it's widely accepted and trusted. </a:t>
            </a:r>
          </a:p>
          <a:p>
            <a:pPr lvl="0" fontAlgn="base"/>
            <a:endParaRPr lang="en-US" sz="1200" kern="1200" dirty="0">
              <a:solidFill>
                <a:schemeClr val="tx1"/>
              </a:solidFill>
              <a:effectLst/>
              <a:latin typeface="+mn-lt"/>
              <a:ea typeface="+mn-ea"/>
              <a:cs typeface="+mn-cs"/>
            </a:endParaRPr>
          </a:p>
          <a:p>
            <a:pPr lvl="0" fontAlgn="base"/>
            <a:r>
              <a:rPr lang="en-US" sz="1200" kern="1200" dirty="0">
                <a:solidFill>
                  <a:schemeClr val="tx1"/>
                </a:solidFill>
                <a:effectLst/>
                <a:latin typeface="+mn-lt"/>
                <a:ea typeface="+mn-ea"/>
                <a:cs typeface="+mn-cs"/>
              </a:rPr>
              <a:t>PGB members retain the right to depart from the group if the project heads in an unanticipated direction, ending their obligation to any future builds. </a:t>
            </a:r>
          </a:p>
          <a:p>
            <a:pPr lvl="0" fontAlgn="base"/>
            <a:endParaRPr lang="en-US" sz="1200" kern="1200" dirty="0">
              <a:solidFill>
                <a:schemeClr val="tx1"/>
              </a:solidFill>
              <a:effectLst/>
              <a:latin typeface="+mn-lt"/>
              <a:ea typeface="+mn-ea"/>
              <a:cs typeface="+mn-cs"/>
            </a:endParaRPr>
          </a:p>
          <a:p>
            <a:pPr lvl="0" fontAlgn="base"/>
            <a:r>
              <a:rPr lang="en-US" sz="1200" kern="1200" dirty="0">
                <a:solidFill>
                  <a:schemeClr val="tx1"/>
                </a:solidFill>
                <a:effectLst/>
                <a:latin typeface="+mn-lt"/>
                <a:ea typeface="+mn-ea"/>
                <a:cs typeface="+mn-cs"/>
              </a:rPr>
              <a:t>Note that if you contribute code, you only give a </a:t>
            </a:r>
            <a:r>
              <a:rPr lang="en-US" sz="1200" i="1" kern="1200" dirty="0">
                <a:solidFill>
                  <a:schemeClr val="tx1"/>
                </a:solidFill>
                <a:effectLst/>
                <a:latin typeface="+mn-lt"/>
                <a:ea typeface="+mn-ea"/>
                <a:cs typeface="+mn-cs"/>
              </a:rPr>
              <a:t>non-exclusive </a:t>
            </a:r>
            <a:r>
              <a:rPr lang="en-US" sz="1200" kern="1200" dirty="0">
                <a:solidFill>
                  <a:schemeClr val="tx1"/>
                </a:solidFill>
                <a:effectLst/>
                <a:latin typeface="+mn-lt"/>
                <a:ea typeface="+mn-ea"/>
                <a:cs typeface="+mn-cs"/>
              </a:rPr>
              <a:t>license to others. You retain all your rights to use your own work in other Open Projects, and your own open or proprietary purposes.  All you “give up” is the right to sue someone for infringement for using your contribution. </a:t>
            </a:r>
          </a:p>
          <a:p>
            <a:pPr lvl="0" fontAlgn="base"/>
            <a:endParaRPr lang="en-US" sz="1200" kern="1200" dirty="0">
              <a:solidFill>
                <a:schemeClr val="tx1"/>
              </a:solidFill>
              <a:effectLst/>
              <a:latin typeface="+mn-lt"/>
              <a:ea typeface="+mn-ea"/>
              <a:cs typeface="+mn-cs"/>
            </a:endParaRPr>
          </a:p>
          <a:p>
            <a:pPr lvl="0" fontAlgn="base"/>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cap="none" dirty="0">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cap="none" dirty="0">
              <a:ea typeface="Arial"/>
              <a:cs typeface="Arial"/>
              <a:sym typeface="Arial"/>
            </a:endParaRPr>
          </a:p>
          <a:p>
            <a:pPr marL="0" lvl="0" indent="0">
              <a:spcBef>
                <a:spcPts val="0"/>
              </a:spcBef>
              <a:buNone/>
            </a:pPr>
            <a:endParaRPr dirty="0"/>
          </a:p>
        </p:txBody>
      </p:sp>
      <p:sp>
        <p:nvSpPr>
          <p:cNvPr id="479" name="Shape 4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1946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1FA47DEB-2367-4A88-9940-F29DF763A199}" type="slidenum">
              <a:rPr lang="en-US" smtClean="0"/>
              <a:t>16</a:t>
            </a:fld>
            <a:endParaRPr lang="en-US"/>
          </a:p>
        </p:txBody>
      </p:sp>
    </p:spTree>
    <p:extLst>
      <p:ext uri="{BB962C8B-B14F-4D97-AF65-F5344CB8AC3E}">
        <p14:creationId xmlns:p14="http://schemas.microsoft.com/office/powerpoint/2010/main" val="4225156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pPr fontAlgn="base"/>
            <a:r>
              <a:rPr lang="en-US" dirty="0"/>
              <a:t>Open Projects are funded by Sponsors—orgs that pay annual dues. </a:t>
            </a:r>
            <a:r>
              <a:rPr lang="en-US" sz="1200" b="1" i="0" kern="1200" dirty="0">
                <a:solidFill>
                  <a:schemeClr val="tx1"/>
                </a:solidFill>
                <a:effectLst/>
                <a:latin typeface="+mn-lt"/>
                <a:ea typeface="+mn-ea"/>
                <a:cs typeface="+mn-cs"/>
              </a:rPr>
              <a:t>Base Sponsor dues</a:t>
            </a:r>
            <a:r>
              <a:rPr lang="en-US" sz="1200" b="0" i="0" kern="1200" dirty="0">
                <a:solidFill>
                  <a:schemeClr val="tx1"/>
                </a:solidFill>
                <a:effectLst/>
                <a:latin typeface="+mn-lt"/>
                <a:ea typeface="+mn-ea"/>
                <a:cs typeface="+mn-cs"/>
              </a:rPr>
              <a:t> cover the core technical, legal, promotional, and administrative services provided by OASIS. Base dues are determined by each organization’s total employee headcount.</a:t>
            </a:r>
            <a:endParaRPr lang="en-US" sz="1200" b="0" i="0" u="none" strike="noStrike"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Project Governing Boards have the option to set higher Sponsor dues and/or accept additional fees to fund supplemental activities such as code auditing, hiring consultants, hosting large events, funding developer travel, etc.</a:t>
            </a:r>
          </a:p>
          <a:p>
            <a:pPr fontAlgn="base"/>
            <a:endParaRPr lang="en-US" sz="1200" b="0" i="0" kern="1200" dirty="0">
              <a:solidFill>
                <a:schemeClr val="tx1"/>
              </a:solidFill>
              <a:effectLst/>
              <a:latin typeface="+mn-lt"/>
              <a:ea typeface="+mn-ea"/>
              <a:cs typeface="+mn-cs"/>
            </a:endParaRPr>
          </a:p>
          <a:p>
            <a:pPr rtl="0"/>
            <a:endParaRPr lang="en-US" dirty="0"/>
          </a:p>
        </p:txBody>
      </p:sp>
    </p:spTree>
    <p:extLst>
      <p:ext uri="{BB962C8B-B14F-4D97-AF65-F5344CB8AC3E}">
        <p14:creationId xmlns:p14="http://schemas.microsoft.com/office/powerpoint/2010/main" val="2050817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7" name="Google Shape;45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In exchange for funding the Project, orgs that sponsor are the ones who make the major decisions for the group (with input from the community). The PGB operates under one org/one vote, and each sponsoring or may have a seat on the PGB.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PGB may want to offer additional benefits for its Sponsors, e.g. training, consulting. We’re open to working with you on this.</a:t>
            </a:r>
            <a:endParaRPr dirty="0"/>
          </a:p>
          <a:p>
            <a:pPr marL="0" lvl="0" indent="0" algn="l" rtl="0">
              <a:spcBef>
                <a:spcPts val="0"/>
              </a:spcBef>
              <a:spcAft>
                <a:spcPts val="0"/>
              </a:spcAft>
              <a:buClr>
                <a:schemeClr val="lt1"/>
              </a:buClr>
              <a:buSzPts val="1200"/>
              <a:buFont typeface="Calibri"/>
              <a:buNone/>
            </a:pPr>
            <a:endParaRPr dirty="0"/>
          </a:p>
        </p:txBody>
      </p:sp>
    </p:spTree>
    <p:extLst>
      <p:ext uri="{BB962C8B-B14F-4D97-AF65-F5344CB8AC3E}">
        <p14:creationId xmlns:p14="http://schemas.microsoft.com/office/powerpoint/2010/main" val="1872181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OASIS staff are committed to supporting each Open Project with all the services and resources it needs:</a:t>
            </a:r>
          </a:p>
          <a:p>
            <a:endParaRPr lang="en-US" dirty="0"/>
          </a:p>
          <a:p>
            <a:pPr fontAlgn="base"/>
            <a:r>
              <a:rPr lang="en-US" sz="1200" b="1" i="0" u="none" strike="noStrike" kern="1200" dirty="0">
                <a:solidFill>
                  <a:schemeClr val="tx1"/>
                </a:solidFill>
                <a:effectLst/>
                <a:latin typeface="+mn-lt"/>
                <a:ea typeface="+mn-ea"/>
                <a:cs typeface="+mn-cs"/>
                <a:hlinkClick r:id="rId3"/>
              </a:rPr>
              <a:t>Baseline Protocol</a:t>
            </a:r>
            <a:endParaRPr lang="en-US" sz="1200" b="1"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Baseline Protocol combines advances in cryptography, messaging, and blockchain to deliver secure and private business processes at low cost via the public Ethereum </a:t>
            </a:r>
            <a:r>
              <a:rPr lang="en-US" sz="1200" b="0" i="0" kern="1200" dirty="0" err="1">
                <a:solidFill>
                  <a:schemeClr val="tx1"/>
                </a:solidFill>
                <a:effectLst/>
                <a:latin typeface="+mn-lt"/>
                <a:ea typeface="+mn-ea"/>
                <a:cs typeface="+mn-cs"/>
              </a:rPr>
              <a:t>Mainnet</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1" i="0" u="none" strike="noStrike" kern="1200" dirty="0">
                <a:solidFill>
                  <a:schemeClr val="tx1"/>
                </a:solidFill>
                <a:effectLst/>
                <a:latin typeface="+mn-lt"/>
                <a:ea typeface="+mn-ea"/>
                <a:cs typeface="+mn-cs"/>
                <a:hlinkClick r:id="rId4"/>
              </a:rPr>
              <a:t>Ethereum OASIS Open Project</a:t>
            </a:r>
            <a:endParaRPr lang="en-US" sz="1200" b="1"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Ethereum OASIS Open Project provides a neutral forum for diverse stakeholders to create high-quality specifications that facilitate Ethereum’s longevity, interoperability, and ease of integration.</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1" i="0" u="none" strike="noStrike" kern="1200" dirty="0">
                <a:solidFill>
                  <a:schemeClr val="tx1"/>
                </a:solidFill>
                <a:effectLst/>
                <a:latin typeface="+mn-lt"/>
                <a:ea typeface="+mn-ea"/>
                <a:cs typeface="+mn-cs"/>
                <a:hlinkClick r:id="rId5"/>
              </a:rPr>
              <a:t>ODF Advocacy</a:t>
            </a:r>
            <a:endParaRPr lang="en-US" sz="1200" b="1"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ODF Advocacy Open Project exists to promote widespread adoption of the OpenDocument Format, the world’s leading document standard.</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1" i="0" u="none" strike="noStrike" kern="1200" dirty="0">
                <a:solidFill>
                  <a:schemeClr val="tx1"/>
                </a:solidFill>
                <a:effectLst/>
                <a:latin typeface="+mn-lt"/>
                <a:ea typeface="+mn-ea"/>
                <a:cs typeface="+mn-cs"/>
                <a:hlinkClick r:id="rId6"/>
              </a:rPr>
              <a:t>Open Cybersecurity Alliance</a:t>
            </a:r>
            <a:endParaRPr lang="en-US" sz="1200" b="1"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OCA supports an open source ecosystem where cybersecurity products can interoperate without one-off integrations by using commonly developed code, tooling, and standards.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1" i="0" u="none" strike="noStrike" kern="1200" dirty="0">
                <a:solidFill>
                  <a:schemeClr val="tx1"/>
                </a:solidFill>
                <a:effectLst/>
                <a:latin typeface="+mn-lt"/>
                <a:ea typeface="+mn-ea"/>
                <a:cs typeface="+mn-cs"/>
                <a:hlinkClick r:id="rId7"/>
              </a:rPr>
              <a:t>Open Mobility Foundation</a:t>
            </a:r>
            <a:endParaRPr lang="en-US" sz="1200" b="1"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OMF develops open source technology to help cities manage products that use the public right-of-way, including shared scooters, bikes, autonomous vehicles, and drones.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1" i="0" u="none" strike="noStrike" kern="1200" dirty="0">
                <a:solidFill>
                  <a:schemeClr val="tx1"/>
                </a:solidFill>
                <a:effectLst/>
                <a:latin typeface="+mn-lt"/>
                <a:ea typeface="+mn-ea"/>
                <a:cs typeface="+mn-cs"/>
                <a:hlinkClick r:id="rId8"/>
              </a:rPr>
              <a:t>Open Services for Lifecycle Collaboration</a:t>
            </a:r>
            <a:endParaRPr lang="en-US" sz="1200" b="1"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OSLC Open Project advances a suite of standard REST APIs to connect data across domains, applications, and organizations.</a:t>
            </a:r>
          </a:p>
          <a:p>
            <a:endParaRPr lang="en-US" dirty="0"/>
          </a:p>
        </p:txBody>
      </p:sp>
      <p:sp>
        <p:nvSpPr>
          <p:cNvPr id="4" name="Slide Number Placeholder 3"/>
          <p:cNvSpPr>
            <a:spLocks noGrp="1"/>
          </p:cNvSpPr>
          <p:nvPr>
            <p:ph type="sldNum" sz="quarter" idx="5"/>
          </p:nvPr>
        </p:nvSpPr>
        <p:spPr/>
        <p:txBody>
          <a:bodyPr/>
          <a:lstStyle/>
          <a:p>
            <a:fld id="{1FA47DEB-2367-4A88-9940-F29DF763A199}" type="slidenum">
              <a:rPr lang="en-US" smtClean="0"/>
              <a:t>19</a:t>
            </a:fld>
            <a:endParaRPr lang="en-US"/>
          </a:p>
        </p:txBody>
      </p:sp>
    </p:spTree>
    <p:extLst>
      <p:ext uri="{BB962C8B-B14F-4D97-AF65-F5344CB8AC3E}">
        <p14:creationId xmlns:p14="http://schemas.microsoft.com/office/powerpoint/2010/main" val="167379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1FA47DEB-2367-4A88-9940-F29DF763A199}" type="slidenum">
              <a:rPr lang="en-US" smtClean="0"/>
              <a:t>2</a:t>
            </a:fld>
            <a:endParaRPr lang="en-US"/>
          </a:p>
        </p:txBody>
      </p:sp>
    </p:spTree>
    <p:extLst>
      <p:ext uri="{BB962C8B-B14F-4D97-AF65-F5344CB8AC3E}">
        <p14:creationId xmlns:p14="http://schemas.microsoft.com/office/powerpoint/2010/main" val="1643456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Open Project program is not designed to meet the needs of every open source community. There are certainly many</a:t>
            </a:r>
            <a:r>
              <a:rPr lang="en-US" baseline="0" dirty="0"/>
              <a:t> ad hoc</a:t>
            </a:r>
            <a:r>
              <a:rPr lang="en-US" dirty="0"/>
              <a:t> projects that set up a </a:t>
            </a:r>
            <a:r>
              <a:rPr lang="en-US" dirty="0" err="1"/>
              <a:t>Github</a:t>
            </a:r>
            <a:r>
              <a:rPr lang="en-US" dirty="0"/>
              <a:t> repository and they’re good to go. There are also projects that want to limit participation to just a few</a:t>
            </a:r>
            <a:r>
              <a:rPr lang="en-US" baseline="0" dirty="0"/>
              <a:t> stakeholders</a:t>
            </a:r>
            <a:r>
              <a:rPr lang="en-US" dirty="0"/>
              <a:t>. OASIS Open Projects are not geared for either of those types of communities.</a:t>
            </a:r>
          </a:p>
          <a:p>
            <a:endParaRPr lang="en-US" dirty="0"/>
          </a:p>
          <a:p>
            <a:r>
              <a:rPr lang="en-US" dirty="0"/>
              <a:t>We</a:t>
            </a:r>
            <a:r>
              <a:rPr lang="en-US" baseline="0" dirty="0"/>
              <a:t> </a:t>
            </a:r>
            <a:r>
              <a:rPr lang="en-US" dirty="0"/>
              <a:t>are designed for are projects that…</a:t>
            </a:r>
          </a:p>
          <a:p>
            <a:r>
              <a:rPr lang="en-US" dirty="0"/>
              <a:t>* Target a compelling business need, something that has a strong effect on stakeholders.</a:t>
            </a:r>
          </a:p>
          <a:p>
            <a:r>
              <a:rPr lang="en-US" dirty="0"/>
              <a:t>* Want to attract developers and supporters and increase awareness of their work.</a:t>
            </a:r>
          </a:p>
          <a:p>
            <a:r>
              <a:rPr lang="en-US" dirty="0"/>
              <a:t>*</a:t>
            </a:r>
            <a:r>
              <a:rPr lang="en-US" baseline="0" dirty="0"/>
              <a:t> </a:t>
            </a:r>
            <a:r>
              <a:rPr lang="en-US" dirty="0"/>
              <a:t>Want or need assurances for safe licensing &amp; patent disclosure</a:t>
            </a:r>
          </a:p>
          <a:p>
            <a:r>
              <a:rPr lang="en-US" dirty="0"/>
              <a:t>* Enable stakeholders to guide the project throughout</a:t>
            </a:r>
            <a:r>
              <a:rPr lang="en-US" baseline="0" dirty="0"/>
              <a:t> the course of its lifetime</a:t>
            </a:r>
            <a:endParaRPr lang="en-US" dirty="0"/>
          </a:p>
          <a:p>
            <a:pPr marL="0" indent="0">
              <a:buFont typeface="Arial" charset="0"/>
              <a:buNone/>
            </a:pPr>
            <a:r>
              <a:rPr lang="en-US" dirty="0"/>
              <a:t>* Want to take advantage of the OASIS experience and all the services we offer</a:t>
            </a:r>
            <a:r>
              <a:rPr lang="en-US" baseline="0" dirty="0"/>
              <a:t> </a:t>
            </a:r>
          </a:p>
          <a:p>
            <a:pPr marL="0" indent="0">
              <a:buFont typeface="Arial" charset="0"/>
              <a:buNone/>
            </a:pPr>
            <a:r>
              <a:rPr lang="en-US" baseline="0" dirty="0"/>
              <a:t>* May want to submit work products to be recognized by ISO, IEC, ITU or other body.</a:t>
            </a:r>
            <a:endParaRPr lang="en-US" dirty="0"/>
          </a:p>
          <a:p>
            <a:pPr marL="125730" indent="0">
              <a:buNone/>
            </a:pPr>
            <a:endParaRPr lang="en-US" sz="1200" b="1" kern="1200" dirty="0">
              <a:solidFill>
                <a:schemeClr val="tx1"/>
              </a:solidFill>
              <a:latin typeface="+mn-lt"/>
              <a:ea typeface="+mn-ea"/>
              <a:cs typeface="+mn-cs"/>
            </a:endParaRPr>
          </a:p>
        </p:txBody>
      </p:sp>
    </p:spTree>
    <p:extLst>
      <p:ext uri="{BB962C8B-B14F-4D97-AF65-F5344CB8AC3E}">
        <p14:creationId xmlns:p14="http://schemas.microsoft.com/office/powerpoint/2010/main" val="1596574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1FA47DEB-2367-4A88-9940-F29DF763A199}" type="slidenum">
              <a:rPr lang="en-US" smtClean="0"/>
              <a:t>21</a:t>
            </a:fld>
            <a:endParaRPr lang="en-US"/>
          </a:p>
        </p:txBody>
      </p:sp>
    </p:spTree>
    <p:extLst>
      <p:ext uri="{BB962C8B-B14F-4D97-AF65-F5344CB8AC3E}">
        <p14:creationId xmlns:p14="http://schemas.microsoft.com/office/powerpoint/2010/main" val="1032148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on Open Projects can be found via these links.</a:t>
            </a:r>
          </a:p>
        </p:txBody>
      </p:sp>
      <p:sp>
        <p:nvSpPr>
          <p:cNvPr id="4" name="Slide Number Placeholder 3"/>
          <p:cNvSpPr>
            <a:spLocks noGrp="1"/>
          </p:cNvSpPr>
          <p:nvPr>
            <p:ph type="sldNum" sz="quarter" idx="5"/>
          </p:nvPr>
        </p:nvSpPr>
        <p:spPr/>
        <p:txBody>
          <a:bodyPr/>
          <a:lstStyle/>
          <a:p>
            <a:fld id="{1FA47DEB-2367-4A88-9940-F29DF763A199}" type="slidenum">
              <a:rPr lang="en-US" smtClean="0"/>
              <a:t>22</a:t>
            </a:fld>
            <a:endParaRPr lang="en-US"/>
          </a:p>
        </p:txBody>
      </p:sp>
    </p:spTree>
    <p:extLst>
      <p:ext uri="{BB962C8B-B14F-4D97-AF65-F5344CB8AC3E}">
        <p14:creationId xmlns:p14="http://schemas.microsoft.com/office/powerpoint/2010/main" val="4224962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will have direct access to the OASIS </a:t>
            </a:r>
            <a:r>
              <a:rPr lang="en-US" baseline="0" dirty="0"/>
              <a:t>executive and technical management team:</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carol.geyer@oasis-open.org</a:t>
            </a:r>
            <a:r>
              <a:rPr lang="en-US" dirty="0"/>
              <a:t>, based in Sarasota, Florida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guy.martin@oasis-open.org, based in Oregon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jamie.clark@oasis-open.org, based in Los Angeles</a:t>
            </a:r>
          </a:p>
          <a:p>
            <a:r>
              <a:rPr lang="en-US" dirty="0"/>
              <a:t>scott.mcgrath@oasis-open.org, based in Boston</a:t>
            </a:r>
          </a:p>
          <a:p>
            <a:r>
              <a:rPr lang="en-US" dirty="0"/>
              <a:t>chet.ensign@oasis-open.org, based in New York</a:t>
            </a:r>
          </a:p>
          <a:p>
            <a:r>
              <a:rPr lang="en-US" dirty="0"/>
              <a:t>jory.burson@oasis-open.org, based in Boston</a:t>
            </a:r>
          </a:p>
          <a:p>
            <a:endParaRPr lang="en-US" dirty="0"/>
          </a:p>
          <a:p>
            <a:r>
              <a:rPr lang="en-US" dirty="0"/>
              <a:t>OASIS also has staff in Washington, DC, Geneva, and Amsterdam.</a:t>
            </a:r>
            <a:r>
              <a:rPr lang="en-US" baseline="0" dirty="0"/>
              <a:t> </a:t>
            </a:r>
          </a:p>
          <a:p>
            <a:endParaRPr lang="en-US" baseline="0" dirty="0"/>
          </a:p>
          <a:p>
            <a:r>
              <a:rPr lang="en-US" b="1" baseline="0" dirty="0"/>
              <a:t>We look forward to our next conversation.</a:t>
            </a:r>
            <a:endParaRPr lang="en-US" b="1" dirty="0"/>
          </a:p>
        </p:txBody>
      </p:sp>
    </p:spTree>
    <p:extLst>
      <p:ext uri="{BB962C8B-B14F-4D97-AF65-F5344CB8AC3E}">
        <p14:creationId xmlns:p14="http://schemas.microsoft.com/office/powerpoint/2010/main" val="13323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lvl="0" indent="0">
              <a:spcBef>
                <a:spcPts val="0"/>
              </a:spcBef>
              <a:buNone/>
            </a:pPr>
            <a:r>
              <a:rPr lang="en-US" dirty="0"/>
              <a:t>OASIS is a nonprofit, international, member-driven organization founded in 1993. We provide support for open standards and open source development.</a:t>
            </a:r>
          </a:p>
          <a:p>
            <a:pPr marL="0" lvl="0" indent="0">
              <a:spcBef>
                <a:spcPts val="0"/>
              </a:spcBef>
              <a:buNone/>
            </a:pPr>
            <a:endParaRPr lang="en-US" dirty="0"/>
          </a:p>
          <a:p>
            <a:pPr marL="0" lvl="0" indent="0">
              <a:spcBef>
                <a:spcPts val="0"/>
              </a:spcBef>
              <a:buNone/>
            </a:pPr>
            <a:r>
              <a:rPr lang="en-US" dirty="0"/>
              <a:t>We’re the home of a lot of standards that you’re probably familiar with—SAML, OpenDocument Format…--and may others that you may not have but that touch your lives, like the Common Alerting Protocol that’s used for Amber alerts on missing children. We have a broad scope of work, cybersecurity, blockchain, privacy, sharing economy, cryptography, cloud computing, augmented reality, emergency management, legal…</a:t>
            </a:r>
          </a:p>
          <a:p>
            <a:pPr marL="0" lvl="0" indent="0">
              <a:spcBef>
                <a:spcPts val="0"/>
              </a:spcBef>
              <a:buNone/>
            </a:pPr>
            <a:endParaRPr lang="en-US" dirty="0"/>
          </a:p>
          <a:p>
            <a:pPr marL="0" lvl="0" indent="0">
              <a:spcBef>
                <a:spcPts val="0"/>
              </a:spcBef>
              <a:buNone/>
            </a:pPr>
            <a:r>
              <a:rPr lang="en-US" dirty="0"/>
              <a:t>We understand how transparent, fair community development gets done. We know how to support it, we know what it takes to get work adopted. </a:t>
            </a:r>
          </a:p>
          <a:p>
            <a:pPr marL="0" lvl="0" indent="0">
              <a:spcBef>
                <a:spcPts val="0"/>
              </a:spcBef>
              <a:buNone/>
            </a:pPr>
            <a:endParaRPr lang="en-US" dirty="0"/>
          </a:p>
          <a:p>
            <a:pPr marL="0" lvl="0" indent="0">
              <a:spcBef>
                <a:spcPts val="0"/>
              </a:spcBef>
              <a:buNone/>
            </a:pPr>
            <a:r>
              <a:rPr lang="en-US" dirty="0"/>
              <a:t>We try to be as flexible as possible in serving the varying needs of different communities. Groups at OASIS work autonomously, setting their own goals, making their own decisions… but openness, transparency, inclusivity…those are things we stand firm on. </a:t>
            </a:r>
          </a:p>
          <a:p>
            <a:pPr marL="0" lvl="0" indent="0">
              <a:spcBef>
                <a:spcPts val="0"/>
              </a:spcBef>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process is recognized by the de jure bodies and much of our work has gone on to be published by ISO, IEC, and ITU.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https://www.oasis-open.org/</a:t>
            </a:r>
          </a:p>
          <a:p>
            <a:pPr marL="0" lvl="0" indent="0">
              <a:spcBef>
                <a:spcPts val="0"/>
              </a:spcBef>
              <a:buNone/>
            </a:pPr>
            <a:endParaRPr lang="en-US" dirty="0"/>
          </a:p>
          <a:p>
            <a:pPr marL="0" lvl="0" indent="0">
              <a:spcBef>
                <a:spcPts val="0"/>
              </a:spcBef>
              <a:buNone/>
            </a:pPr>
            <a:endParaRPr lang="en-US" dirty="0"/>
          </a:p>
          <a:p>
            <a:pPr marL="0" lvl="0" indent="0">
              <a:spcBef>
                <a:spcPts val="0"/>
              </a:spcBef>
              <a:buNone/>
            </a:pPr>
            <a:endParaRPr lang="en-US" dirty="0"/>
          </a:p>
          <a:p>
            <a:pPr marL="0" lvl="0" indent="0">
              <a:spcBef>
                <a:spcPts val="0"/>
              </a:spcBef>
              <a:buNone/>
            </a:pPr>
            <a:endParaRPr lang="en-US" dirty="0"/>
          </a:p>
        </p:txBody>
      </p:sp>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082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2000+ participants include large, multinational companies (SAP, MITRE, AT&amp;T, Cisco, Ericsson, Huawei, Nokia, VMware, Google, Amazon, IBM…), government agencies, academic institutions, SMEs, and consultants from around the world.</a:t>
            </a:r>
          </a:p>
        </p:txBody>
      </p:sp>
      <p:sp>
        <p:nvSpPr>
          <p:cNvPr id="4" name="Slide Number Placeholder 3"/>
          <p:cNvSpPr>
            <a:spLocks noGrp="1"/>
          </p:cNvSpPr>
          <p:nvPr>
            <p:ph type="sldNum" sz="quarter" idx="5"/>
          </p:nvPr>
        </p:nvSpPr>
        <p:spPr/>
        <p:txBody>
          <a:bodyPr/>
          <a:lstStyle/>
          <a:p>
            <a:fld id="{1FA47DEB-2367-4A88-9940-F29DF763A199}" type="slidenum">
              <a:rPr lang="en-US" smtClean="0"/>
              <a:t>4</a:t>
            </a:fld>
            <a:endParaRPr lang="en-US"/>
          </a:p>
        </p:txBody>
      </p:sp>
    </p:spTree>
    <p:extLst>
      <p:ext uri="{BB962C8B-B14F-4D97-AF65-F5344CB8AC3E}">
        <p14:creationId xmlns:p14="http://schemas.microsoft.com/office/powerpoint/2010/main" val="3753818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B169030-EA8D-4208-84C0-1FBE0F6702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7505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1FA47DEB-2367-4A88-9940-F29DF763A199}" type="slidenum">
              <a:rPr lang="en-US" smtClean="0"/>
              <a:t>6</a:t>
            </a:fld>
            <a:endParaRPr lang="en-US"/>
          </a:p>
        </p:txBody>
      </p:sp>
    </p:spTree>
    <p:extLst>
      <p:ext uri="{BB962C8B-B14F-4D97-AF65-F5344CB8AC3E}">
        <p14:creationId xmlns:p14="http://schemas.microsoft.com/office/powerpoint/2010/main" val="2239602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3"/>
              </a:rPr>
              <a:t>Open Projects</a:t>
            </a:r>
            <a:r>
              <a:rPr lang="en-US" sz="1200" b="0" i="0" kern="1200" dirty="0">
                <a:solidFill>
                  <a:schemeClr val="tx1"/>
                </a:solidFill>
                <a:effectLst/>
                <a:latin typeface="+mn-lt"/>
                <a:ea typeface="+mn-ea"/>
                <a:cs typeface="+mn-cs"/>
              </a:rPr>
              <a:t> is the first-of-its-kind program that creates a more transparent and collaborative future for open source and standards development. Open Projects gives communities the power to develop what they choose--APIs, code, specifications, reference implementations, guidelines-- in one place, under open source licenses, with a path to recognition in global policy and procurement.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FA47DEB-2367-4A88-9940-F29DF763A199}" type="slidenum">
              <a:rPr lang="en-US" smtClean="0"/>
              <a:t>7</a:t>
            </a:fld>
            <a:endParaRPr lang="en-US"/>
          </a:p>
        </p:txBody>
      </p:sp>
    </p:spTree>
    <p:extLst>
      <p:ext uri="{BB962C8B-B14F-4D97-AF65-F5344CB8AC3E}">
        <p14:creationId xmlns:p14="http://schemas.microsoft.com/office/powerpoint/2010/main" val="2457296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OASIS developed the Open Projects program because we realized:</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Governments hesitate to recognize and reference open source artifacts in public policy and procurement unless they know the open source work is the product of a transparent process with responsible IP management.</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Groups don’t want to develop standards in one place and open source code and APIs in another place.</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The lines between open source and open standards are blurring.</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Organizations are willing to underwrite foundation costs in order to encourage technical input from developers who are not dues-payers.</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The open source community would welcome an alternative to the current hosting options.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Open Projects gives groups more control and streamlined governance. It provides all the process a community needs--and not a bit more--so groups can accomplish great things fast.</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FA47DEB-2367-4A88-9940-F29DF763A199}" type="slidenum">
              <a:rPr lang="en-US" smtClean="0"/>
              <a:t>8</a:t>
            </a:fld>
            <a:endParaRPr lang="en-US"/>
          </a:p>
        </p:txBody>
      </p:sp>
    </p:spTree>
    <p:extLst>
      <p:ext uri="{BB962C8B-B14F-4D97-AF65-F5344CB8AC3E}">
        <p14:creationId xmlns:p14="http://schemas.microsoft.com/office/powerpoint/2010/main" val="2362149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733416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0E17A485-C0A8-42DB-95F9-B0117A17E0BB}" type="datetime1">
              <a:rPr lang="en-US" smtClean="0"/>
              <a:t>8/13/2020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FE061-7C42-4E18-A934-2AE93A37D2E8}" type="datetime1">
              <a:rPr lang="en-US" smtClean="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2405E934-0469-48D4-A01C-0ED174C66FC6}" type="datetime1">
              <a:rPr lang="en-US" smtClean="0"/>
              <a:t>8/13/2020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8" name="Rectangle 27">
            <a:extLst>
              <a:ext uri="{FF2B5EF4-FFF2-40B4-BE49-F238E27FC236}">
                <a16:creationId xmlns:a16="http://schemas.microsoft.com/office/drawing/2014/main" id="{56FBBC94-CA38-AB49-A569-07F154E33492}"/>
              </a:ext>
            </a:extLst>
          </p:cNvPr>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p:txBody>
          <a:bodyPr/>
          <a:lstStyle/>
          <a:p>
            <a:fld id="{809623AC-08E3-4A2F-BFA2-77E3ADBBBC1F}" type="datetime1">
              <a:rPr lang="en-US" smtClean="0"/>
              <a:t>8/13/2020</a:t>
            </a:fld>
            <a:endParaRPr lang="en-US"/>
          </a:p>
        </p:txBody>
      </p:sp>
      <p:sp>
        <p:nvSpPr>
          <p:cNvPr id="4" name="Footer Placeholder 3"/>
          <p:cNvSpPr>
            <a:spLocks noGrp="1"/>
          </p:cNvSpPr>
          <p:nvPr>
            <p:ph type="ftr" sz="quarter" idx="11"/>
          </p:nvPr>
        </p:nvSpPr>
        <p:spPr/>
        <p:txBody>
          <a:bodyPr/>
          <a:lstStyle/>
          <a:p>
            <a:endParaRPr lang="en-US"/>
          </a:p>
        </p:txBody>
      </p:sp>
      <p:pic>
        <p:nvPicPr>
          <p:cNvPr id="27" name="Picture 26">
            <a:extLst>
              <a:ext uri="{FF2B5EF4-FFF2-40B4-BE49-F238E27FC236}">
                <a16:creationId xmlns:a16="http://schemas.microsoft.com/office/drawing/2014/main" id="{81F4CF98-BB27-46D3-842E-9E77C4EAB702}"/>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11084990" y="311818"/>
            <a:ext cx="740537" cy="316832"/>
          </a:xfrm>
          <a:prstGeom prst="rect">
            <a:avLst/>
          </a:prstGeom>
        </p:spPr>
      </p:pic>
    </p:spTree>
    <p:extLst>
      <p:ext uri="{BB962C8B-B14F-4D97-AF65-F5344CB8AC3E}">
        <p14:creationId xmlns:p14="http://schemas.microsoft.com/office/powerpoint/2010/main" val="444866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bg>
      <p:bgPr>
        <a:solidFill>
          <a:schemeClr val="tx2"/>
        </a:solidFill>
        <a:effectLst/>
      </p:bgPr>
    </p:bg>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2">
                  <a:lumMod val="7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2">
                  <a:lumMod val="7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2">
                  <a:lumMod val="7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2">
                  <a:lumMod val="7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2">
                  <a:lumMod val="7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2">
                  <a:lumMod val="7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Rectangle 1">
            <a:extLst>
              <a:ext uri="{FF2B5EF4-FFF2-40B4-BE49-F238E27FC236}">
                <a16:creationId xmlns:a16="http://schemas.microsoft.com/office/drawing/2014/main" id="{B1361374-FA3E-3049-9117-8A5E2CB96CDF}"/>
              </a:ext>
            </a:extLst>
          </p:cNvPr>
          <p:cNvSpPr/>
          <p:nvPr userDrawn="1"/>
        </p:nvSpPr>
        <p:spPr>
          <a:xfrm>
            <a:off x="0" y="0"/>
            <a:ext cx="12192000" cy="68580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a:xfrm>
            <a:off x="804672" y="320040"/>
            <a:ext cx="3657600" cy="320040"/>
          </a:xfrm>
        </p:spPr>
        <p:txBody>
          <a:bodyPr/>
          <a:lstStyle>
            <a:lvl1pPr>
              <a:defRPr>
                <a:solidFill>
                  <a:schemeClr val="bg1"/>
                </a:solidFill>
              </a:defRPr>
            </a:lvl1pPr>
          </a:lstStyle>
          <a:p>
            <a:fld id="{2A030A68-DD42-407C-AD5F-5A87DDF0CE4C}" type="datetime1">
              <a:rPr lang="en-US" smtClean="0"/>
              <a:pPr/>
              <a:t>8/13/2020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solidFill>
                  <a:schemeClr val="bg1"/>
                </a:solidFill>
              </a:defRPr>
            </a:lvl1pPr>
          </a:lstStyle>
          <a:p>
            <a:endParaRPr lang="en-US"/>
          </a:p>
        </p:txBody>
      </p:sp>
      <p:pic>
        <p:nvPicPr>
          <p:cNvPr id="27" name="Picture 26">
            <a:extLst>
              <a:ext uri="{FF2B5EF4-FFF2-40B4-BE49-F238E27FC236}">
                <a16:creationId xmlns:a16="http://schemas.microsoft.com/office/drawing/2014/main" id="{AF4AB3F3-1617-3F4B-ABEA-FDE653B4B39B}"/>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Lst>
          </a:blip>
          <a:srcRect l="17659" r="17659" b="45167"/>
          <a:stretch/>
        </p:blipFill>
        <p:spPr>
          <a:xfrm>
            <a:off x="11084990" y="311818"/>
            <a:ext cx="740537" cy="316832"/>
          </a:xfrm>
          <a:prstGeom prst="rect">
            <a:avLst/>
          </a:prstGeom>
        </p:spPr>
      </p:pic>
    </p:spTree>
    <p:extLst>
      <p:ext uri="{BB962C8B-B14F-4D97-AF65-F5344CB8AC3E}">
        <p14:creationId xmlns:p14="http://schemas.microsoft.com/office/powerpoint/2010/main" val="219690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18447" y="803186"/>
            <a:ext cx="6281873" cy="5248622"/>
          </a:xfrm>
        </p:spPr>
        <p:txBody>
          <a:bodyPr anchor="ct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5336F5-7F57-4689-AFF3-CD49570975A0}" type="datetime1">
              <a:rPr lang="en-US" smtClean="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2A030A68-DD42-407C-AD5F-5A87DDF0CE4C}" type="datetime1">
              <a:rPr lang="en-US" smtClean="0"/>
              <a:t>8/13/2020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326710EE-3294-440B-A28F-104D402E30C0}" type="datetime1">
              <a:rPr lang="en-US" smtClean="0"/>
              <a:t>8/13/2020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pic>
        <p:nvPicPr>
          <p:cNvPr id="34" name="Picture 2" descr="Screenshot 2017-11-16 08.44.04.png">
            <a:extLst>
              <a:ext uri="{FF2B5EF4-FFF2-40B4-BE49-F238E27FC236}">
                <a16:creationId xmlns:a16="http://schemas.microsoft.com/office/drawing/2014/main" id="{A1CAEE8E-985B-42A3-9CAB-15EA2E13505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0164" t="52400" r="56057" b="28756"/>
          <a:stretch/>
        </p:blipFill>
        <p:spPr bwMode="auto">
          <a:xfrm flipH="1">
            <a:off x="263474" y="6461760"/>
            <a:ext cx="265281" cy="2772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B98809CA-8232-4792-9084-4B39CDBCA169}" type="datetime1">
              <a:rPr lang="en-US" smtClean="0"/>
              <a:t>8/13/2020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9623AC-08E3-4A2F-BFA2-77E3ADBBBC1F}" type="datetime1">
              <a:rPr lang="en-US" smtClean="0"/>
              <a:t>8/13/2020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AA9842C-6AEA-4ABC-B26E-48C32E53D547}" type="datetime1">
              <a:rPr lang="en-US" smtClean="0"/>
              <a:t>8/13/2020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3CB8CE-0C68-4C75-81F2-D2D022F7DF2B}" type="datetime1">
              <a:rPr lang="en-US" smtClean="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854605FF-22B7-4C75-B85F-DD5C4113570A}" type="datetime1">
              <a:rPr lang="en-US" smtClean="0"/>
              <a:t>8/13/2020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4D33DD6-8F41-47E7-876A-854FDEE8E2D6}" type="datetime1">
              <a:rPr lang="en-US" smtClean="0"/>
              <a:t>8/13/2020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6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82.jpeg"/><Relationship Id="rId13" Type="http://schemas.openxmlformats.org/officeDocument/2006/relationships/image" Target="../media/image87.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8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85.png"/><Relationship Id="rId5" Type="http://schemas.openxmlformats.org/officeDocument/2006/relationships/diagramQuickStyle" Target="../diagrams/quickStyle2.xml"/><Relationship Id="rId10" Type="http://schemas.openxmlformats.org/officeDocument/2006/relationships/image" Target="../media/image84.png"/><Relationship Id="rId4" Type="http://schemas.openxmlformats.org/officeDocument/2006/relationships/diagramLayout" Target="../diagrams/layout2.xml"/><Relationship Id="rId9" Type="http://schemas.openxmlformats.org/officeDocument/2006/relationships/image" Target="../media/image83.png"/><Relationship Id="rId14" Type="http://schemas.openxmlformats.org/officeDocument/2006/relationships/hyperlink" Target="https://oasis-open-projects.org/projec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92.svg"/><Relationship Id="rId13" Type="http://schemas.openxmlformats.org/officeDocument/2006/relationships/image" Target="../media/image97.png"/><Relationship Id="rId3" Type="http://schemas.openxmlformats.org/officeDocument/2006/relationships/hyperlink" Target="http://oasis-open-projects.org/" TargetMode="External"/><Relationship Id="rId7" Type="http://schemas.openxmlformats.org/officeDocument/2006/relationships/image" Target="../media/image91.png"/><Relationship Id="rId12" Type="http://schemas.openxmlformats.org/officeDocument/2006/relationships/image" Target="../media/image96.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ow.ly/bbcy30jpGwZ" TargetMode="External"/><Relationship Id="rId11" Type="http://schemas.openxmlformats.org/officeDocument/2006/relationships/image" Target="../media/image95.png"/><Relationship Id="rId5" Type="http://schemas.openxmlformats.org/officeDocument/2006/relationships/hyperlink" Target="https://github.com/oasis-open-projects" TargetMode="External"/><Relationship Id="rId10" Type="http://schemas.openxmlformats.org/officeDocument/2006/relationships/image" Target="../media/image94.svg"/><Relationship Id="rId4" Type="http://schemas.openxmlformats.org/officeDocument/2006/relationships/hyperlink" Target="https://youtu.be/McDnsOKUoxY" TargetMode="External"/><Relationship Id="rId9" Type="http://schemas.openxmlformats.org/officeDocument/2006/relationships/image" Target="../media/image93.png"/><Relationship Id="rId14" Type="http://schemas.openxmlformats.org/officeDocument/2006/relationships/image" Target="../media/image98.svg"/></Relationships>
</file>

<file path=ppt/slides/_rels/slide23.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9.jpeg"/><Relationship Id="rId7" Type="http://schemas.openxmlformats.org/officeDocument/2006/relationships/image" Target="../media/image103.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02.jpeg"/><Relationship Id="rId5" Type="http://schemas.openxmlformats.org/officeDocument/2006/relationships/image" Target="../media/image101.png"/><Relationship Id="rId4" Type="http://schemas.openxmlformats.org/officeDocument/2006/relationships/image" Target="../media/image100.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gif"/><Relationship Id="rId26" Type="http://schemas.openxmlformats.org/officeDocument/2006/relationships/image" Target="../media/image28.png"/><Relationship Id="rId39" Type="http://schemas.openxmlformats.org/officeDocument/2006/relationships/image" Target="../media/image41.jpeg"/><Relationship Id="rId3" Type="http://schemas.openxmlformats.org/officeDocument/2006/relationships/image" Target="../media/image5.jpe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47" Type="http://schemas.openxmlformats.org/officeDocument/2006/relationships/image" Target="../media/image49.png"/><Relationship Id="rId50" Type="http://schemas.openxmlformats.org/officeDocument/2006/relationships/image" Target="../media/image52.png"/><Relationship Id="rId7" Type="http://schemas.openxmlformats.org/officeDocument/2006/relationships/image" Target="../media/image9.jpeg"/><Relationship Id="rId12" Type="http://schemas.openxmlformats.org/officeDocument/2006/relationships/image" Target="../media/image14.jpeg"/><Relationship Id="rId17" Type="http://schemas.openxmlformats.org/officeDocument/2006/relationships/image" Target="../media/image19.png"/><Relationship Id="rId25" Type="http://schemas.openxmlformats.org/officeDocument/2006/relationships/image" Target="../media/image27.jpeg"/><Relationship Id="rId33" Type="http://schemas.openxmlformats.org/officeDocument/2006/relationships/image" Target="../media/image35.jpeg"/><Relationship Id="rId38" Type="http://schemas.openxmlformats.org/officeDocument/2006/relationships/image" Target="../media/image40.png"/><Relationship Id="rId46" Type="http://schemas.openxmlformats.org/officeDocument/2006/relationships/image" Target="../media/image48.png"/><Relationship Id="rId2" Type="http://schemas.openxmlformats.org/officeDocument/2006/relationships/notesSlide" Target="../notesSlides/notesSlide4.xml"/><Relationship Id="rId16" Type="http://schemas.openxmlformats.org/officeDocument/2006/relationships/image" Target="../media/image18.jpeg"/><Relationship Id="rId20" Type="http://schemas.openxmlformats.org/officeDocument/2006/relationships/image" Target="../media/image22.png"/><Relationship Id="rId29" Type="http://schemas.openxmlformats.org/officeDocument/2006/relationships/image" Target="../media/image31.png"/><Relationship Id="rId41" Type="http://schemas.openxmlformats.org/officeDocument/2006/relationships/image" Target="../media/image43.png"/><Relationship Id="rId54"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jpeg"/><Relationship Id="rId24" Type="http://schemas.openxmlformats.org/officeDocument/2006/relationships/image" Target="../media/image26.jpeg"/><Relationship Id="rId32" Type="http://schemas.openxmlformats.org/officeDocument/2006/relationships/image" Target="../media/image34.jpeg"/><Relationship Id="rId37" Type="http://schemas.openxmlformats.org/officeDocument/2006/relationships/image" Target="../media/image39.png"/><Relationship Id="rId40" Type="http://schemas.openxmlformats.org/officeDocument/2006/relationships/image" Target="../media/image42.png"/><Relationship Id="rId45" Type="http://schemas.openxmlformats.org/officeDocument/2006/relationships/image" Target="../media/image47.png"/><Relationship Id="rId53" Type="http://schemas.openxmlformats.org/officeDocument/2006/relationships/image" Target="../media/image55.jpe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gif"/><Relationship Id="rId36" Type="http://schemas.openxmlformats.org/officeDocument/2006/relationships/image" Target="../media/image38.jpeg"/><Relationship Id="rId49" Type="http://schemas.openxmlformats.org/officeDocument/2006/relationships/image" Target="../media/image51.png"/><Relationship Id="rId10" Type="http://schemas.openxmlformats.org/officeDocument/2006/relationships/image" Target="../media/image12.jpeg"/><Relationship Id="rId19" Type="http://schemas.openxmlformats.org/officeDocument/2006/relationships/image" Target="../media/image21.jpeg"/><Relationship Id="rId31" Type="http://schemas.openxmlformats.org/officeDocument/2006/relationships/image" Target="../media/image33.jpeg"/><Relationship Id="rId44" Type="http://schemas.openxmlformats.org/officeDocument/2006/relationships/image" Target="../media/image46.png"/><Relationship Id="rId52" Type="http://schemas.openxmlformats.org/officeDocument/2006/relationships/image" Target="../media/image54.png"/><Relationship Id="rId4" Type="http://schemas.openxmlformats.org/officeDocument/2006/relationships/image" Target="../media/image6.gif"/><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jpe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png"/><Relationship Id="rId8" Type="http://schemas.openxmlformats.org/officeDocument/2006/relationships/image" Target="../media/image10.jpeg"/><Relationship Id="rId51" Type="http://schemas.openxmlformats.org/officeDocument/2006/relationships/image" Target="../media/image5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0.svg"/><Relationship Id="rId5" Type="http://schemas.openxmlformats.org/officeDocument/2006/relationships/image" Target="../media/image59.png"/><Relationship Id="rId10" Type="http://schemas.openxmlformats.org/officeDocument/2006/relationships/image" Target="../media/image64.svg"/><Relationship Id="rId4" Type="http://schemas.openxmlformats.org/officeDocument/2006/relationships/image" Target="../media/image58.svg"/><Relationship Id="rId9" Type="http://schemas.openxmlformats.org/officeDocument/2006/relationships/image" Target="../media/image6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6AC100-3581-4E78-A9FC-8C30905C13CA}"/>
              </a:ext>
            </a:extLst>
          </p:cNvPr>
          <p:cNvSpPr/>
          <p:nvPr/>
        </p:nvSpPr>
        <p:spPr>
          <a:xfrm>
            <a:off x="5276241" y="0"/>
            <a:ext cx="691575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3600" dirty="0">
                <a:solidFill>
                  <a:schemeClr val="bg1"/>
                </a:solidFill>
                <a:latin typeface="Calibri" panose="020F0502020204030204" pitchFamily="34" charset="0"/>
                <a:cs typeface="Calibri" panose="020F0502020204030204" pitchFamily="34" charset="0"/>
              </a:rPr>
            </a:br>
            <a:endParaRPr lang="en-US" sz="5400" b="1" dirty="0">
              <a:solidFill>
                <a:schemeClr val="accent2">
                  <a:lumMod val="20000"/>
                  <a:lumOff val="80000"/>
                </a:schemeClr>
              </a:solidFill>
              <a:latin typeface="Century Gothic" panose="020B050202020202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7D9E657-54DB-482D-985E-46BC785766D7}"/>
              </a:ext>
            </a:extLst>
          </p:cNvPr>
          <p:cNvSpPr>
            <a:spLocks noGrp="1"/>
          </p:cNvSpPr>
          <p:nvPr>
            <p:ph type="sldNum" sz="quarter" idx="12"/>
          </p:nvPr>
        </p:nvSpPr>
        <p:spPr>
          <a:xfrm>
            <a:off x="10469880" y="320040"/>
            <a:ext cx="914400" cy="320040"/>
          </a:xfrm>
        </p:spPr>
        <p:txBody>
          <a:bodyPr>
            <a:normAutofit/>
          </a:bodyPr>
          <a:lstStyle/>
          <a:p>
            <a:pPr>
              <a:spcAft>
                <a:spcPts val="600"/>
              </a:spcAft>
            </a:pPr>
            <a:fld id="{6D22F896-40B5-4ADD-8801-0D06FADFA095}" type="slidenum">
              <a:rPr lang="en-US" smtClean="0"/>
              <a:pPr>
                <a:spcAft>
                  <a:spcPts val="600"/>
                </a:spcAft>
              </a:pPr>
              <a:t>1</a:t>
            </a:fld>
            <a:endParaRPr lang="en-US"/>
          </a:p>
        </p:txBody>
      </p:sp>
      <p:graphicFrame>
        <p:nvGraphicFramePr>
          <p:cNvPr id="6" name="Content Placeholder 2">
            <a:extLst>
              <a:ext uri="{FF2B5EF4-FFF2-40B4-BE49-F238E27FC236}">
                <a16:creationId xmlns:a16="http://schemas.microsoft.com/office/drawing/2014/main" id="{A86F8FA2-93EA-443D-8A2F-EB52AEFC1E46}"/>
              </a:ext>
            </a:extLst>
          </p:cNvPr>
          <p:cNvGraphicFramePr>
            <a:graphicFrameLocks noGrp="1"/>
          </p:cNvGraphicFramePr>
          <p:nvPr>
            <p:ph idx="1"/>
            <p:extLst>
              <p:ext uri="{D42A27DB-BD31-4B8C-83A1-F6EECF244321}">
                <p14:modId xmlns:p14="http://schemas.microsoft.com/office/powerpoint/2010/main" val="1828480662"/>
              </p:ext>
            </p:extLst>
          </p:nvPr>
        </p:nvGraphicFramePr>
        <p:xfrm>
          <a:off x="5973763" y="1101726"/>
          <a:ext cx="5638800" cy="4603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308E20E0-A51C-48C5-A06C-1F8FBC5BEDE2}"/>
              </a:ext>
            </a:extLst>
          </p:cNvPr>
          <p:cNvSpPr>
            <a:spLocks noGrp="1"/>
          </p:cNvSpPr>
          <p:nvPr>
            <p:ph type="title"/>
          </p:nvPr>
        </p:nvSpPr>
        <p:spPr>
          <a:xfrm>
            <a:off x="888631" y="2349925"/>
            <a:ext cx="3498979" cy="2456442"/>
          </a:xfrm>
        </p:spPr>
        <p:txBody>
          <a:bodyPr>
            <a:normAutofit/>
          </a:bodyPr>
          <a:lstStyle/>
          <a:p>
            <a:r>
              <a:rPr lang="en-US" sz="2200" dirty="0">
                <a:solidFill>
                  <a:schemeClr val="bg2"/>
                </a:solidFill>
                <a:latin typeface="Daytona Pro Condensed" panose="020B0604020202020204" pitchFamily="34" charset="0"/>
              </a:rPr>
              <a:t>Proposal to support </a:t>
            </a:r>
            <a:br>
              <a:rPr lang="en-US" sz="4800" b="1" dirty="0">
                <a:solidFill>
                  <a:srgbClr val="92D050"/>
                </a:solidFill>
                <a:latin typeface="Daytona Pro Condensed" panose="020B0604020202020204" pitchFamily="34" charset="0"/>
              </a:rPr>
            </a:br>
            <a:r>
              <a:rPr lang="en-US" sz="4800" b="1" dirty="0">
                <a:solidFill>
                  <a:srgbClr val="92D050"/>
                </a:solidFill>
                <a:latin typeface="Daytona Pro Condensed" panose="020B0604020202020204" pitchFamily="34" charset="0"/>
              </a:rPr>
              <a:t>Open Source 5G Core</a:t>
            </a:r>
            <a:br>
              <a:rPr lang="en-US" sz="4800" b="1" dirty="0">
                <a:solidFill>
                  <a:srgbClr val="92D050"/>
                </a:solidFill>
                <a:latin typeface="Daytona Pro Condensed" panose="020B0604020202020204" pitchFamily="34" charset="0"/>
              </a:rPr>
            </a:br>
            <a:r>
              <a:rPr lang="en-US" sz="2200" dirty="0">
                <a:solidFill>
                  <a:schemeClr val="bg2"/>
                </a:solidFill>
                <a:latin typeface="Daytona Pro Condensed" panose="020B0604020202020204" pitchFamily="34" charset="0"/>
              </a:rPr>
              <a:t>as an OASIS Open Project</a:t>
            </a:r>
            <a:endParaRPr lang="en-US" sz="2200" b="1" dirty="0">
              <a:solidFill>
                <a:schemeClr val="bg2"/>
              </a:solidFill>
              <a:latin typeface="Daytona Pro Condensed" panose="020B0604020202020204" pitchFamily="34" charset="0"/>
            </a:endParaRPr>
          </a:p>
        </p:txBody>
      </p:sp>
      <p:sp>
        <p:nvSpPr>
          <p:cNvPr id="7" name="Rectangle 6">
            <a:extLst>
              <a:ext uri="{FF2B5EF4-FFF2-40B4-BE49-F238E27FC236}">
                <a16:creationId xmlns:a16="http://schemas.microsoft.com/office/drawing/2014/main" id="{4467EFA1-23EB-4382-8EAB-D418665A4240}"/>
              </a:ext>
            </a:extLst>
          </p:cNvPr>
          <p:cNvSpPr/>
          <p:nvPr/>
        </p:nvSpPr>
        <p:spPr>
          <a:xfrm>
            <a:off x="787400" y="1651000"/>
            <a:ext cx="3746500" cy="363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AB8F6EBA-0400-4C8A-85CC-F2EAD272A348}"/>
              </a:ext>
            </a:extLst>
          </p:cNvPr>
          <p:cNvPicPr>
            <a:picLocks noChangeAspect="1"/>
          </p:cNvPicPr>
          <p:nvPr/>
        </p:nvPicPr>
        <p:blipFill rotWithShape="1">
          <a:blip r:embed="rId8"/>
          <a:srcRect l="4333" t="1" r="4682" b="-7452"/>
          <a:stretch/>
        </p:blipFill>
        <p:spPr>
          <a:xfrm>
            <a:off x="63279" y="3578146"/>
            <a:ext cx="5149681" cy="580946"/>
          </a:xfrm>
          <a:prstGeom prst="rect">
            <a:avLst/>
          </a:prstGeom>
        </p:spPr>
      </p:pic>
    </p:spTree>
    <p:extLst>
      <p:ext uri="{BB962C8B-B14F-4D97-AF65-F5344CB8AC3E}">
        <p14:creationId xmlns:p14="http://schemas.microsoft.com/office/powerpoint/2010/main" val="2059318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17"/>
          <p:cNvSpPr txBox="1">
            <a:spLocks noGrp="1"/>
          </p:cNvSpPr>
          <p:nvPr>
            <p:ph type="title"/>
          </p:nvPr>
        </p:nvSpPr>
        <p:spPr>
          <a:xfrm>
            <a:off x="888631" y="2349925"/>
            <a:ext cx="3498979" cy="2456442"/>
          </a:xfrm>
          <a:prstGeom prst="rect">
            <a:avLst/>
          </a:prstGeom>
          <a:noFill/>
          <a:ln>
            <a:noFill/>
          </a:ln>
        </p:spPr>
        <p:txBody>
          <a:bodyPr spcFirstLastPara="1" wrap="square" lIns="228600" tIns="228600" rIns="228600" bIns="228600" anchor="ctr" anchorCtr="0">
            <a:noAutofit/>
          </a:bodyPr>
          <a:lstStyle/>
          <a:p>
            <a:pPr marL="0" lvl="0" indent="0" algn="ctr" rtl="0">
              <a:lnSpc>
                <a:spcPct val="85000"/>
              </a:lnSpc>
              <a:spcBef>
                <a:spcPts val="0"/>
              </a:spcBef>
              <a:spcAft>
                <a:spcPts val="0"/>
              </a:spcAft>
              <a:buClr>
                <a:srgbClr val="FFFEFF"/>
              </a:buClr>
              <a:buSzPts val="3200"/>
              <a:buFont typeface="Calibri"/>
              <a:buNone/>
            </a:pPr>
            <a:r>
              <a:rPr lang="en-US" sz="3200" dirty="0">
                <a:latin typeface="Calibri"/>
                <a:ea typeface="Calibri"/>
                <a:cs typeface="Calibri"/>
                <a:sym typeface="Calibri"/>
              </a:rPr>
              <a:t>What you get </a:t>
            </a:r>
            <a:br>
              <a:rPr lang="en-US" sz="3200" dirty="0">
                <a:latin typeface="Calibri"/>
                <a:ea typeface="Calibri"/>
                <a:cs typeface="Calibri"/>
                <a:sym typeface="Calibri"/>
              </a:rPr>
            </a:br>
            <a:r>
              <a:rPr lang="en-US" sz="3200" dirty="0">
                <a:solidFill>
                  <a:srgbClr val="D8D8D8"/>
                </a:solidFill>
                <a:latin typeface="Calibri"/>
                <a:ea typeface="Calibri"/>
                <a:cs typeface="Calibri"/>
                <a:sym typeface="Calibri"/>
              </a:rPr>
              <a:t>(and don’t get) </a:t>
            </a:r>
            <a:br>
              <a:rPr lang="en-US" sz="3200" dirty="0">
                <a:solidFill>
                  <a:srgbClr val="D8D8D8"/>
                </a:solidFill>
                <a:latin typeface="Calibri"/>
                <a:ea typeface="Calibri"/>
                <a:cs typeface="Calibri"/>
                <a:sym typeface="Calibri"/>
              </a:rPr>
            </a:br>
            <a:r>
              <a:rPr lang="en-US" sz="3200" dirty="0">
                <a:latin typeface="Calibri"/>
                <a:ea typeface="Calibri"/>
                <a:cs typeface="Calibri"/>
                <a:sym typeface="Calibri"/>
              </a:rPr>
              <a:t>with Open Projects</a:t>
            </a:r>
            <a:endParaRPr dirty="0"/>
          </a:p>
        </p:txBody>
      </p:sp>
      <p:sp>
        <p:nvSpPr>
          <p:cNvPr id="430" name="Google Shape;430;p17"/>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grpSp>
        <p:nvGrpSpPr>
          <p:cNvPr id="431" name="Google Shape;431;p17"/>
          <p:cNvGrpSpPr/>
          <p:nvPr/>
        </p:nvGrpSpPr>
        <p:grpSpPr>
          <a:xfrm>
            <a:off x="5009576" y="949339"/>
            <a:ext cx="6555698" cy="5257614"/>
            <a:chOff x="0" y="0"/>
            <a:chExt cx="6555698" cy="5257614"/>
          </a:xfrm>
        </p:grpSpPr>
        <p:cxnSp>
          <p:nvCxnSpPr>
            <p:cNvPr id="432" name="Google Shape;432;p17"/>
            <p:cNvCxnSpPr/>
            <p:nvPr/>
          </p:nvCxnSpPr>
          <p:spPr>
            <a:xfrm>
              <a:off x="0" y="0"/>
              <a:ext cx="6555698" cy="0"/>
            </a:xfrm>
            <a:prstGeom prst="straightConnector1">
              <a:avLst/>
            </a:prstGeom>
            <a:gradFill>
              <a:gsLst>
                <a:gs pos="0">
                  <a:srgbClr val="4681CC"/>
                </a:gs>
                <a:gs pos="69000">
                  <a:srgbClr val="1D63B7"/>
                </a:gs>
                <a:gs pos="100000">
                  <a:srgbClr val="1B5AA7"/>
                </a:gs>
              </a:gsLst>
              <a:lin ang="5400000" scaled="0"/>
            </a:gradFill>
            <a:ln w="9525" cap="flat" cmpd="sng">
              <a:solidFill>
                <a:srgbClr val="3978C3"/>
              </a:solidFill>
              <a:prstDash val="solid"/>
              <a:round/>
              <a:headEnd type="none" w="sm" len="sm"/>
              <a:tailEnd type="none" w="sm" len="sm"/>
            </a:ln>
            <a:effectLst>
              <a:outerShdw blurRad="38100" dist="25400" dir="5400000" rotWithShape="0">
                <a:srgbClr val="000000">
                  <a:alpha val="74901"/>
                </a:srgbClr>
              </a:outerShdw>
            </a:effectLst>
          </p:spPr>
        </p:cxnSp>
        <p:sp>
          <p:nvSpPr>
            <p:cNvPr id="433" name="Google Shape;433;p17"/>
            <p:cNvSpPr/>
            <p:nvPr/>
          </p:nvSpPr>
          <p:spPr>
            <a:xfrm flipH="1">
              <a:off x="0" y="0"/>
              <a:ext cx="376231" cy="52576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txBox="1"/>
            <p:nvPr/>
          </p:nvSpPr>
          <p:spPr>
            <a:xfrm>
              <a:off x="0" y="0"/>
              <a:ext cx="376231" cy="5257614"/>
            </a:xfrm>
            <a:prstGeom prst="rect">
              <a:avLst/>
            </a:prstGeom>
            <a:noFill/>
            <a:ln>
              <a:noFill/>
            </a:ln>
          </p:spPr>
          <p:txBody>
            <a:bodyPr spcFirstLastPara="1" wrap="square" lIns="152400" tIns="152400" rIns="152400" bIns="152400" anchor="t" anchorCtr="0">
              <a:noAutofit/>
            </a:bodyPr>
            <a:lstStyle/>
            <a:p>
              <a:pPr marL="0" marR="0" lvl="0" indent="0" algn="l" rtl="0">
                <a:lnSpc>
                  <a:spcPct val="90000"/>
                </a:lnSpc>
                <a:spcBef>
                  <a:spcPts val="0"/>
                </a:spcBef>
                <a:spcAft>
                  <a:spcPts val="0"/>
                </a:spcAft>
                <a:buClr>
                  <a:schemeClr val="dk1"/>
                </a:buClr>
                <a:buSzPts val="4000"/>
                <a:buFont typeface="Calibri"/>
                <a:buNone/>
              </a:pPr>
              <a:r>
                <a:rPr lang="en-US" sz="4000">
                  <a:solidFill>
                    <a:schemeClr val="dk1"/>
                  </a:solidFill>
                  <a:latin typeface="Calibri"/>
                  <a:ea typeface="Calibri"/>
                  <a:cs typeface="Calibri"/>
                  <a:sym typeface="Calibri"/>
                </a:rPr>
                <a:t> </a:t>
              </a:r>
              <a:br>
                <a:rPr lang="en-US" sz="4000">
                  <a:solidFill>
                    <a:schemeClr val="dk1"/>
                  </a:solidFill>
                  <a:latin typeface="Calibri"/>
                  <a:ea typeface="Calibri"/>
                  <a:cs typeface="Calibri"/>
                  <a:sym typeface="Calibri"/>
                </a:rPr>
              </a:br>
              <a:r>
                <a:rPr lang="en-US" sz="4000">
                  <a:solidFill>
                    <a:schemeClr val="dk1"/>
                  </a:solidFill>
                  <a:latin typeface="Calibri"/>
                  <a:ea typeface="Calibri"/>
                  <a:cs typeface="Calibri"/>
                  <a:sym typeface="Calibri"/>
                </a:rPr>
                <a:t> </a:t>
              </a:r>
              <a:br>
                <a:rPr lang="en-US" sz="4000">
                  <a:solidFill>
                    <a:schemeClr val="dk1"/>
                  </a:solidFill>
                  <a:latin typeface="Calibri"/>
                  <a:ea typeface="Calibri"/>
                  <a:cs typeface="Calibri"/>
                  <a:sym typeface="Calibri"/>
                </a:rPr>
              </a:br>
              <a:endParaRPr sz="4000" strike="noStrike">
                <a:solidFill>
                  <a:schemeClr val="dk1"/>
                </a:solidFill>
                <a:latin typeface="Calibri"/>
                <a:ea typeface="Calibri"/>
                <a:cs typeface="Calibri"/>
                <a:sym typeface="Calibri"/>
              </a:endParaRPr>
            </a:p>
          </p:txBody>
        </p:sp>
        <p:sp>
          <p:nvSpPr>
            <p:cNvPr id="435" name="Google Shape;435;p17"/>
            <p:cNvSpPr/>
            <p:nvPr/>
          </p:nvSpPr>
          <p:spPr>
            <a:xfrm>
              <a:off x="474567" y="49546"/>
              <a:ext cx="5146223" cy="9909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txBox="1"/>
            <p:nvPr/>
          </p:nvSpPr>
          <p:spPr>
            <a:xfrm>
              <a:off x="474567" y="49546"/>
              <a:ext cx="5146223" cy="990937"/>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400"/>
                <a:buFont typeface="Noto Sans Symbols"/>
                <a:buNone/>
              </a:pPr>
              <a:r>
                <a:rPr lang="en-US" sz="2400" strike="noStrike" dirty="0">
                  <a:solidFill>
                    <a:schemeClr val="dk1"/>
                  </a:solidFill>
                  <a:latin typeface="+mj-lt"/>
                  <a:ea typeface="Calibri"/>
                  <a:cs typeface="Calibri"/>
                  <a:sym typeface="Calibri"/>
                </a:rPr>
                <a:t>High cost of a Foundation  </a:t>
              </a:r>
              <a:br>
                <a:rPr lang="en-US" sz="2400" strike="noStrike" dirty="0">
                  <a:solidFill>
                    <a:schemeClr val="dk1"/>
                  </a:solidFill>
                  <a:latin typeface="+mj-lt"/>
                  <a:ea typeface="Calibri"/>
                  <a:cs typeface="Calibri"/>
                  <a:sym typeface="Calibri"/>
                </a:rPr>
              </a:br>
              <a:r>
                <a:rPr lang="en-US" sz="2400" b="1" strike="noStrike" dirty="0">
                  <a:solidFill>
                    <a:schemeClr val="dk1"/>
                  </a:solidFill>
                  <a:latin typeface="+mj-lt"/>
                  <a:ea typeface="Calibri"/>
                  <a:cs typeface="Calibri"/>
                  <a:sym typeface="Calibri"/>
                </a:rPr>
                <a:t>Stakeholder governance </a:t>
              </a:r>
              <a:endParaRPr sz="2400" strike="noStrike" dirty="0">
                <a:solidFill>
                  <a:schemeClr val="dk1"/>
                </a:solidFill>
                <a:latin typeface="+mj-lt"/>
                <a:ea typeface="Calibri"/>
                <a:cs typeface="Calibri"/>
                <a:sym typeface="Calibri"/>
              </a:endParaRPr>
            </a:p>
          </p:txBody>
        </p:sp>
        <p:cxnSp>
          <p:nvCxnSpPr>
            <p:cNvPr id="437" name="Google Shape;437;p17"/>
            <p:cNvCxnSpPr/>
            <p:nvPr/>
          </p:nvCxnSpPr>
          <p:spPr>
            <a:xfrm>
              <a:off x="376231" y="1040483"/>
              <a:ext cx="5244559" cy="0"/>
            </a:xfrm>
            <a:prstGeom prst="straightConnector1">
              <a:avLst/>
            </a:prstGeom>
            <a:noFill/>
            <a:ln w="9525" cap="flat" cmpd="sng">
              <a:solidFill>
                <a:srgbClr val="BEC9E3"/>
              </a:solidFill>
              <a:prstDash val="solid"/>
              <a:round/>
              <a:headEnd type="none" w="sm" len="sm"/>
              <a:tailEnd type="none" w="sm" len="sm"/>
            </a:ln>
          </p:spPr>
        </p:cxnSp>
        <p:sp>
          <p:nvSpPr>
            <p:cNvPr id="438" name="Google Shape;438;p17"/>
            <p:cNvSpPr/>
            <p:nvPr/>
          </p:nvSpPr>
          <p:spPr>
            <a:xfrm>
              <a:off x="474567" y="1090030"/>
              <a:ext cx="5146223" cy="9909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txBox="1"/>
            <p:nvPr/>
          </p:nvSpPr>
          <p:spPr>
            <a:xfrm>
              <a:off x="474567" y="1090030"/>
              <a:ext cx="5146223" cy="990937"/>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400"/>
                <a:buFont typeface="Noto Sans Symbols"/>
                <a:buNone/>
              </a:pPr>
              <a:r>
                <a:rPr lang="en-US" sz="2400" strike="noStrike" dirty="0">
                  <a:solidFill>
                    <a:schemeClr val="dk1"/>
                  </a:solidFill>
                  <a:latin typeface="+mj-lt"/>
                  <a:ea typeface="Calibri"/>
                  <a:cs typeface="Calibri"/>
                  <a:sym typeface="Calibri"/>
                </a:rPr>
                <a:t>Legal headaches, IPR obstacles  </a:t>
              </a:r>
              <a:br>
                <a:rPr lang="en-US" sz="2400" strike="noStrike" dirty="0">
                  <a:solidFill>
                    <a:schemeClr val="dk1"/>
                  </a:solidFill>
                  <a:latin typeface="+mj-lt"/>
                  <a:ea typeface="Calibri"/>
                  <a:cs typeface="Calibri"/>
                  <a:sym typeface="Calibri"/>
                </a:rPr>
              </a:br>
              <a:r>
                <a:rPr lang="en-US" sz="2400" b="1" strike="noStrike" dirty="0">
                  <a:solidFill>
                    <a:schemeClr val="dk1"/>
                  </a:solidFill>
                  <a:latin typeface="+mj-lt"/>
                  <a:ea typeface="Calibri"/>
                  <a:cs typeface="Calibri"/>
                  <a:sym typeface="Calibri"/>
                </a:rPr>
                <a:t>Industry-vetted IP licenses, support</a:t>
              </a:r>
              <a:endParaRPr sz="2400" strike="noStrike" dirty="0">
                <a:solidFill>
                  <a:schemeClr val="dk1"/>
                </a:solidFill>
                <a:latin typeface="+mj-lt"/>
                <a:ea typeface="Calibri"/>
                <a:cs typeface="Calibri"/>
                <a:sym typeface="Calibri"/>
              </a:endParaRPr>
            </a:p>
          </p:txBody>
        </p:sp>
        <p:cxnSp>
          <p:nvCxnSpPr>
            <p:cNvPr id="440" name="Google Shape;440;p17"/>
            <p:cNvCxnSpPr/>
            <p:nvPr/>
          </p:nvCxnSpPr>
          <p:spPr>
            <a:xfrm>
              <a:off x="376231" y="2080967"/>
              <a:ext cx="5244559" cy="0"/>
            </a:xfrm>
            <a:prstGeom prst="straightConnector1">
              <a:avLst/>
            </a:prstGeom>
            <a:noFill/>
            <a:ln w="9525" cap="flat" cmpd="sng">
              <a:solidFill>
                <a:srgbClr val="BEC9E3"/>
              </a:solidFill>
              <a:prstDash val="solid"/>
              <a:round/>
              <a:headEnd type="none" w="sm" len="sm"/>
              <a:tailEnd type="none" w="sm" len="sm"/>
            </a:ln>
          </p:spPr>
        </p:cxnSp>
        <p:sp>
          <p:nvSpPr>
            <p:cNvPr id="441" name="Google Shape;441;p17"/>
            <p:cNvSpPr/>
            <p:nvPr/>
          </p:nvSpPr>
          <p:spPr>
            <a:xfrm>
              <a:off x="474567" y="2130514"/>
              <a:ext cx="5146223" cy="9909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txBox="1"/>
            <p:nvPr/>
          </p:nvSpPr>
          <p:spPr>
            <a:xfrm>
              <a:off x="474567" y="2130514"/>
              <a:ext cx="5146223" cy="990937"/>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accent2"/>
                </a:buClr>
                <a:buSzPts val="3600"/>
                <a:buFont typeface="Noto Sans Symbols"/>
                <a:buNone/>
              </a:pPr>
              <a:r>
                <a:rPr lang="en-US" sz="2400" strike="noStrike" dirty="0">
                  <a:solidFill>
                    <a:schemeClr val="dk1"/>
                  </a:solidFill>
                  <a:latin typeface="+mj-lt"/>
                  <a:ea typeface="Calibri"/>
                  <a:cs typeface="Calibri"/>
                  <a:sym typeface="Calibri"/>
                </a:rPr>
                <a:t>Fractured development efforts  </a:t>
              </a:r>
              <a:br>
                <a:rPr lang="en-US" sz="2400" strike="noStrike" dirty="0">
                  <a:solidFill>
                    <a:schemeClr val="dk1"/>
                  </a:solidFill>
                  <a:latin typeface="+mj-lt"/>
                  <a:ea typeface="Calibri"/>
                  <a:cs typeface="Calibri"/>
                  <a:sym typeface="Calibri"/>
                </a:rPr>
              </a:br>
              <a:r>
                <a:rPr lang="en-US" sz="2400" b="1" strike="noStrike" dirty="0">
                  <a:solidFill>
                    <a:schemeClr val="dk1"/>
                  </a:solidFill>
                  <a:latin typeface="+mj-lt"/>
                  <a:ea typeface="Calibri"/>
                  <a:cs typeface="Calibri"/>
                  <a:sym typeface="Calibri"/>
                </a:rPr>
                <a:t>Unified community </a:t>
              </a:r>
              <a:endParaRPr dirty="0">
                <a:latin typeface="+mj-lt"/>
              </a:endParaRPr>
            </a:p>
          </p:txBody>
        </p:sp>
        <p:cxnSp>
          <p:nvCxnSpPr>
            <p:cNvPr id="443" name="Google Shape;443;p17"/>
            <p:cNvCxnSpPr/>
            <p:nvPr/>
          </p:nvCxnSpPr>
          <p:spPr>
            <a:xfrm>
              <a:off x="376231" y="3121451"/>
              <a:ext cx="5244559" cy="0"/>
            </a:xfrm>
            <a:prstGeom prst="straightConnector1">
              <a:avLst/>
            </a:prstGeom>
            <a:noFill/>
            <a:ln w="9525" cap="flat" cmpd="sng">
              <a:solidFill>
                <a:srgbClr val="BEC9E3"/>
              </a:solidFill>
              <a:prstDash val="solid"/>
              <a:round/>
              <a:headEnd type="none" w="sm" len="sm"/>
              <a:tailEnd type="none" w="sm" len="sm"/>
            </a:ln>
          </p:spPr>
        </p:cxnSp>
        <p:sp>
          <p:nvSpPr>
            <p:cNvPr id="444" name="Google Shape;444;p17"/>
            <p:cNvSpPr/>
            <p:nvPr/>
          </p:nvSpPr>
          <p:spPr>
            <a:xfrm>
              <a:off x="474567" y="3170998"/>
              <a:ext cx="5146223" cy="9909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txBox="1"/>
            <p:nvPr/>
          </p:nvSpPr>
          <p:spPr>
            <a:xfrm>
              <a:off x="474567" y="3170998"/>
              <a:ext cx="5146223" cy="990937"/>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400"/>
                <a:buFont typeface="Noto Sans Symbols"/>
                <a:buNone/>
              </a:pPr>
              <a:r>
                <a:rPr lang="en-US" sz="2400" strike="noStrike" dirty="0">
                  <a:solidFill>
                    <a:schemeClr val="dk1"/>
                  </a:solidFill>
                  <a:latin typeface="+mj-lt"/>
                  <a:ea typeface="Calibri"/>
                  <a:cs typeface="Calibri"/>
                  <a:sym typeface="Calibri"/>
                </a:rPr>
                <a:t>Ignored by government procurement  </a:t>
              </a:r>
              <a:r>
                <a:rPr lang="en-US" sz="2400" b="1" strike="noStrike" dirty="0">
                  <a:solidFill>
                    <a:schemeClr val="dk1"/>
                  </a:solidFill>
                  <a:latin typeface="+mj-lt"/>
                  <a:ea typeface="Calibri"/>
                  <a:cs typeface="Calibri"/>
                  <a:sym typeface="Calibri"/>
                </a:rPr>
                <a:t>International recognition</a:t>
              </a:r>
              <a:endParaRPr sz="2400" strike="noStrike" dirty="0">
                <a:solidFill>
                  <a:schemeClr val="dk1"/>
                </a:solidFill>
                <a:latin typeface="+mj-lt"/>
                <a:ea typeface="Calibri"/>
                <a:cs typeface="Calibri"/>
                <a:sym typeface="Calibri"/>
              </a:endParaRPr>
            </a:p>
          </p:txBody>
        </p:sp>
        <p:cxnSp>
          <p:nvCxnSpPr>
            <p:cNvPr id="446" name="Google Shape;446;p17"/>
            <p:cNvCxnSpPr/>
            <p:nvPr/>
          </p:nvCxnSpPr>
          <p:spPr>
            <a:xfrm>
              <a:off x="376231" y="4161935"/>
              <a:ext cx="5244559" cy="0"/>
            </a:xfrm>
            <a:prstGeom prst="straightConnector1">
              <a:avLst/>
            </a:prstGeom>
            <a:noFill/>
            <a:ln w="9525" cap="flat" cmpd="sng">
              <a:solidFill>
                <a:srgbClr val="BEC9E3"/>
              </a:solidFill>
              <a:prstDash val="solid"/>
              <a:round/>
              <a:headEnd type="none" w="sm" len="sm"/>
              <a:tailEnd type="none" w="sm" len="sm"/>
            </a:ln>
          </p:spPr>
        </p:cxnSp>
        <p:sp>
          <p:nvSpPr>
            <p:cNvPr id="447" name="Google Shape;447;p17"/>
            <p:cNvSpPr/>
            <p:nvPr/>
          </p:nvSpPr>
          <p:spPr>
            <a:xfrm>
              <a:off x="474567" y="4211482"/>
              <a:ext cx="5146223" cy="9909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txBox="1"/>
            <p:nvPr/>
          </p:nvSpPr>
          <p:spPr>
            <a:xfrm>
              <a:off x="474567" y="4211482"/>
              <a:ext cx="5681162" cy="990937"/>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400"/>
                <a:buFont typeface="Noto Sans Symbols"/>
                <a:buNone/>
              </a:pPr>
              <a:r>
                <a:rPr lang="en-US" sz="2400" dirty="0">
                  <a:solidFill>
                    <a:schemeClr val="dk1"/>
                  </a:solidFill>
                  <a:latin typeface="+mj-lt"/>
                  <a:ea typeface="Calibri"/>
                  <a:cs typeface="Calibri"/>
                  <a:sym typeface="Calibri"/>
                </a:rPr>
                <a:t>Opaque rules and processes</a:t>
              </a:r>
              <a:r>
                <a:rPr lang="en-US" sz="2400" strike="noStrike" dirty="0">
                  <a:solidFill>
                    <a:schemeClr val="dk1"/>
                  </a:solidFill>
                  <a:latin typeface="+mj-lt"/>
                  <a:ea typeface="Calibri"/>
                  <a:cs typeface="Calibri"/>
                  <a:sym typeface="Calibri"/>
                </a:rPr>
                <a:t>  </a:t>
              </a:r>
              <a:br>
                <a:rPr lang="en-US" sz="2400" strike="noStrike" dirty="0">
                  <a:solidFill>
                    <a:schemeClr val="dk1"/>
                  </a:solidFill>
                  <a:latin typeface="+mj-lt"/>
                  <a:ea typeface="Calibri"/>
                  <a:cs typeface="Calibri"/>
                  <a:sym typeface="Calibri"/>
                </a:rPr>
              </a:br>
              <a:r>
                <a:rPr lang="en-US" sz="2400" b="1" strike="noStrike" dirty="0">
                  <a:solidFill>
                    <a:schemeClr val="dk1"/>
                  </a:solidFill>
                  <a:latin typeface="+mj-lt"/>
                  <a:ea typeface="Calibri"/>
                  <a:cs typeface="Calibri"/>
                  <a:sym typeface="Calibri"/>
                </a:rPr>
                <a:t>Transparent tools, support, best practices</a:t>
              </a:r>
              <a:endParaRPr sz="2400" strike="noStrike" dirty="0">
                <a:solidFill>
                  <a:schemeClr val="dk1"/>
                </a:solidFill>
                <a:latin typeface="+mj-lt"/>
                <a:ea typeface="Calibri"/>
                <a:cs typeface="Calibri"/>
                <a:sym typeface="Calibri"/>
              </a:endParaRPr>
            </a:p>
          </p:txBody>
        </p:sp>
        <p:cxnSp>
          <p:nvCxnSpPr>
            <p:cNvPr id="449" name="Google Shape;449;p17"/>
            <p:cNvCxnSpPr/>
            <p:nvPr/>
          </p:nvCxnSpPr>
          <p:spPr>
            <a:xfrm>
              <a:off x="376231" y="5202419"/>
              <a:ext cx="5244559" cy="0"/>
            </a:xfrm>
            <a:prstGeom prst="straightConnector1">
              <a:avLst/>
            </a:prstGeom>
            <a:noFill/>
            <a:ln w="9525" cap="flat" cmpd="sng">
              <a:solidFill>
                <a:srgbClr val="BEC9E3"/>
              </a:solidFill>
              <a:prstDash val="solid"/>
              <a:round/>
              <a:headEnd type="none" w="sm" len="sm"/>
              <a:tailEnd type="none" w="sm" len="sm"/>
            </a:ln>
          </p:spPr>
        </p:cxnSp>
      </p:grpSp>
      <p:cxnSp>
        <p:nvCxnSpPr>
          <p:cNvPr id="450" name="Google Shape;450;p17"/>
          <p:cNvCxnSpPr/>
          <p:nvPr/>
        </p:nvCxnSpPr>
        <p:spPr>
          <a:xfrm>
            <a:off x="5438990" y="1288834"/>
            <a:ext cx="3384024" cy="0"/>
          </a:xfrm>
          <a:prstGeom prst="straightConnector1">
            <a:avLst/>
          </a:prstGeom>
          <a:noFill/>
          <a:ln w="28575" cap="flat" cmpd="sng">
            <a:solidFill>
              <a:srgbClr val="EA777B"/>
            </a:solidFill>
            <a:prstDash val="solid"/>
            <a:round/>
            <a:headEnd type="none" w="sm" len="sm"/>
            <a:tailEnd type="none" w="sm" len="sm"/>
          </a:ln>
        </p:spPr>
      </p:cxnSp>
      <p:cxnSp>
        <p:nvCxnSpPr>
          <p:cNvPr id="451" name="Google Shape;451;p17"/>
          <p:cNvCxnSpPr/>
          <p:nvPr/>
        </p:nvCxnSpPr>
        <p:spPr>
          <a:xfrm>
            <a:off x="5491637" y="2330333"/>
            <a:ext cx="3927483" cy="0"/>
          </a:xfrm>
          <a:prstGeom prst="straightConnector1">
            <a:avLst/>
          </a:prstGeom>
          <a:noFill/>
          <a:ln w="28575" cap="flat" cmpd="sng">
            <a:solidFill>
              <a:srgbClr val="EA777B"/>
            </a:solidFill>
            <a:prstDash val="solid"/>
            <a:round/>
            <a:headEnd type="none" w="sm" len="sm"/>
            <a:tailEnd type="none" w="sm" len="sm"/>
          </a:ln>
        </p:spPr>
      </p:cxnSp>
      <p:cxnSp>
        <p:nvCxnSpPr>
          <p:cNvPr id="452" name="Google Shape;452;p17"/>
          <p:cNvCxnSpPr/>
          <p:nvPr/>
        </p:nvCxnSpPr>
        <p:spPr>
          <a:xfrm>
            <a:off x="5491637" y="3346882"/>
            <a:ext cx="3901290" cy="0"/>
          </a:xfrm>
          <a:prstGeom prst="straightConnector1">
            <a:avLst/>
          </a:prstGeom>
          <a:noFill/>
          <a:ln w="28575" cap="flat" cmpd="sng">
            <a:solidFill>
              <a:srgbClr val="EA777B"/>
            </a:solidFill>
            <a:prstDash val="solid"/>
            <a:round/>
            <a:headEnd type="none" w="sm" len="sm"/>
            <a:tailEnd type="none" w="sm" len="sm"/>
          </a:ln>
        </p:spPr>
      </p:cxnSp>
      <p:cxnSp>
        <p:nvCxnSpPr>
          <p:cNvPr id="453" name="Google Shape;453;p17"/>
          <p:cNvCxnSpPr/>
          <p:nvPr/>
        </p:nvCxnSpPr>
        <p:spPr>
          <a:xfrm>
            <a:off x="5491637" y="4400202"/>
            <a:ext cx="4791084" cy="0"/>
          </a:xfrm>
          <a:prstGeom prst="straightConnector1">
            <a:avLst/>
          </a:prstGeom>
          <a:noFill/>
          <a:ln w="28575" cap="flat" cmpd="sng">
            <a:solidFill>
              <a:srgbClr val="EA777B"/>
            </a:solidFill>
            <a:prstDash val="solid"/>
            <a:round/>
            <a:headEnd type="none" w="sm" len="sm"/>
            <a:tailEnd type="none" w="sm" len="sm"/>
          </a:ln>
        </p:spPr>
      </p:cxnSp>
      <p:cxnSp>
        <p:nvCxnSpPr>
          <p:cNvPr id="454" name="Google Shape;454;p17"/>
          <p:cNvCxnSpPr/>
          <p:nvPr/>
        </p:nvCxnSpPr>
        <p:spPr>
          <a:xfrm>
            <a:off x="5533201" y="5455918"/>
            <a:ext cx="3658925" cy="0"/>
          </a:xfrm>
          <a:prstGeom prst="straightConnector1">
            <a:avLst/>
          </a:prstGeom>
          <a:noFill/>
          <a:ln w="28575" cap="flat" cmpd="sng">
            <a:solidFill>
              <a:srgbClr val="EA777B"/>
            </a:solidFill>
            <a:prstDash val="solid"/>
            <a:round/>
            <a:headEnd type="none" w="sm" len="sm"/>
            <a:tailEnd type="none" w="sm" len="sm"/>
          </a:ln>
        </p:spPr>
      </p:cxnSp>
    </p:spTree>
    <p:extLst>
      <p:ext uri="{BB962C8B-B14F-4D97-AF65-F5344CB8AC3E}">
        <p14:creationId xmlns:p14="http://schemas.microsoft.com/office/powerpoint/2010/main" val="1915301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Lst>
          </p:cNvPr>
          <p:cNvGrpSpPr>
            <a:grpSpLocks noGrp="1" noUngrp="1" noRot="1" noChangeAspect="1" noMove="1" noResize="1"/>
          </p:cNvGrpSpPr>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F2DCEC33-4B31-44BC-99CB-9E4845DC4CD3}"/>
                </a:ext>
              </a:extLst>
            </p:cNvPr>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Lst>
            </p:cNvPr>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Lst>
            </p:cNvPr>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Lst>
            </p:cNvPr>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Lst>
            </p:cNvPr>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Lst>
            </p:cNvPr>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Lst>
            </p:cNvPr>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Lst>
            </p:cNvPr>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Lst>
            </p:cNvPr>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Lst>
            </p:cNvPr>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Lst>
            </p:cNvPr>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Lst>
            </p:cNvPr>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Lst>
            </p:cNvPr>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Lst>
            </p:cNvPr>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Lst>
            </p:cNvPr>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Lst>
            </p:cNvPr>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Lst>
            </p:cNvPr>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Lst>
            </p:cNvPr>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Lst>
            </p:cNvPr>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Lst>
            </p:cNvPr>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Lst>
            </p:cNvPr>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Lst>
          </p:cNvPr>
          <p:cNvSpPr>
            <a:spLocks noGrp="1" noRot="1" noChangeAspect="1" noMove="1" noResize="1" noEditPoints="1" noAdjustHandles="1" noChangeArrowheads="1" noChangeShapeType="1" noTextEdit="1"/>
          </p:cNvSpPr>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68B6AB33-DFE6-4FE4-94FE-C9E25424AD16}"/>
              </a:ext>
            </a:extLst>
          </p:cNvPr>
          <p:cNvCxnSpPr>
            <a:cxnSpLocks noGrp="1" noRot="1" noChangeAspect="1" noMove="1" noResize="1" noEditPoints="1" noAdjustHandles="1" noChangeArrowheads="1" noChangeShapeType="1"/>
          </p:cNvCxnSpPr>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1DFE7B4-A045-40DF-9F87-E266C433B594}"/>
              </a:ext>
            </a:extLst>
          </p:cNvPr>
          <p:cNvSpPr>
            <a:spLocks noGrp="1"/>
          </p:cNvSpPr>
          <p:nvPr>
            <p:ph type="title"/>
          </p:nvPr>
        </p:nvSpPr>
        <p:spPr>
          <a:xfrm>
            <a:off x="645459" y="960120"/>
            <a:ext cx="3865695" cy="4171278"/>
          </a:xfrm>
        </p:spPr>
        <p:txBody>
          <a:bodyPr>
            <a:normAutofit/>
          </a:bodyPr>
          <a:lstStyle/>
          <a:p>
            <a:pPr algn="r"/>
            <a:r>
              <a:rPr lang="en-US" dirty="0">
                <a:solidFill>
                  <a:schemeClr val="tx1"/>
                </a:solidFill>
                <a:cs typeface="Calibri" panose="020F0502020204030204" pitchFamily="34" charset="0"/>
              </a:rPr>
              <a:t>What core services does  OASIS provide?</a:t>
            </a:r>
          </a:p>
        </p:txBody>
      </p:sp>
      <p:sp>
        <p:nvSpPr>
          <p:cNvPr id="3" name="Text Placeholder 2">
            <a:extLst>
              <a:ext uri="{FF2B5EF4-FFF2-40B4-BE49-F238E27FC236}">
                <a16:creationId xmlns:a16="http://schemas.microsoft.com/office/drawing/2014/main" id="{18003ABD-2C2F-4B83-8B94-DBFC13058317}"/>
              </a:ext>
            </a:extLst>
          </p:cNvPr>
          <p:cNvSpPr>
            <a:spLocks noGrp="1"/>
          </p:cNvSpPr>
          <p:nvPr>
            <p:ph type="body" idx="1"/>
          </p:nvPr>
        </p:nvSpPr>
        <p:spPr>
          <a:xfrm>
            <a:off x="4797425" y="1024616"/>
            <a:ext cx="7331013" cy="4171278"/>
          </a:xfrm>
        </p:spPr>
        <p:txBody>
          <a:bodyPr>
            <a:noAutofit/>
          </a:bodyPr>
          <a:lstStyle/>
          <a:p>
            <a:pPr fontAlgn="t">
              <a:lnSpc>
                <a:spcPct val="100000"/>
              </a:lnSpc>
              <a:buFont typeface="Wingdings" panose="05000000000000000000" pitchFamily="2" charset="2"/>
              <a:buChar char="ü"/>
            </a:pPr>
            <a:r>
              <a:rPr lang="en-US" dirty="0">
                <a:latin typeface="+mj-lt"/>
              </a:rPr>
              <a:t>Legal entity, management of trademarks and copyrights</a:t>
            </a:r>
          </a:p>
          <a:p>
            <a:pPr fontAlgn="t">
              <a:lnSpc>
                <a:spcPct val="100000"/>
              </a:lnSpc>
              <a:buFont typeface="Wingdings" panose="05000000000000000000" pitchFamily="2" charset="2"/>
              <a:buChar char="ü"/>
            </a:pPr>
            <a:r>
              <a:rPr lang="en-US" dirty="0"/>
              <a:t>Contributor License Agreement administration </a:t>
            </a:r>
          </a:p>
          <a:p>
            <a:pPr fontAlgn="t">
              <a:lnSpc>
                <a:spcPct val="100000"/>
              </a:lnSpc>
              <a:buFont typeface="Wingdings" panose="05000000000000000000" pitchFamily="2" charset="2"/>
              <a:buChar char="ü"/>
            </a:pPr>
            <a:r>
              <a:rPr lang="en-US" dirty="0"/>
              <a:t>Collaboration tool set: GitHub org, mailing group, calendar, roster, ballot, asynchronous chat, video meetings…</a:t>
            </a:r>
            <a:endParaRPr lang="en-US" dirty="0">
              <a:highlight>
                <a:srgbClr val="FFFF00"/>
              </a:highlight>
              <a:latin typeface="+mj-lt"/>
            </a:endParaRPr>
          </a:p>
          <a:p>
            <a:pPr fontAlgn="t">
              <a:lnSpc>
                <a:spcPct val="100000"/>
              </a:lnSpc>
              <a:buFont typeface="Wingdings" panose="05000000000000000000" pitchFamily="2" charset="2"/>
              <a:buChar char="ü"/>
            </a:pPr>
            <a:r>
              <a:rPr lang="en-US" dirty="0">
                <a:latin typeface="+mj-lt"/>
              </a:rPr>
              <a:t>OASIS Standards process submission management</a:t>
            </a:r>
          </a:p>
          <a:p>
            <a:pPr fontAlgn="t">
              <a:lnSpc>
                <a:spcPct val="100000"/>
              </a:lnSpc>
              <a:buFont typeface="Wingdings" panose="05000000000000000000" pitchFamily="2" charset="2"/>
              <a:buChar char="ü"/>
            </a:pPr>
            <a:r>
              <a:rPr lang="en-US" dirty="0">
                <a:latin typeface="+mj-lt"/>
              </a:rPr>
              <a:t>Submission of approved deliverables to ISO, IEC, ITU via OASIS liaison</a:t>
            </a:r>
          </a:p>
          <a:p>
            <a:pPr>
              <a:lnSpc>
                <a:spcPct val="100000"/>
              </a:lnSpc>
              <a:buFont typeface="Wingdings" panose="05000000000000000000" pitchFamily="2" charset="2"/>
              <a:buChar char="ü"/>
            </a:pPr>
            <a:r>
              <a:rPr lang="en-US" dirty="0">
                <a:latin typeface="+mj-lt"/>
              </a:rPr>
              <a:t>Community management support</a:t>
            </a:r>
          </a:p>
          <a:p>
            <a:pPr>
              <a:lnSpc>
                <a:spcPct val="100000"/>
              </a:lnSpc>
              <a:buFont typeface="Wingdings" panose="05000000000000000000" pitchFamily="2" charset="2"/>
              <a:buChar char="ü"/>
            </a:pPr>
            <a:r>
              <a:rPr lang="en-US" dirty="0"/>
              <a:t>Assistance in writing charter, Code of Conduct, other policies</a:t>
            </a:r>
          </a:p>
          <a:p>
            <a:pPr>
              <a:lnSpc>
                <a:spcPct val="100000"/>
              </a:lnSpc>
              <a:buFont typeface="Wingdings" panose="05000000000000000000" pitchFamily="2" charset="2"/>
              <a:buChar char="ü"/>
            </a:pPr>
            <a:r>
              <a:rPr lang="en-US" dirty="0"/>
              <a:t>Governance administration and support</a:t>
            </a:r>
          </a:p>
          <a:p>
            <a:pPr>
              <a:lnSpc>
                <a:spcPct val="100000"/>
              </a:lnSpc>
              <a:buFont typeface="Wingdings" panose="05000000000000000000" pitchFamily="2" charset="2"/>
              <a:buChar char="ü"/>
            </a:pPr>
            <a:r>
              <a:rPr lang="en-US" dirty="0">
                <a:latin typeface="+mj-lt"/>
              </a:rPr>
              <a:t>Initial set-up of project assets such as website design, hosting, site maintenance, collateral and logo design</a:t>
            </a:r>
          </a:p>
          <a:p>
            <a:pPr fontAlgn="t">
              <a:lnSpc>
                <a:spcPct val="100000"/>
              </a:lnSpc>
              <a:buFont typeface="Wingdings" panose="05000000000000000000" pitchFamily="2" charset="2"/>
              <a:buChar char="ü"/>
            </a:pPr>
            <a:r>
              <a:rPr lang="en-US" dirty="0">
                <a:latin typeface="+mj-lt"/>
              </a:rPr>
              <a:t>Press, promotion &amp; outreach to attract developers and sponsors</a:t>
            </a:r>
          </a:p>
          <a:p>
            <a:pPr fontAlgn="t">
              <a:lnSpc>
                <a:spcPct val="100000"/>
              </a:lnSpc>
              <a:buFont typeface="Wingdings" panose="05000000000000000000" pitchFamily="2" charset="2"/>
              <a:buChar char="ü"/>
            </a:pPr>
            <a:r>
              <a:rPr lang="en-US" dirty="0"/>
              <a:t>Meeting planning and coordination</a:t>
            </a:r>
            <a:endParaRPr lang="en-US" dirty="0">
              <a:latin typeface="+mj-lt"/>
            </a:endParaRPr>
          </a:p>
          <a:p>
            <a:pPr fontAlgn="t">
              <a:lnSpc>
                <a:spcPct val="100000"/>
              </a:lnSpc>
              <a:buFont typeface="Wingdings" panose="05000000000000000000" pitchFamily="2" charset="2"/>
              <a:buChar char="ü"/>
            </a:pPr>
            <a:r>
              <a:rPr lang="en-US" dirty="0"/>
              <a:t>Free public access to deliverables in perpetuity</a:t>
            </a:r>
          </a:p>
        </p:txBody>
      </p:sp>
      <p:sp>
        <p:nvSpPr>
          <p:cNvPr id="4" name="Slide Number Placeholder 3">
            <a:extLst>
              <a:ext uri="{FF2B5EF4-FFF2-40B4-BE49-F238E27FC236}">
                <a16:creationId xmlns:a16="http://schemas.microsoft.com/office/drawing/2014/main" id="{EAAC08BF-2349-4B22-B528-E9CEF633DB7E}"/>
              </a:ext>
            </a:extLst>
          </p:cNvPr>
          <p:cNvSpPr>
            <a:spLocks noGrp="1"/>
          </p:cNvSpPr>
          <p:nvPr>
            <p:ph type="sldNum" idx="12"/>
          </p:nvPr>
        </p:nvSpPr>
        <p:spPr>
          <a:xfrm>
            <a:off x="10469880" y="320040"/>
            <a:ext cx="914400" cy="320040"/>
          </a:xfrm>
        </p:spPr>
        <p:txBody>
          <a:bodyPr>
            <a:normAutofit/>
          </a:bodyPr>
          <a:lstStyle/>
          <a:p>
            <a:pPr marL="0" marR="0" lvl="0" indent="0" rtl="0">
              <a:spcBef>
                <a:spcPts val="0"/>
              </a:spcBef>
              <a:spcAft>
                <a:spcPts val="600"/>
              </a:spcAft>
              <a:buNone/>
            </a:pPr>
            <a:fld id="{00000000-1234-1234-1234-123412341234}" type="slidenum">
              <a:rPr lang="en-US" b="0" i="0" u="none" strike="noStrike" cap="none">
                <a:solidFill>
                  <a:schemeClr val="tx1"/>
                </a:solidFill>
                <a:latin typeface="Rockwell"/>
                <a:ea typeface="Rockwell"/>
                <a:cs typeface="Rockwell"/>
                <a:sym typeface="Rockwell"/>
              </a:rPr>
              <a:pPr marL="0" marR="0" lvl="0" indent="0" rtl="0">
                <a:spcBef>
                  <a:spcPts val="0"/>
                </a:spcBef>
                <a:spcAft>
                  <a:spcPts val="600"/>
                </a:spcAft>
                <a:buNone/>
              </a:pPr>
              <a:t>11</a:t>
            </a:fld>
            <a:endParaRPr lang="en-US" b="0" i="0" u="none" strike="noStrike" cap="none">
              <a:solidFill>
                <a:schemeClr val="tx1"/>
              </a:solidFill>
              <a:latin typeface="Rockwell"/>
              <a:ea typeface="Rockwell"/>
              <a:cs typeface="Rockwell"/>
              <a:sym typeface="Rockwell"/>
            </a:endParaRPr>
          </a:p>
        </p:txBody>
      </p:sp>
    </p:spTree>
    <p:extLst>
      <p:ext uri="{BB962C8B-B14F-4D97-AF65-F5344CB8AC3E}">
        <p14:creationId xmlns:p14="http://schemas.microsoft.com/office/powerpoint/2010/main" val="3955400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20A234D-B9A4-4358-82C4-55B27FDC0E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D6AD3151-F96E-4F8D-9B74-990ABE183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B3504A37-677D-4553-961E-C8504E1AD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A9F12C-7B47-41B8-9DF3-74E2A725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AB64BA4D-764E-43AA-B546-158AAB0F2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C13AB19E-C06F-42CE-8C07-8BCE182DA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057D2BFA-CF18-4381-89A7-ED3624346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D4C422A6-48B9-4629-8FEF-0AA2FCF8A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44431652-9C96-4555-8585-20ACDFB21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BA82E172-9439-4927-ABE2-364FD3AA9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9137DE69-451C-4993-8AF3-1DDDD1751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430B95C1-206E-4B3D-85F7-10E2EE73C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3D23E2F8-938B-4A52-B35F-94F1331E9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A7371A20-A9C7-40DA-BE71-2D23D3F8F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AD5A9C0B-2DF6-47B7-B7F4-DC52B4665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AA3FFED2-A833-473E-869C-C67C78EF1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DD3136B0-EC59-42D1-AED9-1E7B23AE0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516A793C-A2AA-409E-9AFD-31EBC9918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A91A9330-6EF3-4068-9E05-EFD9E5814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363F339A-2F0F-497A-9A97-6E1D4A38A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4BF14AA4-98BB-49F7-8A26-B9611695CB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769B412D-486A-40AE-AD13-012CFC18C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Isosceles Triangle 31">
              <a:extLst>
                <a:ext uri="{FF2B5EF4-FFF2-40B4-BE49-F238E27FC236}">
                  <a16:creationId xmlns:a16="http://schemas.microsoft.com/office/drawing/2014/main" id="{05FE3073-1BF6-4D01-B519-32947061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0144938A-7410-4F44-8642-3F1272DE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 y="6419"/>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36">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8"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69"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40"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41"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42"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43"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44"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5"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46"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7"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48"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49"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50"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51"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52"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53"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54"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55"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56"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2" name="Title 1">
            <a:extLst>
              <a:ext uri="{FF2B5EF4-FFF2-40B4-BE49-F238E27FC236}">
                <a16:creationId xmlns:a16="http://schemas.microsoft.com/office/drawing/2014/main" id="{172A15B0-EDA9-4C81-BF84-86E182B81AD6}"/>
              </a:ext>
            </a:extLst>
          </p:cNvPr>
          <p:cNvSpPr>
            <a:spLocks noGrp="1"/>
          </p:cNvSpPr>
          <p:nvPr>
            <p:ph type="title"/>
          </p:nvPr>
        </p:nvSpPr>
        <p:spPr>
          <a:xfrm>
            <a:off x="2004716" y="1263404"/>
            <a:ext cx="8652698" cy="3115075"/>
          </a:xfrm>
        </p:spPr>
        <p:txBody>
          <a:bodyPr vert="horz" lIns="228600" tIns="228600" rIns="228600" bIns="0" rtlCol="0" anchor="b">
            <a:normAutofit/>
          </a:bodyPr>
          <a:lstStyle/>
          <a:p>
            <a:pPr algn="l">
              <a:lnSpc>
                <a:spcPct val="80000"/>
              </a:lnSpc>
            </a:pPr>
            <a:r>
              <a:rPr lang="en-US" sz="6600" dirty="0">
                <a:solidFill>
                  <a:schemeClr val="tx1"/>
                </a:solidFill>
              </a:rPr>
              <a:t>How are governance and IP handled?</a:t>
            </a:r>
          </a:p>
        </p:txBody>
      </p:sp>
      <p:sp>
        <p:nvSpPr>
          <p:cNvPr id="4" name="Slide Number Placeholder 3">
            <a:extLst>
              <a:ext uri="{FF2B5EF4-FFF2-40B4-BE49-F238E27FC236}">
                <a16:creationId xmlns:a16="http://schemas.microsoft.com/office/drawing/2014/main" id="{28BD9775-610B-4427-AF2B-352D6D95EF85}"/>
              </a:ext>
            </a:extLst>
          </p:cNvPr>
          <p:cNvSpPr>
            <a:spLocks noGrp="1"/>
          </p:cNvSpPr>
          <p:nvPr>
            <p:ph type="sldNum" sz="quarter" idx="12"/>
          </p:nvPr>
        </p:nvSpPr>
        <p:spPr>
          <a:xfrm>
            <a:off x="9334024" y="320040"/>
            <a:ext cx="914400" cy="320040"/>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12</a:t>
            </a:fld>
            <a:endParaRPr lang="en-US"/>
          </a:p>
        </p:txBody>
      </p:sp>
      <p:sp>
        <p:nvSpPr>
          <p:cNvPr id="58" name="Isosceles Triangle 57">
            <a:extLst>
              <a:ext uri="{FF2B5EF4-FFF2-40B4-BE49-F238E27FC236}">
                <a16:creationId xmlns:a16="http://schemas.microsoft.com/office/drawing/2014/main" id="{A4CD35EF-7348-4E64-8700-827E64EA4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303114018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3DB5A9-FC6C-4FCF-B6E3-FBF83CF93E1A}"/>
              </a:ext>
            </a:extLst>
          </p:cNvPr>
          <p:cNvSpPr/>
          <p:nvPr/>
        </p:nvSpPr>
        <p:spPr>
          <a:xfrm flipV="1">
            <a:off x="0" y="5072062"/>
            <a:ext cx="12192000" cy="17859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4D8F04F-97EB-4924-90F6-029E208E32FB}"/>
              </a:ext>
            </a:extLst>
          </p:cNvPr>
          <p:cNvSpPr txBox="1">
            <a:spLocks/>
          </p:cNvSpPr>
          <p:nvPr/>
        </p:nvSpPr>
        <p:spPr>
          <a:xfrm>
            <a:off x="1681835" y="5521347"/>
            <a:ext cx="8833655" cy="727748"/>
          </a:xfrm>
          <a:prstGeom prst="rect">
            <a:avLst/>
          </a:prstGeom>
        </p:spPr>
        <p:txBody>
          <a:bodyPr vert="horz" lIns="228600" tIns="228600" rIns="228600" bIns="0" rtlCol="0" anchor="ctr">
            <a:noAutofit/>
          </a:bodyPr>
          <a:lst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a:lstStyle>
          <a:p>
            <a:pPr>
              <a:lnSpc>
                <a:spcPct val="80000"/>
              </a:lnSpc>
            </a:pPr>
            <a:r>
              <a:rPr lang="en-US" dirty="0"/>
              <a:t>Open Project Governance</a:t>
            </a:r>
          </a:p>
        </p:txBody>
      </p:sp>
      <p:sp>
        <p:nvSpPr>
          <p:cNvPr id="21" name="Rectangle 20">
            <a:extLst>
              <a:ext uri="{FF2B5EF4-FFF2-40B4-BE49-F238E27FC236}">
                <a16:creationId xmlns:a16="http://schemas.microsoft.com/office/drawing/2014/main" id="{D188B79B-C0E7-40E4-8735-FD7B5C9976FF}"/>
              </a:ext>
            </a:extLst>
          </p:cNvPr>
          <p:cNvSpPr/>
          <p:nvPr/>
        </p:nvSpPr>
        <p:spPr>
          <a:xfrm>
            <a:off x="2904722" y="2236993"/>
            <a:ext cx="1253733" cy="738664"/>
          </a:xfrm>
          <a:prstGeom prst="rect">
            <a:avLst/>
          </a:prstGeom>
        </p:spPr>
        <p:txBody>
          <a:bodyPr wrap="square">
            <a:spAutoFit/>
          </a:bodyPr>
          <a:lstStyle/>
          <a:p>
            <a:pPr lvl="0"/>
            <a:r>
              <a:rPr lang="en-US" sz="1400" dirty="0">
                <a:solidFill>
                  <a:schemeClr val="bg1"/>
                </a:solidFill>
                <a:latin typeface="Calibri" panose="020F0502020204030204" pitchFamily="34" charset="0"/>
                <a:cs typeface="Calibri" panose="020F0502020204030204" pitchFamily="34" charset="0"/>
              </a:rPr>
              <a:t>Community Members (Merit)</a:t>
            </a:r>
          </a:p>
        </p:txBody>
      </p:sp>
      <p:sp>
        <p:nvSpPr>
          <p:cNvPr id="27" name="Rectangle 26">
            <a:extLst>
              <a:ext uri="{FF2B5EF4-FFF2-40B4-BE49-F238E27FC236}">
                <a16:creationId xmlns:a16="http://schemas.microsoft.com/office/drawing/2014/main" id="{64ACE2B0-F870-4297-900C-E820A86A3829}"/>
              </a:ext>
            </a:extLst>
          </p:cNvPr>
          <p:cNvSpPr/>
          <p:nvPr/>
        </p:nvSpPr>
        <p:spPr>
          <a:xfrm>
            <a:off x="6670675" y="670650"/>
            <a:ext cx="1253733" cy="523220"/>
          </a:xfrm>
          <a:prstGeom prst="rect">
            <a:avLst/>
          </a:prstGeom>
        </p:spPr>
        <p:txBody>
          <a:bodyPr wrap="square">
            <a:spAutoFit/>
          </a:bodyPr>
          <a:lstStyle/>
          <a:p>
            <a:pPr lvl="0"/>
            <a:r>
              <a:rPr lang="en-US" sz="1400" dirty="0">
                <a:solidFill>
                  <a:schemeClr val="bg1"/>
                </a:solidFill>
                <a:latin typeface="Calibri" panose="020F0502020204030204" pitchFamily="34" charset="0"/>
                <a:cs typeface="Calibri" panose="020F0502020204030204" pitchFamily="34" charset="0"/>
              </a:rPr>
              <a:t>Sponsors &amp; TSC rep</a:t>
            </a:r>
          </a:p>
        </p:txBody>
      </p:sp>
      <p:grpSp>
        <p:nvGrpSpPr>
          <p:cNvPr id="45" name="Group 44">
            <a:extLst>
              <a:ext uri="{FF2B5EF4-FFF2-40B4-BE49-F238E27FC236}">
                <a16:creationId xmlns:a16="http://schemas.microsoft.com/office/drawing/2014/main" id="{F532CB1D-B255-4802-92D5-5203CC1801A7}"/>
              </a:ext>
            </a:extLst>
          </p:cNvPr>
          <p:cNvGrpSpPr/>
          <p:nvPr/>
        </p:nvGrpSpPr>
        <p:grpSpPr>
          <a:xfrm>
            <a:off x="971550" y="932260"/>
            <a:ext cx="8905422" cy="2971410"/>
            <a:chOff x="971550" y="932260"/>
            <a:chExt cx="8905422" cy="2971410"/>
          </a:xfrm>
        </p:grpSpPr>
        <p:cxnSp>
          <p:nvCxnSpPr>
            <p:cNvPr id="29" name="Straight Connector 28">
              <a:extLst>
                <a:ext uri="{FF2B5EF4-FFF2-40B4-BE49-F238E27FC236}">
                  <a16:creationId xmlns:a16="http://schemas.microsoft.com/office/drawing/2014/main" id="{9F03854B-3780-480C-A195-D8A48586CE59}"/>
                </a:ext>
              </a:extLst>
            </p:cNvPr>
            <p:cNvCxnSpPr>
              <a:cxnSpLocks/>
            </p:cNvCxnSpPr>
            <p:nvPr/>
          </p:nvCxnSpPr>
          <p:spPr>
            <a:xfrm>
              <a:off x="6096000" y="932260"/>
              <a:ext cx="0" cy="1498210"/>
            </a:xfrm>
            <a:prstGeom prst="line">
              <a:avLst/>
            </a:prstGeom>
            <a:ln w="317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CEF7C3D-B775-4888-A6B0-9695A29519D6}"/>
                </a:ext>
              </a:extLst>
            </p:cNvPr>
            <p:cNvCxnSpPr>
              <a:cxnSpLocks/>
            </p:cNvCxnSpPr>
            <p:nvPr/>
          </p:nvCxnSpPr>
          <p:spPr>
            <a:xfrm flipH="1" flipV="1">
              <a:off x="2706572" y="2223974"/>
              <a:ext cx="7170400" cy="1"/>
            </a:xfrm>
            <a:prstGeom prst="line">
              <a:avLst/>
            </a:prstGeom>
            <a:ln w="317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B9CF691-33CE-4026-BD85-9A8745D2B96E}"/>
                </a:ext>
              </a:extLst>
            </p:cNvPr>
            <p:cNvCxnSpPr>
              <a:cxnSpLocks/>
            </p:cNvCxnSpPr>
            <p:nvPr/>
          </p:nvCxnSpPr>
          <p:spPr>
            <a:xfrm>
              <a:off x="2345531" y="2405460"/>
              <a:ext cx="0" cy="1498210"/>
            </a:xfrm>
            <a:prstGeom prst="line">
              <a:avLst/>
            </a:prstGeom>
            <a:ln w="317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DD57FC-B1F2-4010-BCD5-1F8D0E18D407}"/>
                </a:ext>
              </a:extLst>
            </p:cNvPr>
            <p:cNvCxnSpPr>
              <a:cxnSpLocks/>
            </p:cNvCxnSpPr>
            <p:nvPr/>
          </p:nvCxnSpPr>
          <p:spPr>
            <a:xfrm flipH="1">
              <a:off x="971550" y="3697174"/>
              <a:ext cx="2838450" cy="0"/>
            </a:xfrm>
            <a:prstGeom prst="line">
              <a:avLst/>
            </a:prstGeom>
            <a:ln w="317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Oval 37">
            <a:extLst>
              <a:ext uri="{FF2B5EF4-FFF2-40B4-BE49-F238E27FC236}">
                <a16:creationId xmlns:a16="http://schemas.microsoft.com/office/drawing/2014/main" id="{F04D0546-3889-4D0B-870B-DE4ACA316756}"/>
              </a:ext>
            </a:extLst>
          </p:cNvPr>
          <p:cNvSpPr/>
          <p:nvPr/>
        </p:nvSpPr>
        <p:spPr>
          <a:xfrm>
            <a:off x="5517350" y="353610"/>
            <a:ext cx="1157302" cy="1157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latin typeface="Calibri" panose="020F0502020204030204" pitchFamily="34" charset="0"/>
                <a:cs typeface="Calibri" panose="020F0502020204030204" pitchFamily="34" charset="0"/>
              </a:rPr>
              <a:t>Project </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Governing </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Board</a:t>
            </a:r>
          </a:p>
        </p:txBody>
      </p:sp>
      <p:sp>
        <p:nvSpPr>
          <p:cNvPr id="39" name="Oval 38">
            <a:extLst>
              <a:ext uri="{FF2B5EF4-FFF2-40B4-BE49-F238E27FC236}">
                <a16:creationId xmlns:a16="http://schemas.microsoft.com/office/drawing/2014/main" id="{DE8F40B3-79CC-48BC-98BE-781429F4EC9B}"/>
              </a:ext>
            </a:extLst>
          </p:cNvPr>
          <p:cNvSpPr/>
          <p:nvPr/>
        </p:nvSpPr>
        <p:spPr>
          <a:xfrm>
            <a:off x="5521325" y="1855796"/>
            <a:ext cx="1149350" cy="1149348"/>
          </a:xfrm>
          <a:prstGeom prst="ellipse">
            <a:avLst/>
          </a:prstGeom>
          <a:solidFill>
            <a:srgbClr val="00B2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latin typeface="Calibri" panose="020F0502020204030204" pitchFamily="34" charset="0"/>
                <a:cs typeface="Calibri" panose="020F0502020204030204" pitchFamily="34" charset="0"/>
              </a:rPr>
              <a:t>Marketing </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Committee</a:t>
            </a:r>
          </a:p>
        </p:txBody>
      </p:sp>
      <p:sp>
        <p:nvSpPr>
          <p:cNvPr id="40" name="Oval 39">
            <a:extLst>
              <a:ext uri="{FF2B5EF4-FFF2-40B4-BE49-F238E27FC236}">
                <a16:creationId xmlns:a16="http://schemas.microsoft.com/office/drawing/2014/main" id="{14262B9A-E771-482D-9546-D54F0521BD81}"/>
              </a:ext>
            </a:extLst>
          </p:cNvPr>
          <p:cNvSpPr/>
          <p:nvPr/>
        </p:nvSpPr>
        <p:spPr>
          <a:xfrm>
            <a:off x="1778000" y="1855796"/>
            <a:ext cx="1149350" cy="11493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latin typeface="Calibri" panose="020F0502020204030204" pitchFamily="34" charset="0"/>
                <a:cs typeface="Calibri" panose="020F0502020204030204" pitchFamily="34" charset="0"/>
              </a:rPr>
              <a:t>Technical </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Steering </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Committee</a:t>
            </a:r>
          </a:p>
        </p:txBody>
      </p:sp>
      <p:sp>
        <p:nvSpPr>
          <p:cNvPr id="41" name="Oval 40">
            <a:extLst>
              <a:ext uri="{FF2B5EF4-FFF2-40B4-BE49-F238E27FC236}">
                <a16:creationId xmlns:a16="http://schemas.microsoft.com/office/drawing/2014/main" id="{51739E18-9FD9-4F11-93DB-D4736B1FBF7B}"/>
              </a:ext>
            </a:extLst>
          </p:cNvPr>
          <p:cNvSpPr/>
          <p:nvPr/>
        </p:nvSpPr>
        <p:spPr>
          <a:xfrm>
            <a:off x="9264650" y="1855796"/>
            <a:ext cx="1149350" cy="1149348"/>
          </a:xfrm>
          <a:prstGeom prst="ellipse">
            <a:avLst/>
          </a:prstGeom>
          <a:solidFill>
            <a:srgbClr val="00B2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latin typeface="Calibri" panose="020F0502020204030204" pitchFamily="34" charset="0"/>
                <a:cs typeface="Calibri" panose="020F0502020204030204" pitchFamily="34" charset="0"/>
              </a:rPr>
              <a:t>Other </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Group(s) </a:t>
            </a:r>
          </a:p>
        </p:txBody>
      </p:sp>
      <p:sp>
        <p:nvSpPr>
          <p:cNvPr id="42" name="Oval 41">
            <a:extLst>
              <a:ext uri="{FF2B5EF4-FFF2-40B4-BE49-F238E27FC236}">
                <a16:creationId xmlns:a16="http://schemas.microsoft.com/office/drawing/2014/main" id="{BC6CB3B2-6ED4-4AD4-9570-098132BD1A81}"/>
              </a:ext>
            </a:extLst>
          </p:cNvPr>
          <p:cNvSpPr/>
          <p:nvPr/>
        </p:nvSpPr>
        <p:spPr>
          <a:xfrm>
            <a:off x="1769269" y="3304774"/>
            <a:ext cx="1152524" cy="115252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a:r>
              <a:rPr lang="en-US" sz="1400" dirty="0">
                <a:solidFill>
                  <a:prstClr val="white"/>
                </a:solidFill>
                <a:latin typeface="Calibri" panose="020F0502020204030204" pitchFamily="34" charset="0"/>
                <a:cs typeface="Calibri" panose="020F0502020204030204" pitchFamily="34" charset="0"/>
              </a:rPr>
              <a:t>Repo #2</a:t>
            </a:r>
          </a:p>
        </p:txBody>
      </p:sp>
      <p:sp>
        <p:nvSpPr>
          <p:cNvPr id="43" name="Oval 42">
            <a:extLst>
              <a:ext uri="{FF2B5EF4-FFF2-40B4-BE49-F238E27FC236}">
                <a16:creationId xmlns:a16="http://schemas.microsoft.com/office/drawing/2014/main" id="{084D28E3-895C-4CD1-9F4A-244C9BCA1A63}"/>
              </a:ext>
            </a:extLst>
          </p:cNvPr>
          <p:cNvSpPr/>
          <p:nvPr/>
        </p:nvSpPr>
        <p:spPr>
          <a:xfrm>
            <a:off x="390526" y="3304774"/>
            <a:ext cx="1152524" cy="11525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sz="1400" dirty="0">
                <a:solidFill>
                  <a:prstClr val="white"/>
                </a:solidFill>
                <a:latin typeface="Calibri" panose="020F0502020204030204" pitchFamily="34" charset="0"/>
                <a:cs typeface="Calibri" panose="020F0502020204030204" pitchFamily="34" charset="0"/>
              </a:rPr>
              <a:t>Repo #1 </a:t>
            </a:r>
          </a:p>
        </p:txBody>
      </p:sp>
      <p:sp>
        <p:nvSpPr>
          <p:cNvPr id="44" name="Oval 43">
            <a:extLst>
              <a:ext uri="{FF2B5EF4-FFF2-40B4-BE49-F238E27FC236}">
                <a16:creationId xmlns:a16="http://schemas.microsoft.com/office/drawing/2014/main" id="{FC9B77E7-F51B-42FB-9561-0FE97E28F39E}"/>
              </a:ext>
            </a:extLst>
          </p:cNvPr>
          <p:cNvSpPr/>
          <p:nvPr/>
        </p:nvSpPr>
        <p:spPr>
          <a:xfrm>
            <a:off x="3162300" y="3304774"/>
            <a:ext cx="1152524" cy="1152522"/>
          </a:xfrm>
          <a:prstGeom prst="ellipse">
            <a:avLst/>
          </a:prstGeom>
          <a:solidFill>
            <a:srgbClr val="00B2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latin typeface="Calibri" panose="020F0502020204030204" pitchFamily="34" charset="0"/>
                <a:cs typeface="Calibri" panose="020F0502020204030204" pitchFamily="34" charset="0"/>
              </a:rPr>
              <a:t>Other </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Contributions </a:t>
            </a:r>
          </a:p>
        </p:txBody>
      </p:sp>
      <p:grpSp>
        <p:nvGrpSpPr>
          <p:cNvPr id="58" name="Group 57">
            <a:extLst>
              <a:ext uri="{FF2B5EF4-FFF2-40B4-BE49-F238E27FC236}">
                <a16:creationId xmlns:a16="http://schemas.microsoft.com/office/drawing/2014/main" id="{957E8DEB-6BB2-4E5E-8D9F-B12DF05B57C8}"/>
              </a:ext>
            </a:extLst>
          </p:cNvPr>
          <p:cNvGrpSpPr/>
          <p:nvPr/>
        </p:nvGrpSpPr>
        <p:grpSpPr>
          <a:xfrm>
            <a:off x="9778337" y="3532980"/>
            <a:ext cx="2070100" cy="1190754"/>
            <a:chOff x="9125195" y="3409609"/>
            <a:chExt cx="2070100" cy="1190754"/>
          </a:xfrm>
        </p:grpSpPr>
        <p:sp>
          <p:nvSpPr>
            <p:cNvPr id="52" name="Rectangle: Rounded Corners 51">
              <a:extLst>
                <a:ext uri="{FF2B5EF4-FFF2-40B4-BE49-F238E27FC236}">
                  <a16:creationId xmlns:a16="http://schemas.microsoft.com/office/drawing/2014/main" id="{42F351B2-9875-4DDA-996F-EDC6863FE1D7}"/>
                </a:ext>
              </a:extLst>
            </p:cNvPr>
            <p:cNvSpPr/>
            <p:nvPr/>
          </p:nvSpPr>
          <p:spPr>
            <a:xfrm>
              <a:off x="9125195" y="3409609"/>
              <a:ext cx="2070100" cy="1190754"/>
            </a:xfrm>
            <a:prstGeom prst="round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a:spcBef>
                  <a:spcPts val="300"/>
                </a:spcBef>
              </a:pPr>
              <a:endParaRPr lang="en-US" sz="2400">
                <a:solidFill>
                  <a:schemeClr val="bg1"/>
                </a:solidFill>
                <a:latin typeface="Calibri" panose="020F0502020204030204" pitchFamily="34" charset="0"/>
                <a:cs typeface="Calibri" panose="020F0502020204030204" pitchFamily="34" charset="0"/>
              </a:endParaRPr>
            </a:p>
          </p:txBody>
        </p:sp>
        <p:grpSp>
          <p:nvGrpSpPr>
            <p:cNvPr id="53" name="Group 52">
              <a:extLst>
                <a:ext uri="{FF2B5EF4-FFF2-40B4-BE49-F238E27FC236}">
                  <a16:creationId xmlns:a16="http://schemas.microsoft.com/office/drawing/2014/main" id="{F2EE1C45-6BF5-4DD2-A719-41862E3DA46A}"/>
                </a:ext>
              </a:extLst>
            </p:cNvPr>
            <p:cNvGrpSpPr/>
            <p:nvPr/>
          </p:nvGrpSpPr>
          <p:grpSpPr>
            <a:xfrm>
              <a:off x="9373673" y="3547926"/>
              <a:ext cx="1651516" cy="881261"/>
              <a:chOff x="9558406" y="3534230"/>
              <a:chExt cx="1651516" cy="881261"/>
            </a:xfrm>
          </p:grpSpPr>
          <p:sp>
            <p:nvSpPr>
              <p:cNvPr id="54" name="TextBox 53">
                <a:extLst>
                  <a:ext uri="{FF2B5EF4-FFF2-40B4-BE49-F238E27FC236}">
                    <a16:creationId xmlns:a16="http://schemas.microsoft.com/office/drawing/2014/main" id="{3437F721-CB5F-4975-9D78-CE8647C20839}"/>
                  </a:ext>
                </a:extLst>
              </p:cNvPr>
              <p:cNvSpPr txBox="1"/>
              <p:nvPr/>
            </p:nvSpPr>
            <p:spPr>
              <a:xfrm>
                <a:off x="10033906" y="3587382"/>
                <a:ext cx="1176016"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Required</a:t>
                </a:r>
              </a:p>
            </p:txBody>
          </p:sp>
          <p:sp>
            <p:nvSpPr>
              <p:cNvPr id="55" name="Oval 54">
                <a:extLst>
                  <a:ext uri="{FF2B5EF4-FFF2-40B4-BE49-F238E27FC236}">
                    <a16:creationId xmlns:a16="http://schemas.microsoft.com/office/drawing/2014/main" id="{4B352D57-84BB-47B4-AAB8-C3ED7970B4EF}"/>
                  </a:ext>
                </a:extLst>
              </p:cNvPr>
              <p:cNvSpPr/>
              <p:nvPr/>
            </p:nvSpPr>
            <p:spPr>
              <a:xfrm flipH="1">
                <a:off x="9558406" y="3534230"/>
                <a:ext cx="414082" cy="4140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sz="1400" dirty="0">
                  <a:solidFill>
                    <a:schemeClr val="bg1"/>
                  </a:solidFill>
                  <a:latin typeface="Calibri" panose="020F0502020204030204" pitchFamily="34" charset="0"/>
                  <a:cs typeface="Calibri" panose="020F0502020204030204" pitchFamily="34" charset="0"/>
                </a:endParaRPr>
              </a:p>
            </p:txBody>
          </p:sp>
          <p:sp>
            <p:nvSpPr>
              <p:cNvPr id="56" name="Oval 55">
                <a:extLst>
                  <a:ext uri="{FF2B5EF4-FFF2-40B4-BE49-F238E27FC236}">
                    <a16:creationId xmlns:a16="http://schemas.microsoft.com/office/drawing/2014/main" id="{968F34EB-C119-4356-93E9-D4BFAC47E004}"/>
                  </a:ext>
                </a:extLst>
              </p:cNvPr>
              <p:cNvSpPr/>
              <p:nvPr/>
            </p:nvSpPr>
            <p:spPr>
              <a:xfrm flipH="1">
                <a:off x="9559829" y="4004255"/>
                <a:ext cx="411237" cy="411236"/>
              </a:xfrm>
              <a:prstGeom prst="ellipse">
                <a:avLst/>
              </a:prstGeom>
              <a:solidFill>
                <a:srgbClr val="00B2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sz="1400" dirty="0">
                  <a:solidFill>
                    <a:schemeClr val="bg1"/>
                  </a:solidFill>
                  <a:latin typeface="Calibri" panose="020F0502020204030204" pitchFamily="34" charset="0"/>
                  <a:cs typeface="Calibri" panose="020F0502020204030204" pitchFamily="34" charset="0"/>
                </a:endParaRPr>
              </a:p>
            </p:txBody>
          </p:sp>
          <p:sp>
            <p:nvSpPr>
              <p:cNvPr id="57" name="TextBox 56">
                <a:extLst>
                  <a:ext uri="{FF2B5EF4-FFF2-40B4-BE49-F238E27FC236}">
                    <a16:creationId xmlns:a16="http://schemas.microsoft.com/office/drawing/2014/main" id="{D0A50BA0-59A8-4CB2-8A2E-C27E856A5F78}"/>
                  </a:ext>
                </a:extLst>
              </p:cNvPr>
              <p:cNvSpPr txBox="1"/>
              <p:nvPr/>
            </p:nvSpPr>
            <p:spPr>
              <a:xfrm>
                <a:off x="10033906" y="4055985"/>
                <a:ext cx="1176016"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Optional</a:t>
                </a:r>
              </a:p>
            </p:txBody>
          </p:sp>
        </p:grpSp>
      </p:grpSp>
      <p:sp>
        <p:nvSpPr>
          <p:cNvPr id="2" name="Rectangle 1">
            <a:extLst>
              <a:ext uri="{FF2B5EF4-FFF2-40B4-BE49-F238E27FC236}">
                <a16:creationId xmlns:a16="http://schemas.microsoft.com/office/drawing/2014/main" id="{2003EA12-D70C-4AE2-A2FC-95018739672E}"/>
              </a:ext>
            </a:extLst>
          </p:cNvPr>
          <p:cNvSpPr/>
          <p:nvPr/>
        </p:nvSpPr>
        <p:spPr>
          <a:xfrm>
            <a:off x="10998200" y="241300"/>
            <a:ext cx="850237" cy="4293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756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F068A58-47E3-49BB-8332-25192120793E}"/>
              </a:ext>
            </a:extLst>
          </p:cNvPr>
          <p:cNvSpPr/>
          <p:nvPr/>
        </p:nvSpPr>
        <p:spPr>
          <a:xfrm>
            <a:off x="7190014" y="3846287"/>
            <a:ext cx="4377872" cy="2213429"/>
          </a:xfrm>
          <a:prstGeom prst="roundRect">
            <a:avLst>
              <a:gd name="adj" fmla="val 6338"/>
            </a:avLst>
          </a:prstGeom>
          <a:solidFill>
            <a:schemeClr val="tx2">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a:spcBef>
                <a:spcPts val="300"/>
              </a:spcBef>
            </a:pPr>
            <a:endParaRPr lang="en-US" sz="2000">
              <a:solidFill>
                <a:schemeClr val="tx1"/>
              </a:solidFill>
              <a:latin typeface="+mj-lt"/>
              <a:cs typeface="Calibri" panose="020F0502020204030204" pitchFamily="34" charset="0"/>
            </a:endParaRPr>
          </a:p>
        </p:txBody>
      </p:sp>
      <p:sp>
        <p:nvSpPr>
          <p:cNvPr id="4" name="Rectangle: Rounded Corners 3">
            <a:extLst>
              <a:ext uri="{FF2B5EF4-FFF2-40B4-BE49-F238E27FC236}">
                <a16:creationId xmlns:a16="http://schemas.microsoft.com/office/drawing/2014/main" id="{BB162482-D539-4F97-A9BF-EA6ECB62D3EC}"/>
              </a:ext>
            </a:extLst>
          </p:cNvPr>
          <p:cNvSpPr/>
          <p:nvPr/>
        </p:nvSpPr>
        <p:spPr>
          <a:xfrm>
            <a:off x="551541" y="1270001"/>
            <a:ext cx="1886857" cy="4688115"/>
          </a:xfrm>
          <a:prstGeom prst="roundRect">
            <a:avLst>
              <a:gd name="adj" fmla="val 633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36E34614-36CC-4319-84AB-79C96DB61E7A}"/>
              </a:ext>
            </a:extLst>
          </p:cNvPr>
          <p:cNvSpPr/>
          <p:nvPr/>
        </p:nvSpPr>
        <p:spPr>
          <a:xfrm>
            <a:off x="2803070" y="1270001"/>
            <a:ext cx="1886857" cy="4688115"/>
          </a:xfrm>
          <a:prstGeom prst="roundRect">
            <a:avLst>
              <a:gd name="adj" fmla="val 6338"/>
            </a:avLst>
          </a:prstGeom>
          <a:solidFill>
            <a:srgbClr val="00B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B59DB46-A375-4DBA-AC9F-64B1692F0917}"/>
              </a:ext>
            </a:extLst>
          </p:cNvPr>
          <p:cNvSpPr/>
          <p:nvPr/>
        </p:nvSpPr>
        <p:spPr>
          <a:xfrm>
            <a:off x="5054599" y="3635830"/>
            <a:ext cx="1886857" cy="2322286"/>
          </a:xfrm>
          <a:prstGeom prst="roundRect">
            <a:avLst>
              <a:gd name="adj" fmla="val 6338"/>
            </a:avLst>
          </a:prstGeom>
          <a:solidFill>
            <a:srgbClr val="00B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Rectangle: Rounded Corners 6">
            <a:extLst>
              <a:ext uri="{FF2B5EF4-FFF2-40B4-BE49-F238E27FC236}">
                <a16:creationId xmlns:a16="http://schemas.microsoft.com/office/drawing/2014/main" id="{A930713B-70AE-41CE-8D3B-609076D152F6}"/>
              </a:ext>
            </a:extLst>
          </p:cNvPr>
          <p:cNvSpPr/>
          <p:nvPr/>
        </p:nvSpPr>
        <p:spPr>
          <a:xfrm>
            <a:off x="7306128" y="4484916"/>
            <a:ext cx="1886857" cy="1473200"/>
          </a:xfrm>
          <a:prstGeom prst="roundRect">
            <a:avLst>
              <a:gd name="adj" fmla="val 63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Rectangle: Rounded Corners 7">
            <a:extLst>
              <a:ext uri="{FF2B5EF4-FFF2-40B4-BE49-F238E27FC236}">
                <a16:creationId xmlns:a16="http://schemas.microsoft.com/office/drawing/2014/main" id="{6B749603-21A5-481E-ACA0-27047CD4C8CE}"/>
              </a:ext>
            </a:extLst>
          </p:cNvPr>
          <p:cNvSpPr/>
          <p:nvPr/>
        </p:nvSpPr>
        <p:spPr>
          <a:xfrm>
            <a:off x="9557656" y="4855030"/>
            <a:ext cx="1886857" cy="1103086"/>
          </a:xfrm>
          <a:prstGeom prst="roundRect">
            <a:avLst>
              <a:gd name="adj" fmla="val 63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Rectangle 9">
            <a:extLst>
              <a:ext uri="{FF2B5EF4-FFF2-40B4-BE49-F238E27FC236}">
                <a16:creationId xmlns:a16="http://schemas.microsoft.com/office/drawing/2014/main" id="{AC3CAEBE-6020-457D-A695-057D1A5C699E}"/>
              </a:ext>
            </a:extLst>
          </p:cNvPr>
          <p:cNvSpPr/>
          <p:nvPr/>
        </p:nvSpPr>
        <p:spPr>
          <a:xfrm>
            <a:off x="7852700" y="3980936"/>
            <a:ext cx="3052502" cy="369332"/>
          </a:xfrm>
          <a:prstGeom prst="rect">
            <a:avLst/>
          </a:prstGeom>
        </p:spPr>
        <p:txBody>
          <a:bodyPr wrap="none">
            <a:spAutoFit/>
          </a:bodyPr>
          <a:lstStyle/>
          <a:p>
            <a:pPr lvl="0" algn="ctr">
              <a:defRPr/>
            </a:pPr>
            <a:r>
              <a:rPr lang="en-US" dirty="0">
                <a:latin typeface="Calibri" panose="020F0502020204030204" pitchFamily="34" charset="0"/>
                <a:cs typeface="Calibri" panose="020F0502020204030204" pitchFamily="34" charset="0"/>
              </a:rPr>
              <a:t>Optional Standardization Track</a:t>
            </a:r>
          </a:p>
        </p:txBody>
      </p:sp>
      <p:sp>
        <p:nvSpPr>
          <p:cNvPr id="11" name="Rectangle 10">
            <a:extLst>
              <a:ext uri="{FF2B5EF4-FFF2-40B4-BE49-F238E27FC236}">
                <a16:creationId xmlns:a16="http://schemas.microsoft.com/office/drawing/2014/main" id="{87808ABA-1512-4D75-8237-40BFD8C188B2}"/>
              </a:ext>
            </a:extLst>
          </p:cNvPr>
          <p:cNvSpPr/>
          <p:nvPr/>
        </p:nvSpPr>
        <p:spPr>
          <a:xfrm>
            <a:off x="667652" y="3290893"/>
            <a:ext cx="1654634" cy="646331"/>
          </a:xfrm>
          <a:prstGeom prst="rect">
            <a:avLst/>
          </a:prstGeom>
        </p:spPr>
        <p:txBody>
          <a:bodyPr wrap="square" anchor="ctr">
            <a:spAutoFit/>
          </a:bodyPr>
          <a:lstStyle/>
          <a:p>
            <a:pPr lvl="0" algn="ctr">
              <a:defRPr/>
            </a:pPr>
            <a:r>
              <a:rPr lang="en-US" dirty="0">
                <a:solidFill>
                  <a:prstClr val="white"/>
                </a:solidFill>
                <a:latin typeface="Calibri" panose="020F0502020204030204" pitchFamily="34" charset="0"/>
                <a:ea typeface="Arial"/>
                <a:cs typeface="Calibri" panose="020F0502020204030204" pitchFamily="34" charset="0"/>
                <a:sym typeface="Arial"/>
              </a:rPr>
              <a:t>Open Project</a:t>
            </a:r>
          </a:p>
          <a:p>
            <a:pPr lvl="0" algn="ctr">
              <a:defRPr/>
            </a:pPr>
            <a:r>
              <a:rPr lang="en-US" dirty="0">
                <a:solidFill>
                  <a:prstClr val="white"/>
                </a:solidFill>
                <a:latin typeface="Calibri" panose="020F0502020204030204" pitchFamily="34" charset="0"/>
                <a:ea typeface="Arial"/>
                <a:cs typeface="Calibri" panose="020F0502020204030204" pitchFamily="34" charset="0"/>
                <a:sym typeface="Arial"/>
              </a:rPr>
              <a:t>Repo(s)*</a:t>
            </a:r>
          </a:p>
        </p:txBody>
      </p:sp>
      <p:sp>
        <p:nvSpPr>
          <p:cNvPr id="12" name="Rectangle 11">
            <a:extLst>
              <a:ext uri="{FF2B5EF4-FFF2-40B4-BE49-F238E27FC236}">
                <a16:creationId xmlns:a16="http://schemas.microsoft.com/office/drawing/2014/main" id="{2D8B84B1-4E63-41D5-A13F-B64660D7C460}"/>
              </a:ext>
            </a:extLst>
          </p:cNvPr>
          <p:cNvSpPr/>
          <p:nvPr/>
        </p:nvSpPr>
        <p:spPr>
          <a:xfrm>
            <a:off x="2845934" y="3152393"/>
            <a:ext cx="1004548" cy="923330"/>
          </a:xfrm>
          <a:prstGeom prst="rect">
            <a:avLst/>
          </a:prstGeom>
        </p:spPr>
        <p:txBody>
          <a:bodyPr wrap="square" anchor="ctr">
            <a:spAutoFit/>
          </a:bodyPr>
          <a:lstStyle/>
          <a:p>
            <a:pPr lvl="0" algn="ctr">
              <a:defRPr/>
            </a:pPr>
            <a:r>
              <a:rPr lang="en-US" dirty="0">
                <a:solidFill>
                  <a:prstClr val="white"/>
                </a:solidFill>
                <a:latin typeface="Calibri" panose="020F0502020204030204" pitchFamily="34" charset="0"/>
                <a:ea typeface="Arial"/>
                <a:cs typeface="Calibri" panose="020F0502020204030204" pitchFamily="34" charset="0"/>
                <a:sym typeface="Arial"/>
              </a:rPr>
              <a:t>Open Project</a:t>
            </a:r>
            <a:br>
              <a:rPr lang="en-US" dirty="0">
                <a:solidFill>
                  <a:prstClr val="white"/>
                </a:solidFill>
                <a:latin typeface="Calibri" panose="020F0502020204030204" pitchFamily="34" charset="0"/>
                <a:ea typeface="Arial"/>
                <a:cs typeface="Calibri" panose="020F0502020204030204" pitchFamily="34" charset="0"/>
                <a:sym typeface="Arial"/>
              </a:rPr>
            </a:br>
            <a:r>
              <a:rPr lang="en-US" dirty="0">
                <a:solidFill>
                  <a:prstClr val="white"/>
                </a:solidFill>
                <a:latin typeface="Calibri" panose="020F0502020204030204" pitchFamily="34" charset="0"/>
                <a:ea typeface="Arial"/>
                <a:cs typeface="Calibri" panose="020F0502020204030204" pitchFamily="34" charset="0"/>
                <a:sym typeface="Arial"/>
              </a:rPr>
              <a:t>Releases</a:t>
            </a:r>
          </a:p>
        </p:txBody>
      </p:sp>
      <p:sp>
        <p:nvSpPr>
          <p:cNvPr id="13" name="Rectangle 12">
            <a:extLst>
              <a:ext uri="{FF2B5EF4-FFF2-40B4-BE49-F238E27FC236}">
                <a16:creationId xmlns:a16="http://schemas.microsoft.com/office/drawing/2014/main" id="{DAE93408-F252-435A-8AF8-BA18DC78F4A3}"/>
              </a:ext>
            </a:extLst>
          </p:cNvPr>
          <p:cNvSpPr/>
          <p:nvPr/>
        </p:nvSpPr>
        <p:spPr>
          <a:xfrm>
            <a:off x="5170710" y="4335307"/>
            <a:ext cx="1111573" cy="923330"/>
          </a:xfrm>
          <a:prstGeom prst="rect">
            <a:avLst/>
          </a:prstGeom>
        </p:spPr>
        <p:txBody>
          <a:bodyPr wrap="square" anchor="ctr">
            <a:spAutoFit/>
          </a:bodyPr>
          <a:lstStyle/>
          <a:p>
            <a:pPr lvl="0" algn="ctr">
              <a:defRPr/>
            </a:pPr>
            <a:r>
              <a:rPr lang="en-US" dirty="0">
                <a:solidFill>
                  <a:prstClr val="white"/>
                </a:solidFill>
                <a:latin typeface="Calibri" panose="020F0502020204030204" pitchFamily="34" charset="0"/>
                <a:ea typeface="Arial"/>
                <a:cs typeface="Calibri" panose="020F0502020204030204" pitchFamily="34" charset="0"/>
                <a:sym typeface="Arial"/>
              </a:rPr>
              <a:t>Open Project</a:t>
            </a:r>
            <a:br>
              <a:rPr lang="en-US" dirty="0">
                <a:solidFill>
                  <a:prstClr val="white"/>
                </a:solidFill>
                <a:latin typeface="Calibri" panose="020F0502020204030204" pitchFamily="34" charset="0"/>
                <a:ea typeface="Arial"/>
                <a:cs typeface="Calibri" panose="020F0502020204030204" pitchFamily="34" charset="0"/>
                <a:sym typeface="Arial"/>
              </a:rPr>
            </a:br>
            <a:r>
              <a:rPr lang="en-US" dirty="0">
                <a:solidFill>
                  <a:prstClr val="white"/>
                </a:solidFill>
                <a:latin typeface="Calibri" panose="020F0502020204030204" pitchFamily="34" charset="0"/>
                <a:ea typeface="Arial"/>
                <a:cs typeface="Calibri" panose="020F0502020204030204" pitchFamily="34" charset="0"/>
                <a:sym typeface="Arial"/>
              </a:rPr>
              <a:t>Specs</a:t>
            </a:r>
          </a:p>
        </p:txBody>
      </p:sp>
      <p:sp>
        <p:nvSpPr>
          <p:cNvPr id="14" name="Rectangle 13">
            <a:extLst>
              <a:ext uri="{FF2B5EF4-FFF2-40B4-BE49-F238E27FC236}">
                <a16:creationId xmlns:a16="http://schemas.microsoft.com/office/drawing/2014/main" id="{2FDC6634-A0EB-49B2-876A-A7444AC057E1}"/>
              </a:ext>
            </a:extLst>
          </p:cNvPr>
          <p:cNvSpPr/>
          <p:nvPr/>
        </p:nvSpPr>
        <p:spPr>
          <a:xfrm>
            <a:off x="7378766" y="4898351"/>
            <a:ext cx="1167358" cy="646331"/>
          </a:xfrm>
          <a:prstGeom prst="rect">
            <a:avLst/>
          </a:prstGeom>
        </p:spPr>
        <p:txBody>
          <a:bodyPr wrap="square" anchor="ctr">
            <a:spAutoFit/>
          </a:bodyPr>
          <a:lstStyle/>
          <a:p>
            <a:pPr lvl="0" algn="ctr">
              <a:defRPr/>
            </a:pPr>
            <a:r>
              <a:rPr lang="en-US" dirty="0">
                <a:solidFill>
                  <a:prstClr val="white"/>
                </a:solidFill>
                <a:latin typeface="Calibri" panose="020F0502020204030204" pitchFamily="34" charset="0"/>
                <a:ea typeface="Arial"/>
                <a:cs typeface="Calibri" panose="020F0502020204030204" pitchFamily="34" charset="0"/>
                <a:sym typeface="Arial"/>
              </a:rPr>
              <a:t>OASIS </a:t>
            </a:r>
            <a:br>
              <a:rPr lang="en-US" dirty="0">
                <a:solidFill>
                  <a:prstClr val="white"/>
                </a:solidFill>
                <a:latin typeface="Calibri" panose="020F0502020204030204" pitchFamily="34" charset="0"/>
                <a:ea typeface="Arial"/>
                <a:cs typeface="Calibri" panose="020F0502020204030204" pitchFamily="34" charset="0"/>
                <a:sym typeface="Arial"/>
              </a:rPr>
            </a:br>
            <a:r>
              <a:rPr lang="en-US" dirty="0">
                <a:solidFill>
                  <a:prstClr val="white"/>
                </a:solidFill>
                <a:latin typeface="Calibri" panose="020F0502020204030204" pitchFamily="34" charset="0"/>
                <a:ea typeface="Arial"/>
                <a:cs typeface="Calibri" panose="020F0502020204030204" pitchFamily="34" charset="0"/>
                <a:sym typeface="Arial"/>
              </a:rPr>
              <a:t>Standards</a:t>
            </a:r>
          </a:p>
        </p:txBody>
      </p:sp>
      <p:sp>
        <p:nvSpPr>
          <p:cNvPr id="15" name="Rectangle 14">
            <a:extLst>
              <a:ext uri="{FF2B5EF4-FFF2-40B4-BE49-F238E27FC236}">
                <a16:creationId xmlns:a16="http://schemas.microsoft.com/office/drawing/2014/main" id="{9EF983C7-4900-4338-8372-29050729154E}"/>
              </a:ext>
            </a:extLst>
          </p:cNvPr>
          <p:cNvSpPr/>
          <p:nvPr/>
        </p:nvSpPr>
        <p:spPr>
          <a:xfrm>
            <a:off x="9510255" y="4944908"/>
            <a:ext cx="1981658" cy="923330"/>
          </a:xfrm>
          <a:prstGeom prst="rect">
            <a:avLst/>
          </a:prstGeom>
        </p:spPr>
        <p:txBody>
          <a:bodyPr wrap="square" anchor="ctr">
            <a:spAutoFit/>
          </a:bodyPr>
          <a:lstStyle/>
          <a:p>
            <a:pPr lvl="0" algn="ctr">
              <a:defRPr/>
            </a:pPr>
            <a:r>
              <a:rPr lang="en-US" dirty="0">
                <a:solidFill>
                  <a:prstClr val="white"/>
                </a:solidFill>
                <a:latin typeface="Calibri" panose="020F0502020204030204" pitchFamily="34" charset="0"/>
                <a:ea typeface="Arial"/>
                <a:cs typeface="Calibri" panose="020F0502020204030204" pitchFamily="34" charset="0"/>
                <a:sym typeface="Arial"/>
              </a:rPr>
              <a:t>Submission to </a:t>
            </a:r>
            <a:br>
              <a:rPr lang="en-US" dirty="0">
                <a:solidFill>
                  <a:prstClr val="white"/>
                </a:solidFill>
                <a:latin typeface="Calibri" panose="020F0502020204030204" pitchFamily="34" charset="0"/>
                <a:ea typeface="Arial"/>
                <a:cs typeface="Calibri" panose="020F0502020204030204" pitchFamily="34" charset="0"/>
                <a:sym typeface="Arial"/>
              </a:rPr>
            </a:br>
            <a:r>
              <a:rPr lang="en-US" dirty="0">
                <a:solidFill>
                  <a:prstClr val="white"/>
                </a:solidFill>
                <a:latin typeface="Calibri" panose="020F0502020204030204" pitchFamily="34" charset="0"/>
                <a:ea typeface="Arial"/>
                <a:cs typeface="Calibri" panose="020F0502020204030204" pitchFamily="34" charset="0"/>
                <a:sym typeface="Arial"/>
              </a:rPr>
              <a:t>ISO, IEC, ITU, </a:t>
            </a:r>
            <a:br>
              <a:rPr lang="en-US" dirty="0">
                <a:solidFill>
                  <a:prstClr val="white"/>
                </a:solidFill>
                <a:latin typeface="Calibri" panose="020F0502020204030204" pitchFamily="34" charset="0"/>
                <a:ea typeface="Arial"/>
                <a:cs typeface="Calibri" panose="020F0502020204030204" pitchFamily="34" charset="0"/>
                <a:sym typeface="Arial"/>
              </a:rPr>
            </a:br>
            <a:r>
              <a:rPr lang="en-US" dirty="0">
                <a:solidFill>
                  <a:prstClr val="white"/>
                </a:solidFill>
                <a:latin typeface="Calibri" panose="020F0502020204030204" pitchFamily="34" charset="0"/>
                <a:ea typeface="Arial"/>
                <a:cs typeface="Calibri" panose="020F0502020204030204" pitchFamily="34" charset="0"/>
                <a:sym typeface="Arial"/>
              </a:rPr>
              <a:t>ANSI, EU Via MSP…</a:t>
            </a:r>
          </a:p>
        </p:txBody>
      </p:sp>
      <p:sp>
        <p:nvSpPr>
          <p:cNvPr id="18" name="Shape 384">
            <a:extLst>
              <a:ext uri="{FF2B5EF4-FFF2-40B4-BE49-F238E27FC236}">
                <a16:creationId xmlns:a16="http://schemas.microsoft.com/office/drawing/2014/main" id="{BC60EB45-635A-46F8-A836-DE6F2D52FD91}"/>
              </a:ext>
            </a:extLst>
          </p:cNvPr>
          <p:cNvSpPr txBox="1"/>
          <p:nvPr/>
        </p:nvSpPr>
        <p:spPr>
          <a:xfrm>
            <a:off x="696794" y="5298790"/>
            <a:ext cx="1596350" cy="508007"/>
          </a:xfrm>
          <a:prstGeom prst="rect">
            <a:avLst/>
          </a:prstGeom>
          <a:noFill/>
          <a:ln>
            <a:noFill/>
          </a:ln>
        </p:spPr>
        <p:txBody>
          <a:bodyPr wrap="square" lIns="91425" tIns="45700" rIns="91425" bIns="45700" anchor="t"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pitchFamily="34" charset="0"/>
                <a:ea typeface="Arial"/>
                <a:cs typeface="Calibri" panose="020F0502020204030204" pitchFamily="34" charset="0"/>
                <a:sym typeface="Arial"/>
              </a:rPr>
              <a:t>Licensing kicks in at time of contribution</a:t>
            </a:r>
          </a:p>
        </p:txBody>
      </p:sp>
      <p:grpSp>
        <p:nvGrpSpPr>
          <p:cNvPr id="27" name="Group 26">
            <a:extLst>
              <a:ext uri="{FF2B5EF4-FFF2-40B4-BE49-F238E27FC236}">
                <a16:creationId xmlns:a16="http://schemas.microsoft.com/office/drawing/2014/main" id="{128D3F8C-EA73-4F67-B3F1-4FBDE1186B98}"/>
              </a:ext>
            </a:extLst>
          </p:cNvPr>
          <p:cNvGrpSpPr/>
          <p:nvPr/>
        </p:nvGrpSpPr>
        <p:grpSpPr>
          <a:xfrm>
            <a:off x="4075275" y="1355726"/>
            <a:ext cx="526589" cy="4506685"/>
            <a:chOff x="4095679" y="1217840"/>
            <a:chExt cx="506185" cy="4332060"/>
          </a:xfrm>
          <a:solidFill>
            <a:srgbClr val="009265"/>
          </a:solidFill>
        </p:grpSpPr>
        <p:sp>
          <p:nvSpPr>
            <p:cNvPr id="19" name="Rectangle: Rounded Corners 18">
              <a:extLst>
                <a:ext uri="{FF2B5EF4-FFF2-40B4-BE49-F238E27FC236}">
                  <a16:creationId xmlns:a16="http://schemas.microsoft.com/office/drawing/2014/main" id="{72D4B977-D0C9-4474-9D18-10AABD249D71}"/>
                </a:ext>
              </a:extLst>
            </p:cNvPr>
            <p:cNvSpPr/>
            <p:nvPr/>
          </p:nvSpPr>
          <p:spPr>
            <a:xfrm>
              <a:off x="4095679" y="1217840"/>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69132D1E-7B00-4EE4-BFC3-2DEC20F3FEA5}"/>
                </a:ext>
              </a:extLst>
            </p:cNvPr>
            <p:cNvSpPr/>
            <p:nvPr/>
          </p:nvSpPr>
          <p:spPr>
            <a:xfrm>
              <a:off x="4095679" y="1764394"/>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3FF2BBF4-C47D-4D94-B36F-68EE8D79F33A}"/>
                </a:ext>
              </a:extLst>
            </p:cNvPr>
            <p:cNvSpPr/>
            <p:nvPr/>
          </p:nvSpPr>
          <p:spPr>
            <a:xfrm>
              <a:off x="4095679" y="2310948"/>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D360340-6F0F-46AE-BD29-613577581377}"/>
                </a:ext>
              </a:extLst>
            </p:cNvPr>
            <p:cNvSpPr/>
            <p:nvPr/>
          </p:nvSpPr>
          <p:spPr>
            <a:xfrm>
              <a:off x="4095679" y="2857502"/>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CDA03727-9E45-4DF4-A893-77071792ECD9}"/>
                </a:ext>
              </a:extLst>
            </p:cNvPr>
            <p:cNvSpPr/>
            <p:nvPr/>
          </p:nvSpPr>
          <p:spPr>
            <a:xfrm>
              <a:off x="4095679" y="3404056"/>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CD15C631-26FD-40DB-A708-26E70C99C961}"/>
                </a:ext>
              </a:extLst>
            </p:cNvPr>
            <p:cNvSpPr/>
            <p:nvPr/>
          </p:nvSpPr>
          <p:spPr>
            <a:xfrm>
              <a:off x="4095679" y="3950610"/>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E6272AAC-9AEF-4037-9F20-7092A0294A56}"/>
                </a:ext>
              </a:extLst>
            </p:cNvPr>
            <p:cNvSpPr/>
            <p:nvPr/>
          </p:nvSpPr>
          <p:spPr>
            <a:xfrm>
              <a:off x="4095679" y="4497164"/>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69347A9-554D-492C-BCC4-11B5CB99DD9E}"/>
                </a:ext>
              </a:extLst>
            </p:cNvPr>
            <p:cNvSpPr/>
            <p:nvPr/>
          </p:nvSpPr>
          <p:spPr>
            <a:xfrm>
              <a:off x="4095679" y="5043715"/>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F14BFDD9-642F-4D41-9959-A17D1558D0D9}"/>
              </a:ext>
            </a:extLst>
          </p:cNvPr>
          <p:cNvGrpSpPr/>
          <p:nvPr/>
        </p:nvGrpSpPr>
        <p:grpSpPr>
          <a:xfrm>
            <a:off x="6348575" y="4198653"/>
            <a:ext cx="526589" cy="1663757"/>
            <a:chOff x="4095679" y="3950610"/>
            <a:chExt cx="506185" cy="1599290"/>
          </a:xfrm>
          <a:solidFill>
            <a:srgbClr val="009265"/>
          </a:solidFill>
        </p:grpSpPr>
        <p:sp>
          <p:nvSpPr>
            <p:cNvPr id="34" name="Rectangle: Rounded Corners 33">
              <a:extLst>
                <a:ext uri="{FF2B5EF4-FFF2-40B4-BE49-F238E27FC236}">
                  <a16:creationId xmlns:a16="http://schemas.microsoft.com/office/drawing/2014/main" id="{7BCD6870-4DBF-44F3-B774-08C289591220}"/>
                </a:ext>
              </a:extLst>
            </p:cNvPr>
            <p:cNvSpPr/>
            <p:nvPr/>
          </p:nvSpPr>
          <p:spPr>
            <a:xfrm>
              <a:off x="4095679" y="3950610"/>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94E7F6AE-3BFE-4F4C-B77D-039A36DD95E0}"/>
                </a:ext>
              </a:extLst>
            </p:cNvPr>
            <p:cNvSpPr/>
            <p:nvPr/>
          </p:nvSpPr>
          <p:spPr>
            <a:xfrm>
              <a:off x="4095679" y="4497164"/>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F3E0A24B-E897-4D0E-BEEB-35CAAED809DB}"/>
                </a:ext>
              </a:extLst>
            </p:cNvPr>
            <p:cNvSpPr/>
            <p:nvPr/>
          </p:nvSpPr>
          <p:spPr>
            <a:xfrm>
              <a:off x="4095679" y="5043715"/>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8F6A59A5-675F-4646-B6BB-D539FC251B18}"/>
              </a:ext>
            </a:extLst>
          </p:cNvPr>
          <p:cNvGrpSpPr/>
          <p:nvPr/>
        </p:nvGrpSpPr>
        <p:grpSpPr>
          <a:xfrm>
            <a:off x="8558375" y="4767240"/>
            <a:ext cx="526589" cy="1095172"/>
            <a:chOff x="4095679" y="4497164"/>
            <a:chExt cx="506185" cy="1052736"/>
          </a:xfrm>
          <a:solidFill>
            <a:schemeClr val="accent2">
              <a:lumMod val="75000"/>
            </a:schemeClr>
          </a:solidFill>
        </p:grpSpPr>
        <p:sp>
          <p:nvSpPr>
            <p:cNvPr id="39" name="Rectangle: Rounded Corners 38">
              <a:extLst>
                <a:ext uri="{FF2B5EF4-FFF2-40B4-BE49-F238E27FC236}">
                  <a16:creationId xmlns:a16="http://schemas.microsoft.com/office/drawing/2014/main" id="{EA4EA114-6A11-4E23-A695-E8E241CB57F8}"/>
                </a:ext>
              </a:extLst>
            </p:cNvPr>
            <p:cNvSpPr/>
            <p:nvPr/>
          </p:nvSpPr>
          <p:spPr>
            <a:xfrm>
              <a:off x="4095679" y="4497164"/>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186BD664-A7E0-4FE7-BBC3-F63CA19123A0}"/>
                </a:ext>
              </a:extLst>
            </p:cNvPr>
            <p:cNvSpPr/>
            <p:nvPr/>
          </p:nvSpPr>
          <p:spPr>
            <a:xfrm>
              <a:off x="4095679" y="5043715"/>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Shape 386" descr="Right Pointing Backhand Index ">
            <a:extLst>
              <a:ext uri="{FF2B5EF4-FFF2-40B4-BE49-F238E27FC236}">
                <a16:creationId xmlns:a16="http://schemas.microsoft.com/office/drawing/2014/main" id="{1525443A-2A45-4EA8-95C4-89A7134C6061}"/>
              </a:ext>
            </a:extLst>
          </p:cNvPr>
          <p:cNvPicPr preferRelativeResize="0"/>
          <p:nvPr/>
        </p:nvPicPr>
        <p:blipFill rotWithShape="1">
          <a:blip r:embed="rId3">
            <a:alphaModFix/>
            <a:lum bright="70000" contrast="-70000"/>
          </a:blip>
          <a:srcRect/>
          <a:stretch/>
        </p:blipFill>
        <p:spPr>
          <a:xfrm>
            <a:off x="4136783" y="3672530"/>
            <a:ext cx="440457" cy="440457"/>
          </a:xfrm>
          <a:prstGeom prst="rect">
            <a:avLst/>
          </a:prstGeom>
          <a:noFill/>
          <a:ln>
            <a:noFill/>
          </a:ln>
        </p:spPr>
      </p:pic>
      <p:pic>
        <p:nvPicPr>
          <p:cNvPr id="42" name="Shape 388" descr="Thumbs Up Sign">
            <a:extLst>
              <a:ext uri="{FF2B5EF4-FFF2-40B4-BE49-F238E27FC236}">
                <a16:creationId xmlns:a16="http://schemas.microsoft.com/office/drawing/2014/main" id="{230BBE55-37F2-4A85-8976-F2060AA68F81}"/>
              </a:ext>
            </a:extLst>
          </p:cNvPr>
          <p:cNvPicPr preferRelativeResize="0"/>
          <p:nvPr/>
        </p:nvPicPr>
        <p:blipFill rotWithShape="1">
          <a:blip r:embed="rId4">
            <a:alphaModFix/>
            <a:lum bright="70000" contrast="-70000"/>
          </a:blip>
          <a:srcRect/>
          <a:stretch/>
        </p:blipFill>
        <p:spPr>
          <a:xfrm>
            <a:off x="4136584" y="1423197"/>
            <a:ext cx="402674" cy="402674"/>
          </a:xfrm>
          <a:prstGeom prst="rect">
            <a:avLst/>
          </a:prstGeom>
          <a:noFill/>
          <a:ln>
            <a:noFill/>
          </a:ln>
        </p:spPr>
      </p:pic>
      <p:pic>
        <p:nvPicPr>
          <p:cNvPr id="43" name="Shape 388" descr="Thumbs Up Sign">
            <a:extLst>
              <a:ext uri="{FF2B5EF4-FFF2-40B4-BE49-F238E27FC236}">
                <a16:creationId xmlns:a16="http://schemas.microsoft.com/office/drawing/2014/main" id="{AA9FCB1B-9575-40BF-8CE9-1819C8220E7F}"/>
              </a:ext>
            </a:extLst>
          </p:cNvPr>
          <p:cNvPicPr preferRelativeResize="0"/>
          <p:nvPr/>
        </p:nvPicPr>
        <p:blipFill rotWithShape="1">
          <a:blip r:embed="rId4">
            <a:alphaModFix/>
            <a:lum bright="70000" contrast="-70000"/>
          </a:blip>
          <a:srcRect/>
          <a:stretch/>
        </p:blipFill>
        <p:spPr>
          <a:xfrm>
            <a:off x="4136584" y="1975647"/>
            <a:ext cx="402674" cy="402674"/>
          </a:xfrm>
          <a:prstGeom prst="rect">
            <a:avLst/>
          </a:prstGeom>
          <a:noFill/>
          <a:ln>
            <a:noFill/>
          </a:ln>
        </p:spPr>
      </p:pic>
      <p:pic>
        <p:nvPicPr>
          <p:cNvPr id="44" name="Shape 388" descr="Thumbs Up Sign">
            <a:extLst>
              <a:ext uri="{FF2B5EF4-FFF2-40B4-BE49-F238E27FC236}">
                <a16:creationId xmlns:a16="http://schemas.microsoft.com/office/drawing/2014/main" id="{1E97D0F9-162D-4AAC-B5D4-672EF8ED4F89}"/>
              </a:ext>
            </a:extLst>
          </p:cNvPr>
          <p:cNvPicPr preferRelativeResize="0"/>
          <p:nvPr/>
        </p:nvPicPr>
        <p:blipFill rotWithShape="1">
          <a:blip r:embed="rId4">
            <a:alphaModFix/>
            <a:lum bright="70000" contrast="-70000"/>
          </a:blip>
          <a:srcRect/>
          <a:stretch/>
        </p:blipFill>
        <p:spPr>
          <a:xfrm>
            <a:off x="4136584" y="2547147"/>
            <a:ext cx="402674" cy="402674"/>
          </a:xfrm>
          <a:prstGeom prst="rect">
            <a:avLst/>
          </a:prstGeom>
          <a:noFill/>
          <a:ln>
            <a:noFill/>
          </a:ln>
        </p:spPr>
      </p:pic>
      <p:pic>
        <p:nvPicPr>
          <p:cNvPr id="45" name="Shape 388" descr="Thumbs Up Sign">
            <a:extLst>
              <a:ext uri="{FF2B5EF4-FFF2-40B4-BE49-F238E27FC236}">
                <a16:creationId xmlns:a16="http://schemas.microsoft.com/office/drawing/2014/main" id="{89C423DB-997C-4E84-9A93-23B00132B54C}"/>
              </a:ext>
            </a:extLst>
          </p:cNvPr>
          <p:cNvPicPr preferRelativeResize="0"/>
          <p:nvPr/>
        </p:nvPicPr>
        <p:blipFill rotWithShape="1">
          <a:blip r:embed="rId4">
            <a:alphaModFix/>
            <a:lum bright="70000" contrast="-70000"/>
          </a:blip>
          <a:srcRect/>
          <a:stretch/>
        </p:blipFill>
        <p:spPr>
          <a:xfrm>
            <a:off x="4136584" y="3099597"/>
            <a:ext cx="402674" cy="402674"/>
          </a:xfrm>
          <a:prstGeom prst="rect">
            <a:avLst/>
          </a:prstGeom>
          <a:noFill/>
          <a:ln>
            <a:noFill/>
          </a:ln>
        </p:spPr>
      </p:pic>
      <p:pic>
        <p:nvPicPr>
          <p:cNvPr id="46" name="Shape 386" descr="Right Pointing Backhand Index ">
            <a:extLst>
              <a:ext uri="{FF2B5EF4-FFF2-40B4-BE49-F238E27FC236}">
                <a16:creationId xmlns:a16="http://schemas.microsoft.com/office/drawing/2014/main" id="{278052C3-CE2F-469A-AB23-8202EE0CD2B9}"/>
              </a:ext>
            </a:extLst>
          </p:cNvPr>
          <p:cNvPicPr preferRelativeResize="0"/>
          <p:nvPr/>
        </p:nvPicPr>
        <p:blipFill rotWithShape="1">
          <a:blip r:embed="rId3">
            <a:alphaModFix/>
            <a:lum bright="70000" contrast="-70000"/>
          </a:blip>
          <a:srcRect/>
          <a:stretch/>
        </p:blipFill>
        <p:spPr>
          <a:xfrm>
            <a:off x="4136783" y="4234505"/>
            <a:ext cx="440457" cy="440457"/>
          </a:xfrm>
          <a:prstGeom prst="rect">
            <a:avLst/>
          </a:prstGeom>
          <a:noFill/>
          <a:ln>
            <a:noFill/>
          </a:ln>
        </p:spPr>
      </p:pic>
      <p:pic>
        <p:nvPicPr>
          <p:cNvPr id="47" name="Shape 386" descr="Right Pointing Backhand Index ">
            <a:extLst>
              <a:ext uri="{FF2B5EF4-FFF2-40B4-BE49-F238E27FC236}">
                <a16:creationId xmlns:a16="http://schemas.microsoft.com/office/drawing/2014/main" id="{C44AD12A-8397-4A7A-AE41-A5944B1F3D1E}"/>
              </a:ext>
            </a:extLst>
          </p:cNvPr>
          <p:cNvPicPr preferRelativeResize="0"/>
          <p:nvPr/>
        </p:nvPicPr>
        <p:blipFill rotWithShape="1">
          <a:blip r:embed="rId3">
            <a:alphaModFix/>
            <a:lum bright="70000" contrast="-70000"/>
          </a:blip>
          <a:srcRect/>
          <a:stretch/>
        </p:blipFill>
        <p:spPr>
          <a:xfrm>
            <a:off x="4136783" y="4809180"/>
            <a:ext cx="440457" cy="440457"/>
          </a:xfrm>
          <a:prstGeom prst="rect">
            <a:avLst/>
          </a:prstGeom>
          <a:noFill/>
          <a:ln>
            <a:noFill/>
          </a:ln>
        </p:spPr>
      </p:pic>
      <p:pic>
        <p:nvPicPr>
          <p:cNvPr id="48" name="Shape 386" descr="Right Pointing Backhand Index ">
            <a:extLst>
              <a:ext uri="{FF2B5EF4-FFF2-40B4-BE49-F238E27FC236}">
                <a16:creationId xmlns:a16="http://schemas.microsoft.com/office/drawing/2014/main" id="{7582CD6F-C75A-4196-A961-105244B2B664}"/>
              </a:ext>
            </a:extLst>
          </p:cNvPr>
          <p:cNvPicPr preferRelativeResize="0"/>
          <p:nvPr/>
        </p:nvPicPr>
        <p:blipFill rotWithShape="1">
          <a:blip r:embed="rId3">
            <a:alphaModFix/>
            <a:lum bright="70000" contrast="-70000"/>
          </a:blip>
          <a:srcRect/>
          <a:stretch/>
        </p:blipFill>
        <p:spPr>
          <a:xfrm>
            <a:off x="4136783" y="5358455"/>
            <a:ext cx="440457" cy="440457"/>
          </a:xfrm>
          <a:prstGeom prst="rect">
            <a:avLst/>
          </a:prstGeom>
          <a:noFill/>
          <a:ln>
            <a:noFill/>
          </a:ln>
        </p:spPr>
      </p:pic>
      <p:pic>
        <p:nvPicPr>
          <p:cNvPr id="49" name="Shape 386" descr="Right Pointing Backhand Index ">
            <a:extLst>
              <a:ext uri="{FF2B5EF4-FFF2-40B4-BE49-F238E27FC236}">
                <a16:creationId xmlns:a16="http://schemas.microsoft.com/office/drawing/2014/main" id="{F6ECEF55-878D-49A0-B23A-F8D9C6DE2F06}"/>
              </a:ext>
            </a:extLst>
          </p:cNvPr>
          <p:cNvPicPr preferRelativeResize="0"/>
          <p:nvPr/>
        </p:nvPicPr>
        <p:blipFill rotWithShape="1">
          <a:blip r:embed="rId3">
            <a:alphaModFix/>
            <a:lum bright="70000" contrast="-70000"/>
          </a:blip>
          <a:srcRect/>
          <a:stretch/>
        </p:blipFill>
        <p:spPr>
          <a:xfrm>
            <a:off x="6422783" y="4829817"/>
            <a:ext cx="440457" cy="440457"/>
          </a:xfrm>
          <a:prstGeom prst="rect">
            <a:avLst/>
          </a:prstGeom>
          <a:noFill/>
          <a:ln>
            <a:noFill/>
          </a:ln>
        </p:spPr>
      </p:pic>
      <p:pic>
        <p:nvPicPr>
          <p:cNvPr id="50" name="Shape 388" descr="Thumbs Up Sign">
            <a:extLst>
              <a:ext uri="{FF2B5EF4-FFF2-40B4-BE49-F238E27FC236}">
                <a16:creationId xmlns:a16="http://schemas.microsoft.com/office/drawing/2014/main" id="{047CF16E-A519-4ADC-94D1-AB58BD8F0317}"/>
              </a:ext>
            </a:extLst>
          </p:cNvPr>
          <p:cNvPicPr preferRelativeResize="0"/>
          <p:nvPr/>
        </p:nvPicPr>
        <p:blipFill rotWithShape="1">
          <a:blip r:embed="rId4">
            <a:alphaModFix/>
            <a:lum bright="70000" contrast="-70000"/>
          </a:blip>
          <a:srcRect/>
          <a:stretch/>
        </p:blipFill>
        <p:spPr>
          <a:xfrm>
            <a:off x="6422584" y="4256884"/>
            <a:ext cx="402674" cy="402674"/>
          </a:xfrm>
          <a:prstGeom prst="rect">
            <a:avLst/>
          </a:prstGeom>
          <a:noFill/>
          <a:ln>
            <a:noFill/>
          </a:ln>
        </p:spPr>
      </p:pic>
      <p:pic>
        <p:nvPicPr>
          <p:cNvPr id="51" name="Shape 386" descr="Right Pointing Backhand Index ">
            <a:extLst>
              <a:ext uri="{FF2B5EF4-FFF2-40B4-BE49-F238E27FC236}">
                <a16:creationId xmlns:a16="http://schemas.microsoft.com/office/drawing/2014/main" id="{2F351178-8207-4072-9F9D-7C95AE37849C}"/>
              </a:ext>
            </a:extLst>
          </p:cNvPr>
          <p:cNvPicPr preferRelativeResize="0"/>
          <p:nvPr/>
        </p:nvPicPr>
        <p:blipFill rotWithShape="1">
          <a:blip r:embed="rId3">
            <a:alphaModFix/>
            <a:lum bright="70000" contrast="-70000"/>
          </a:blip>
          <a:srcRect/>
          <a:stretch/>
        </p:blipFill>
        <p:spPr>
          <a:xfrm>
            <a:off x="6422783" y="5391792"/>
            <a:ext cx="440457" cy="440457"/>
          </a:xfrm>
          <a:prstGeom prst="rect">
            <a:avLst/>
          </a:prstGeom>
          <a:noFill/>
          <a:ln>
            <a:noFill/>
          </a:ln>
        </p:spPr>
      </p:pic>
      <p:pic>
        <p:nvPicPr>
          <p:cNvPr id="52" name="Shape 386" descr="Right Pointing Backhand Index ">
            <a:extLst>
              <a:ext uri="{FF2B5EF4-FFF2-40B4-BE49-F238E27FC236}">
                <a16:creationId xmlns:a16="http://schemas.microsoft.com/office/drawing/2014/main" id="{4B823C6C-E9A1-4214-813F-9A53EBE1DCB6}"/>
              </a:ext>
            </a:extLst>
          </p:cNvPr>
          <p:cNvPicPr preferRelativeResize="0"/>
          <p:nvPr/>
        </p:nvPicPr>
        <p:blipFill rotWithShape="1">
          <a:blip r:embed="rId3">
            <a:alphaModFix/>
            <a:lum bright="70000" contrast="-70000"/>
          </a:blip>
          <a:srcRect/>
          <a:stretch/>
        </p:blipFill>
        <p:spPr>
          <a:xfrm>
            <a:off x="8604008" y="5363217"/>
            <a:ext cx="440457" cy="440457"/>
          </a:xfrm>
          <a:prstGeom prst="rect">
            <a:avLst/>
          </a:prstGeom>
          <a:noFill/>
          <a:ln>
            <a:noFill/>
          </a:ln>
        </p:spPr>
      </p:pic>
      <p:pic>
        <p:nvPicPr>
          <p:cNvPr id="53" name="Shape 388" descr="Thumbs Up Sign">
            <a:extLst>
              <a:ext uri="{FF2B5EF4-FFF2-40B4-BE49-F238E27FC236}">
                <a16:creationId xmlns:a16="http://schemas.microsoft.com/office/drawing/2014/main" id="{21338F29-C711-4862-A90C-33730243E369}"/>
              </a:ext>
            </a:extLst>
          </p:cNvPr>
          <p:cNvPicPr preferRelativeResize="0"/>
          <p:nvPr/>
        </p:nvPicPr>
        <p:blipFill rotWithShape="1">
          <a:blip r:embed="rId4">
            <a:alphaModFix/>
            <a:lum bright="70000" contrast="-70000"/>
          </a:blip>
          <a:srcRect/>
          <a:stretch/>
        </p:blipFill>
        <p:spPr>
          <a:xfrm>
            <a:off x="8603809" y="4790284"/>
            <a:ext cx="402674" cy="402674"/>
          </a:xfrm>
          <a:prstGeom prst="rect">
            <a:avLst/>
          </a:prstGeom>
          <a:noFill/>
          <a:ln>
            <a:noFill/>
          </a:ln>
        </p:spPr>
      </p:pic>
      <p:sp>
        <p:nvSpPr>
          <p:cNvPr id="55" name="Title 2">
            <a:extLst>
              <a:ext uri="{FF2B5EF4-FFF2-40B4-BE49-F238E27FC236}">
                <a16:creationId xmlns:a16="http://schemas.microsoft.com/office/drawing/2014/main" id="{B6DD98B4-039B-4D67-AA04-03452E4D4456}"/>
              </a:ext>
            </a:extLst>
          </p:cNvPr>
          <p:cNvSpPr txBox="1">
            <a:spLocks/>
          </p:cNvSpPr>
          <p:nvPr/>
        </p:nvSpPr>
        <p:spPr>
          <a:xfrm>
            <a:off x="5862902" y="1129489"/>
            <a:ext cx="5693569" cy="1731489"/>
          </a:xfrm>
          <a:prstGeom prst="rect">
            <a:avLst/>
          </a:prstGeom>
        </p:spPr>
        <p:txBody>
          <a:bodyPr vert="horz" lIns="228600" tIns="228600" rIns="228600" bIns="228600" rtlCol="0" anchor="ctr">
            <a:noAutofit/>
          </a:bodyPr>
          <a:lst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a:lstStyle>
          <a:p>
            <a:pPr algn="l"/>
            <a:r>
              <a:rPr lang="en-US" dirty="0"/>
              <a:t>Project Governing Board decides what to approve and advance</a:t>
            </a:r>
          </a:p>
        </p:txBody>
      </p:sp>
      <p:sp>
        <p:nvSpPr>
          <p:cNvPr id="58" name="Arrow: Right 57">
            <a:extLst>
              <a:ext uri="{FF2B5EF4-FFF2-40B4-BE49-F238E27FC236}">
                <a16:creationId xmlns:a16="http://schemas.microsoft.com/office/drawing/2014/main" id="{537E39BD-E3D9-4F69-835B-59505BBADB6B}"/>
              </a:ext>
            </a:extLst>
          </p:cNvPr>
          <p:cNvSpPr/>
          <p:nvPr/>
        </p:nvSpPr>
        <p:spPr>
          <a:xfrm>
            <a:off x="4689927" y="3748104"/>
            <a:ext cx="526589" cy="633370"/>
          </a:xfrm>
          <a:prstGeom prst="rightArrow">
            <a:avLst/>
          </a:prstGeom>
          <a:solidFill>
            <a:srgbClr val="009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Right 58">
            <a:extLst>
              <a:ext uri="{FF2B5EF4-FFF2-40B4-BE49-F238E27FC236}">
                <a16:creationId xmlns:a16="http://schemas.microsoft.com/office/drawing/2014/main" id="{041D79CE-36DB-4F88-9CC1-2B067BDABBF7}"/>
              </a:ext>
            </a:extLst>
          </p:cNvPr>
          <p:cNvSpPr/>
          <p:nvPr/>
        </p:nvSpPr>
        <p:spPr>
          <a:xfrm>
            <a:off x="6938597" y="4595962"/>
            <a:ext cx="526589" cy="633370"/>
          </a:xfrm>
          <a:prstGeom prst="rightArrow">
            <a:avLst/>
          </a:prstGeom>
          <a:solidFill>
            <a:srgbClr val="009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2E878AFE-3B01-4F3B-B625-D4D19961BE04}"/>
              </a:ext>
            </a:extLst>
          </p:cNvPr>
          <p:cNvSpPr/>
          <p:nvPr/>
        </p:nvSpPr>
        <p:spPr>
          <a:xfrm>
            <a:off x="9192847" y="4970612"/>
            <a:ext cx="526589" cy="633370"/>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BD55ECE-360A-4E5D-8843-244F52C67DBF}"/>
              </a:ext>
            </a:extLst>
          </p:cNvPr>
          <p:cNvSpPr/>
          <p:nvPr/>
        </p:nvSpPr>
        <p:spPr>
          <a:xfrm>
            <a:off x="11023600" y="266700"/>
            <a:ext cx="825500" cy="393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84E5B7E8-CDC5-45C4-A999-2678805561C5}"/>
              </a:ext>
            </a:extLst>
          </p:cNvPr>
          <p:cNvSpPr/>
          <p:nvPr/>
        </p:nvSpPr>
        <p:spPr>
          <a:xfrm>
            <a:off x="2386299" y="2876554"/>
            <a:ext cx="526589" cy="633370"/>
          </a:xfrm>
          <a:prstGeom prst="rightArrow">
            <a:avLst/>
          </a:prstGeom>
          <a:solidFill>
            <a:srgbClr val="009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2670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Shape 481"/>
          <p:cNvSpPr txBox="1">
            <a:spLocks noGrp="1"/>
          </p:cNvSpPr>
          <p:nvPr>
            <p:ph type="title"/>
          </p:nvPr>
        </p:nvSpPr>
        <p:spPr>
          <a:xfrm>
            <a:off x="838200" y="963877"/>
            <a:ext cx="3494362" cy="4930246"/>
          </a:xfrm>
          <a:prstGeom prst="rect">
            <a:avLst/>
          </a:prstGeom>
        </p:spPr>
        <p:txBody>
          <a:bodyPr lIns="228600" tIns="228600" rIns="228600" bIns="228600" anchorCtr="0">
            <a:normAutofit/>
          </a:bodyPr>
          <a:lstStyle/>
          <a:p>
            <a:pPr marL="0" marR="0" lvl="0" indent="-203200" rtl="0">
              <a:spcBef>
                <a:spcPts val="0"/>
              </a:spcBef>
              <a:buClr>
                <a:srgbClr val="FFFEFF"/>
              </a:buClr>
              <a:buSzPts val="3200"/>
              <a:buFont typeface="Cabin"/>
              <a:buNone/>
            </a:pPr>
            <a:r>
              <a:rPr lang="en-US" b="0" i="0" u="none" strike="noStrike" cap="none" dirty="0">
                <a:solidFill>
                  <a:schemeClr val="accent1"/>
                </a:solidFill>
                <a:latin typeface="Cabin"/>
                <a:ea typeface="Cabin"/>
                <a:cs typeface="Cabin"/>
                <a:sym typeface="Cabin"/>
              </a:rPr>
              <a:t>How would </a:t>
            </a:r>
            <a:r>
              <a:rPr lang="en-US" b="1" u="none" dirty="0">
                <a:solidFill>
                  <a:schemeClr val="bg1"/>
                </a:solidFill>
                <a:ea typeface="Cabin"/>
                <a:cs typeface="Cabin"/>
                <a:sym typeface="Cabin"/>
              </a:rPr>
              <a:t>Licensing and IP</a:t>
            </a:r>
            <a:endParaRPr lang="en-US" b="1" i="0" u="none" strike="noStrike" cap="none" dirty="0">
              <a:solidFill>
                <a:schemeClr val="bg1"/>
              </a:solidFill>
              <a:ea typeface="Cabin"/>
              <a:cs typeface="Cabin"/>
              <a:sym typeface="Cabin"/>
            </a:endParaRPr>
          </a:p>
        </p:txBody>
      </p:sp>
      <p:sp>
        <p:nvSpPr>
          <p:cNvPr id="482" name="Shape 482"/>
          <p:cNvSpPr txBox="1">
            <a:spLocks noGrp="1"/>
          </p:cNvSpPr>
          <p:nvPr>
            <p:ph idx="1"/>
          </p:nvPr>
        </p:nvSpPr>
        <p:spPr>
          <a:xfrm>
            <a:off x="4976031" y="798777"/>
            <a:ext cx="6530164" cy="4930246"/>
          </a:xfrm>
          <a:prstGeom prst="rect">
            <a:avLst/>
          </a:prstGeom>
        </p:spPr>
        <p:txBody>
          <a:bodyPr lIns="91425" tIns="45700" rIns="91425" bIns="45700" anchor="ctr" anchorCtr="0">
            <a:normAutofit/>
          </a:bodyPr>
          <a:lstStyle/>
          <a:p>
            <a:pPr marL="228600" marR="0" lvl="0" indent="-228600" rtl="0">
              <a:spcBef>
                <a:spcPts val="1000"/>
              </a:spcBef>
              <a:spcAft>
                <a:spcPts val="0"/>
              </a:spcAft>
              <a:buClr>
                <a:schemeClr val="accent1"/>
              </a:buClr>
              <a:buSzPts val="1980"/>
              <a:buFont typeface="Noto Sans Symbols"/>
              <a:buChar char="▪"/>
            </a:pPr>
            <a:r>
              <a:rPr lang="en-US" sz="2000" dirty="0">
                <a:ea typeface="Arial"/>
                <a:cs typeface="Arial"/>
                <a:sym typeface="Arial"/>
              </a:rPr>
              <a:t>Project Governing Board </a:t>
            </a:r>
            <a:r>
              <a:rPr lang="en-US" sz="2000" b="0" i="0" u="none" strike="noStrike" cap="none" dirty="0">
                <a:ea typeface="Arial"/>
                <a:cs typeface="Arial"/>
                <a:sym typeface="Arial"/>
              </a:rPr>
              <a:t>selects an open source license from several OSI-approved and Creative Commons options.</a:t>
            </a:r>
          </a:p>
          <a:p>
            <a:pPr marL="228600" marR="0" lvl="0" indent="-228600" rtl="0">
              <a:spcBef>
                <a:spcPts val="1000"/>
              </a:spcBef>
              <a:spcAft>
                <a:spcPts val="0"/>
              </a:spcAft>
              <a:buClr>
                <a:schemeClr val="accent1"/>
              </a:buClr>
              <a:buSzPts val="1980"/>
              <a:buFont typeface="Noto Sans Symbols"/>
              <a:buChar char="▪"/>
            </a:pPr>
            <a:r>
              <a:rPr lang="en-US" sz="2000" dirty="0"/>
              <a:t>Contributors of substantive content sign a CLA that includes patent non-assertion covenants.</a:t>
            </a:r>
          </a:p>
          <a:p>
            <a:pPr>
              <a:buSzPts val="1980"/>
              <a:buFont typeface="Noto Sans Symbols"/>
              <a:buChar char="▪"/>
            </a:pPr>
            <a:r>
              <a:rPr lang="en-US" sz="2000" dirty="0"/>
              <a:t>Code contributors grant </a:t>
            </a:r>
            <a:r>
              <a:rPr lang="en-US" sz="2000" i="1" dirty="0"/>
              <a:t>non-exclusive </a:t>
            </a:r>
            <a:r>
              <a:rPr lang="en-US" sz="2000" dirty="0"/>
              <a:t>license to others. They retain all rights to use their work in other projects.</a:t>
            </a:r>
          </a:p>
          <a:p>
            <a:pPr>
              <a:buSzPts val="1980"/>
              <a:buFont typeface="Noto Sans Symbols"/>
              <a:buChar char="▪"/>
            </a:pPr>
            <a:r>
              <a:rPr lang="en-US" altLang="en-US" sz="2000" dirty="0"/>
              <a:t>PGB members make non-assert promises to all final outputs, as well as their own contributions.</a:t>
            </a:r>
            <a:endParaRPr lang="en-US" sz="2000" dirty="0"/>
          </a:p>
          <a:p>
            <a:pPr marL="228600" marR="0" lvl="0" indent="-228600" rtl="0">
              <a:spcBef>
                <a:spcPts val="1000"/>
              </a:spcBef>
              <a:spcAft>
                <a:spcPts val="0"/>
              </a:spcAft>
              <a:buClr>
                <a:schemeClr val="accent1"/>
              </a:buClr>
              <a:buSzPts val="1980"/>
              <a:buFont typeface="Noto Sans Symbols"/>
              <a:buChar char="▪"/>
            </a:pPr>
            <a:r>
              <a:rPr lang="en-US" sz="2000" dirty="0"/>
              <a:t>OASIS staff legal counsel is available to walk you through </a:t>
            </a:r>
            <a:br>
              <a:rPr lang="en-US" sz="2000" dirty="0"/>
            </a:br>
            <a:r>
              <a:rPr lang="en-US" sz="2000" dirty="0"/>
              <a:t>the details.</a:t>
            </a:r>
          </a:p>
        </p:txBody>
      </p:sp>
      <p:sp>
        <p:nvSpPr>
          <p:cNvPr id="4" name="Slide Number Placeholder 3"/>
          <p:cNvSpPr>
            <a:spLocks noGrp="1"/>
          </p:cNvSpPr>
          <p:nvPr>
            <p:ph type="sldNum" sz="quarter" idx="12"/>
          </p:nvPr>
        </p:nvSpPr>
        <p:spPr>
          <a:xfrm>
            <a:off x="10571516" y="6033479"/>
            <a:ext cx="782283" cy="365125"/>
          </a:xfrm>
        </p:spPr>
        <p:txBody>
          <a:bodyPr>
            <a:normAutofit/>
          </a:bodyPr>
          <a:lstStyle/>
          <a:p>
            <a:pPr marL="0" marR="0" lvl="0" indent="0" rtl="0">
              <a:spcBef>
                <a:spcPts val="0"/>
              </a:spcBef>
              <a:spcAft>
                <a:spcPts val="600"/>
              </a:spcAft>
              <a:buNone/>
            </a:pPr>
            <a:fld id="{00000000-1234-1234-1234-123412341234}" type="slidenum">
              <a:rPr lang="en-US" sz="1050" b="0" i="0" u="none" strike="noStrike" cap="none">
                <a:solidFill>
                  <a:schemeClr val="tx1">
                    <a:alpha val="80000"/>
                  </a:schemeClr>
                </a:solidFill>
                <a:latin typeface="Rockwell"/>
                <a:ea typeface="Rockwell"/>
                <a:cs typeface="Rockwell"/>
                <a:sym typeface="Rockwell"/>
              </a:rPr>
              <a:pPr marL="0" marR="0" lvl="0" indent="0" rtl="0">
                <a:spcBef>
                  <a:spcPts val="0"/>
                </a:spcBef>
                <a:spcAft>
                  <a:spcPts val="600"/>
                </a:spcAft>
                <a:buNone/>
              </a:pPr>
              <a:t>15</a:t>
            </a:fld>
            <a:endParaRPr lang="en-US" sz="1050" b="0" i="0" u="none" strike="noStrike" cap="none">
              <a:solidFill>
                <a:schemeClr val="tx1">
                  <a:alpha val="80000"/>
                </a:schemeClr>
              </a:solidFill>
              <a:latin typeface="Rockwell"/>
              <a:ea typeface="Rockwell"/>
              <a:cs typeface="Rockwell"/>
              <a:sym typeface="Rockwell"/>
            </a:endParaRPr>
          </a:p>
        </p:txBody>
      </p:sp>
      <p:sp>
        <p:nvSpPr>
          <p:cNvPr id="2" name="Rectangle 1">
            <a:extLst>
              <a:ext uri="{FF2B5EF4-FFF2-40B4-BE49-F238E27FC236}">
                <a16:creationId xmlns:a16="http://schemas.microsoft.com/office/drawing/2014/main" id="{66D7A81A-D4E0-4125-AB71-D3C2C88DDCDA}"/>
              </a:ext>
            </a:extLst>
          </p:cNvPr>
          <p:cNvSpPr>
            <a:spLocks noChangeArrowheads="1"/>
          </p:cNvSpPr>
          <p:nvPr/>
        </p:nvSpPr>
        <p:spPr bwMode="auto">
          <a:xfrm>
            <a:off x="0" y="-323166"/>
            <a:ext cx="184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20A234D-B9A4-4358-82C4-55B27FDC0E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D6AD3151-F96E-4F8D-9B74-990ABE183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B3504A37-677D-4553-961E-C8504E1AD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A9F12C-7B47-41B8-9DF3-74E2A725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AB64BA4D-764E-43AA-B546-158AAB0F2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C13AB19E-C06F-42CE-8C07-8BCE182DA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057D2BFA-CF18-4381-89A7-ED3624346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D4C422A6-48B9-4629-8FEF-0AA2FCF8A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44431652-9C96-4555-8585-20ACDFB21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BA82E172-9439-4927-ABE2-364FD3AA9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9137DE69-451C-4993-8AF3-1DDDD1751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430B95C1-206E-4B3D-85F7-10E2EE73C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3D23E2F8-938B-4A52-B35F-94F1331E9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A7371A20-A9C7-40DA-BE71-2D23D3F8F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AD5A9C0B-2DF6-47B7-B7F4-DC52B4665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AA3FFED2-A833-473E-869C-C67C78EF1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DD3136B0-EC59-42D1-AED9-1E7B23AE0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516A793C-A2AA-409E-9AFD-31EBC9918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A91A9330-6EF3-4068-9E05-EFD9E5814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363F339A-2F0F-497A-9A97-6E1D4A38A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4BF14AA4-98BB-49F7-8A26-B9611695CB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769B412D-486A-40AE-AD13-012CFC18C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Isosceles Triangle 31">
              <a:extLst>
                <a:ext uri="{FF2B5EF4-FFF2-40B4-BE49-F238E27FC236}">
                  <a16:creationId xmlns:a16="http://schemas.microsoft.com/office/drawing/2014/main" id="{05FE3073-1BF6-4D01-B519-32947061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0144938A-7410-4F44-8642-3F1272DE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 y="6419"/>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36">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8"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69"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40"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41"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42"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43"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44"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5"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46"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7"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48"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49"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50"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51"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52"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53"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54"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55"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56"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2" name="Title 1">
            <a:extLst>
              <a:ext uri="{FF2B5EF4-FFF2-40B4-BE49-F238E27FC236}">
                <a16:creationId xmlns:a16="http://schemas.microsoft.com/office/drawing/2014/main" id="{172A15B0-EDA9-4C81-BF84-86E182B81AD6}"/>
              </a:ext>
            </a:extLst>
          </p:cNvPr>
          <p:cNvSpPr>
            <a:spLocks noGrp="1"/>
          </p:cNvSpPr>
          <p:nvPr>
            <p:ph type="title"/>
          </p:nvPr>
        </p:nvSpPr>
        <p:spPr>
          <a:xfrm>
            <a:off x="2004716" y="1263404"/>
            <a:ext cx="8652698" cy="3115075"/>
          </a:xfrm>
        </p:spPr>
        <p:txBody>
          <a:bodyPr vert="horz" lIns="228600" tIns="228600" rIns="228600" bIns="0" rtlCol="0" anchor="b">
            <a:normAutofit/>
          </a:bodyPr>
          <a:lstStyle/>
          <a:p>
            <a:pPr algn="l">
              <a:lnSpc>
                <a:spcPct val="80000"/>
              </a:lnSpc>
            </a:pPr>
            <a:r>
              <a:rPr lang="en-US" sz="6600" dirty="0">
                <a:solidFill>
                  <a:schemeClr val="tx1"/>
                </a:solidFill>
              </a:rPr>
              <a:t>How are Open Projects funded?</a:t>
            </a:r>
          </a:p>
        </p:txBody>
      </p:sp>
      <p:sp>
        <p:nvSpPr>
          <p:cNvPr id="4" name="Slide Number Placeholder 3">
            <a:extLst>
              <a:ext uri="{FF2B5EF4-FFF2-40B4-BE49-F238E27FC236}">
                <a16:creationId xmlns:a16="http://schemas.microsoft.com/office/drawing/2014/main" id="{28BD9775-610B-4427-AF2B-352D6D95EF85}"/>
              </a:ext>
            </a:extLst>
          </p:cNvPr>
          <p:cNvSpPr>
            <a:spLocks noGrp="1"/>
          </p:cNvSpPr>
          <p:nvPr>
            <p:ph type="sldNum" sz="quarter" idx="12"/>
          </p:nvPr>
        </p:nvSpPr>
        <p:spPr>
          <a:xfrm>
            <a:off x="9334024" y="320040"/>
            <a:ext cx="914400" cy="320040"/>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16</a:t>
            </a:fld>
            <a:endParaRPr lang="en-US"/>
          </a:p>
        </p:txBody>
      </p:sp>
      <p:sp>
        <p:nvSpPr>
          <p:cNvPr id="58" name="Isosceles Triangle 57">
            <a:extLst>
              <a:ext uri="{FF2B5EF4-FFF2-40B4-BE49-F238E27FC236}">
                <a16:creationId xmlns:a16="http://schemas.microsoft.com/office/drawing/2014/main" id="{A4CD35EF-7348-4E64-8700-827E64EA4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366288421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B6A5-54B4-43DB-BF5C-DA8FAAAC8C9F}"/>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Open Project Funding  </a:t>
            </a:r>
          </a:p>
        </p:txBody>
      </p:sp>
      <p:sp>
        <p:nvSpPr>
          <p:cNvPr id="4" name="Slide Number Placeholder 3">
            <a:extLst>
              <a:ext uri="{FF2B5EF4-FFF2-40B4-BE49-F238E27FC236}">
                <a16:creationId xmlns:a16="http://schemas.microsoft.com/office/drawing/2014/main" id="{0EEF18D6-037B-4344-B04A-17B8D6E454E1}"/>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rgbClr val="888888"/>
                </a:solidFill>
                <a:latin typeface="Rockwell"/>
                <a:ea typeface="Rockwell"/>
                <a:cs typeface="Rockwell"/>
                <a:sym typeface="Rockwell"/>
              </a:rPr>
              <a:pPr marL="0" marR="0" lvl="0" indent="0" algn="r" rtl="0">
                <a:spcBef>
                  <a:spcPts val="0"/>
                </a:spcBef>
                <a:buNone/>
              </a:pPr>
              <a:t>17</a:t>
            </a:fld>
            <a:endParaRPr lang="en-US" sz="1000" b="0" i="0" u="none" strike="noStrike" cap="none">
              <a:solidFill>
                <a:srgbClr val="888888"/>
              </a:solidFill>
              <a:latin typeface="Rockwell"/>
              <a:ea typeface="Rockwell"/>
              <a:cs typeface="Rockwell"/>
              <a:sym typeface="Rockwell"/>
            </a:endParaRPr>
          </a:p>
        </p:txBody>
      </p:sp>
      <p:sp>
        <p:nvSpPr>
          <p:cNvPr id="8" name="TextBox 7">
            <a:extLst>
              <a:ext uri="{FF2B5EF4-FFF2-40B4-BE49-F238E27FC236}">
                <a16:creationId xmlns:a16="http://schemas.microsoft.com/office/drawing/2014/main" id="{27C582D7-9B90-4915-A319-D99275E12691}"/>
              </a:ext>
            </a:extLst>
          </p:cNvPr>
          <p:cNvSpPr txBox="1"/>
          <p:nvPr/>
        </p:nvSpPr>
        <p:spPr>
          <a:xfrm>
            <a:off x="5137958" y="4892732"/>
            <a:ext cx="6848301" cy="646331"/>
          </a:xfrm>
          <a:prstGeom prst="rect">
            <a:avLst/>
          </a:prstGeom>
          <a:noFill/>
        </p:spPr>
        <p:txBody>
          <a:bodyPr wrap="square" rtlCol="0">
            <a:spAutoFit/>
          </a:bodyPr>
          <a:lstStyle/>
          <a:p>
            <a:br>
              <a:rPr lang="en-US" sz="1800" dirty="0"/>
            </a:br>
            <a:endParaRPr lang="en-US" sz="1800" dirty="0"/>
          </a:p>
        </p:txBody>
      </p:sp>
      <p:graphicFrame>
        <p:nvGraphicFramePr>
          <p:cNvPr id="7" name="Table 6">
            <a:extLst>
              <a:ext uri="{FF2B5EF4-FFF2-40B4-BE49-F238E27FC236}">
                <a16:creationId xmlns:a16="http://schemas.microsoft.com/office/drawing/2014/main" id="{D5937D8C-995A-4DEF-B173-44B51692DA64}"/>
              </a:ext>
            </a:extLst>
          </p:cNvPr>
          <p:cNvGraphicFramePr>
            <a:graphicFrameLocks noGrp="1"/>
          </p:cNvGraphicFramePr>
          <p:nvPr/>
        </p:nvGraphicFramePr>
        <p:xfrm>
          <a:off x="5137958" y="2456860"/>
          <a:ext cx="5215461" cy="2553592"/>
        </p:xfrm>
        <a:graphic>
          <a:graphicData uri="http://schemas.openxmlformats.org/drawingml/2006/table">
            <a:tbl>
              <a:tblPr firstRow="1" bandRow="1">
                <a:tableStyleId>{68D230F3-CF80-4859-8CE7-A43EE81993B5}</a:tableStyleId>
              </a:tblPr>
              <a:tblGrid>
                <a:gridCol w="3315568">
                  <a:extLst>
                    <a:ext uri="{9D8B030D-6E8A-4147-A177-3AD203B41FA5}">
                      <a16:colId xmlns:a16="http://schemas.microsoft.com/office/drawing/2014/main" val="3666258821"/>
                    </a:ext>
                  </a:extLst>
                </a:gridCol>
                <a:gridCol w="1899893">
                  <a:extLst>
                    <a:ext uri="{9D8B030D-6E8A-4147-A177-3AD203B41FA5}">
                      <a16:colId xmlns:a16="http://schemas.microsoft.com/office/drawing/2014/main" val="686136607"/>
                    </a:ext>
                  </a:extLst>
                </a:gridCol>
              </a:tblGrid>
              <a:tr h="359032">
                <a:tc>
                  <a:txBody>
                    <a:bodyPr/>
                    <a:lstStyle/>
                    <a:p>
                      <a:r>
                        <a:rPr lang="en-US" sz="1400" i="1" dirty="0">
                          <a:latin typeface="+mj-lt"/>
                        </a:rPr>
                        <a:t>Organization size</a:t>
                      </a:r>
                      <a:endParaRPr lang="en-US" sz="1400" i="1" dirty="0">
                        <a:solidFill>
                          <a:schemeClr val="accent6">
                            <a:lumMod val="60000"/>
                            <a:lumOff val="40000"/>
                          </a:schemeClr>
                        </a:solidFill>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a:latin typeface="+mj-lt"/>
                        </a:rPr>
                        <a:t>Annual dues </a:t>
                      </a:r>
                      <a:endParaRPr lang="en-US" sz="1400" b="1" i="1" dirty="0">
                        <a:solidFill>
                          <a:schemeClr val="accent6">
                            <a:lumMod val="60000"/>
                            <a:lumOff val="40000"/>
                          </a:schemeClr>
                        </a:solidFill>
                        <a:latin typeface="+mj-lt"/>
                      </a:endParaRPr>
                    </a:p>
                  </a:txBody>
                  <a:tcPr/>
                </a:tc>
                <a:extLst>
                  <a:ext uri="{0D108BD9-81ED-4DB2-BD59-A6C34878D82A}">
                    <a16:rowId xmlns:a16="http://schemas.microsoft.com/office/drawing/2014/main" val="4198565118"/>
                  </a:ext>
                </a:extLst>
              </a:tr>
              <a:tr h="359032">
                <a:tc>
                  <a:txBody>
                    <a:bodyPr/>
                    <a:lstStyle/>
                    <a:p>
                      <a:r>
                        <a:rPr lang="en-US" dirty="0">
                          <a:latin typeface="+mj-lt"/>
                        </a:rPr>
                        <a:t>&gt;2000 employees</a:t>
                      </a:r>
                      <a:endParaRPr lang="en-US" i="1" dirty="0">
                        <a:solidFill>
                          <a:schemeClr val="bg1"/>
                        </a:solidFill>
                        <a:latin typeface="+mj-lt"/>
                      </a:endParaRPr>
                    </a:p>
                  </a:txBody>
                  <a:tcPr/>
                </a:tc>
                <a:tc>
                  <a:txBody>
                    <a:bodyPr/>
                    <a:lstStyle/>
                    <a:p>
                      <a:r>
                        <a:rPr lang="en-US" sz="1600" dirty="0">
                          <a:latin typeface="+mj-lt"/>
                        </a:rPr>
                        <a:t>$25,000</a:t>
                      </a:r>
                      <a:endParaRPr lang="en-US" sz="1600" b="1" dirty="0">
                        <a:solidFill>
                          <a:schemeClr val="bg1"/>
                        </a:solidFill>
                        <a:latin typeface="+mj-lt"/>
                      </a:endParaRPr>
                    </a:p>
                  </a:txBody>
                  <a:tcPr/>
                </a:tc>
                <a:extLst>
                  <a:ext uri="{0D108BD9-81ED-4DB2-BD59-A6C34878D82A}">
                    <a16:rowId xmlns:a16="http://schemas.microsoft.com/office/drawing/2014/main" val="3376021238"/>
                  </a:ext>
                </a:extLst>
              </a:tr>
              <a:tr h="359032">
                <a:tc>
                  <a:txBody>
                    <a:bodyPr/>
                    <a:lstStyle/>
                    <a:p>
                      <a:r>
                        <a:rPr lang="en-US" dirty="0">
                          <a:latin typeface="+mj-lt"/>
                        </a:rPr>
                        <a:t>500-2000 employees</a:t>
                      </a:r>
                      <a:endParaRPr lang="en-US" i="1" dirty="0">
                        <a:solidFill>
                          <a:schemeClr val="bg1"/>
                        </a:solidFill>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mj-lt"/>
                        </a:rPr>
                        <a:t>$15,000</a:t>
                      </a:r>
                      <a:endParaRPr lang="en-US" sz="1600" b="1" dirty="0">
                        <a:solidFill>
                          <a:schemeClr val="bg1"/>
                        </a:solidFill>
                        <a:latin typeface="+mj-lt"/>
                      </a:endParaRPr>
                    </a:p>
                  </a:txBody>
                  <a:tcPr/>
                </a:tc>
                <a:extLst>
                  <a:ext uri="{0D108BD9-81ED-4DB2-BD59-A6C34878D82A}">
                    <a16:rowId xmlns:a16="http://schemas.microsoft.com/office/drawing/2014/main" val="639173159"/>
                  </a:ext>
                </a:extLst>
              </a:tr>
              <a:tr h="359032">
                <a:tc>
                  <a:txBody>
                    <a:bodyPr/>
                    <a:lstStyle/>
                    <a:p>
                      <a:r>
                        <a:rPr lang="en-US" dirty="0">
                          <a:latin typeface="+mj-lt"/>
                        </a:rPr>
                        <a:t>100-500 employees</a:t>
                      </a:r>
                      <a:endParaRPr lang="en-US" i="1" dirty="0">
                        <a:solidFill>
                          <a:schemeClr val="bg1"/>
                        </a:solidFill>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mj-lt"/>
                        </a:rPr>
                        <a:t>$10,000</a:t>
                      </a:r>
                      <a:endParaRPr lang="en-US" sz="1600" b="1" dirty="0">
                        <a:solidFill>
                          <a:schemeClr val="bg1"/>
                        </a:solidFill>
                        <a:latin typeface="+mj-lt"/>
                      </a:endParaRPr>
                    </a:p>
                  </a:txBody>
                  <a:tcPr/>
                </a:tc>
                <a:extLst>
                  <a:ext uri="{0D108BD9-81ED-4DB2-BD59-A6C34878D82A}">
                    <a16:rowId xmlns:a16="http://schemas.microsoft.com/office/drawing/2014/main" val="2350735667"/>
                  </a:ext>
                </a:extLst>
              </a:tr>
              <a:tr h="359032">
                <a:tc>
                  <a:txBody>
                    <a:bodyPr/>
                    <a:lstStyle/>
                    <a:p>
                      <a:r>
                        <a:rPr lang="en-US" dirty="0">
                          <a:latin typeface="+mj-lt"/>
                        </a:rPr>
                        <a:t>10-99 employees</a:t>
                      </a:r>
                      <a:endParaRPr lang="en-US" i="1" dirty="0">
                        <a:solidFill>
                          <a:schemeClr val="bg1"/>
                        </a:solidFill>
                        <a:latin typeface="+mj-lt"/>
                      </a:endParaRPr>
                    </a:p>
                  </a:txBody>
                  <a:tcPr/>
                </a:tc>
                <a:tc>
                  <a:txBody>
                    <a:bodyPr/>
                    <a:lstStyle/>
                    <a:p>
                      <a:r>
                        <a:rPr lang="en-US" sz="1600" dirty="0">
                          <a:latin typeface="+mj-lt"/>
                        </a:rPr>
                        <a:t>$ 5,000</a:t>
                      </a:r>
                      <a:endParaRPr lang="en-US" sz="1600" b="1" dirty="0">
                        <a:solidFill>
                          <a:schemeClr val="bg1"/>
                        </a:solidFill>
                        <a:latin typeface="+mj-lt"/>
                      </a:endParaRPr>
                    </a:p>
                  </a:txBody>
                  <a:tcPr/>
                </a:tc>
                <a:extLst>
                  <a:ext uri="{0D108BD9-81ED-4DB2-BD59-A6C34878D82A}">
                    <a16:rowId xmlns:a16="http://schemas.microsoft.com/office/drawing/2014/main" val="3122563676"/>
                  </a:ext>
                </a:extLst>
              </a:tr>
              <a:tr h="359032">
                <a:tc>
                  <a:txBody>
                    <a:bodyPr/>
                    <a:lstStyle/>
                    <a:p>
                      <a:r>
                        <a:rPr lang="en-US" dirty="0">
                          <a:latin typeface="+mj-lt"/>
                        </a:rPr>
                        <a:t>&lt;10 employees</a:t>
                      </a:r>
                      <a:endParaRPr lang="en-US" i="1" dirty="0">
                        <a:solidFill>
                          <a:schemeClr val="bg1"/>
                        </a:solidFill>
                        <a:latin typeface="+mj-lt"/>
                      </a:endParaRPr>
                    </a:p>
                  </a:txBody>
                  <a:tcPr/>
                </a:tc>
                <a:tc>
                  <a:txBody>
                    <a:bodyPr/>
                    <a:lstStyle/>
                    <a:p>
                      <a:r>
                        <a:rPr lang="en-US" sz="1600" dirty="0">
                          <a:latin typeface="+mj-lt"/>
                        </a:rPr>
                        <a:t>$ 2,000</a:t>
                      </a:r>
                      <a:endParaRPr lang="en-US" sz="1600" b="1" dirty="0">
                        <a:solidFill>
                          <a:schemeClr val="bg1"/>
                        </a:solidFill>
                        <a:latin typeface="+mj-lt"/>
                      </a:endParaRPr>
                    </a:p>
                  </a:txBody>
                  <a:tcPr/>
                </a:tc>
                <a:extLst>
                  <a:ext uri="{0D108BD9-81ED-4DB2-BD59-A6C34878D82A}">
                    <a16:rowId xmlns:a16="http://schemas.microsoft.com/office/drawing/2014/main" val="3413807654"/>
                  </a:ext>
                </a:extLst>
              </a:tr>
              <a:tr h="346316">
                <a:tc>
                  <a:txBody>
                    <a:bodyPr/>
                    <a:lstStyle/>
                    <a:p>
                      <a:r>
                        <a:rPr lang="en-US" sz="1800" dirty="0">
                          <a:latin typeface="+mj-lt"/>
                        </a:rPr>
                        <a:t>University, local gov agency</a:t>
                      </a:r>
                      <a:endParaRPr lang="en-US" sz="1800" i="1" dirty="0">
                        <a:latin typeface="+mj-lt"/>
                      </a:endParaRPr>
                    </a:p>
                  </a:txBody>
                  <a:tcPr/>
                </a:tc>
                <a:tc>
                  <a:txBody>
                    <a:bodyPr/>
                    <a:lstStyle/>
                    <a:p>
                      <a:r>
                        <a:rPr lang="en-US" sz="1600" dirty="0">
                          <a:latin typeface="+mj-lt"/>
                        </a:rPr>
                        <a:t>$ 1,000</a:t>
                      </a:r>
                      <a:endParaRPr lang="en-US" sz="1600" b="0" dirty="0">
                        <a:solidFill>
                          <a:schemeClr val="bg1"/>
                        </a:solidFill>
                        <a:latin typeface="+mj-lt"/>
                      </a:endParaRPr>
                    </a:p>
                  </a:txBody>
                  <a:tcPr/>
                </a:tc>
                <a:extLst>
                  <a:ext uri="{0D108BD9-81ED-4DB2-BD59-A6C34878D82A}">
                    <a16:rowId xmlns:a16="http://schemas.microsoft.com/office/drawing/2014/main" val="3654183674"/>
                  </a:ext>
                </a:extLst>
              </a:tr>
            </a:tbl>
          </a:graphicData>
        </a:graphic>
      </p:graphicFrame>
      <p:sp>
        <p:nvSpPr>
          <p:cNvPr id="3" name="TextBox 2">
            <a:extLst>
              <a:ext uri="{FF2B5EF4-FFF2-40B4-BE49-F238E27FC236}">
                <a16:creationId xmlns:a16="http://schemas.microsoft.com/office/drawing/2014/main" id="{5AFF9AA6-C040-4A45-9875-C3829F76D458}"/>
              </a:ext>
            </a:extLst>
          </p:cNvPr>
          <p:cNvSpPr txBox="1"/>
          <p:nvPr/>
        </p:nvSpPr>
        <p:spPr>
          <a:xfrm>
            <a:off x="4773016" y="1625798"/>
            <a:ext cx="7072620" cy="464742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j-lt"/>
              </a:rPr>
              <a:t>Each Project Sponsor org pays annual </a:t>
            </a:r>
            <a:r>
              <a:rPr lang="en-US" sz="2000" b="1" dirty="0">
                <a:latin typeface="+mj-lt"/>
              </a:rPr>
              <a:t>base dues </a:t>
            </a:r>
            <a:r>
              <a:rPr lang="en-US" sz="2000" dirty="0">
                <a:latin typeface="+mj-lt"/>
              </a:rPr>
              <a:t>that cover core services provided by OASIS.</a:t>
            </a:r>
            <a:br>
              <a:rPr lang="en-US" dirty="0">
                <a:latin typeface="+mj-lt"/>
              </a:rPr>
            </a:br>
            <a:br>
              <a:rPr lang="en-US" dirty="0">
                <a:latin typeface="+mj-lt"/>
              </a:rPr>
            </a:br>
            <a:br>
              <a:rPr lang="en-US" dirty="0">
                <a:latin typeface="+mj-lt"/>
              </a:rPr>
            </a:br>
            <a:br>
              <a:rPr lang="en-US" dirty="0">
                <a:latin typeface="+mj-lt"/>
              </a:rPr>
            </a:br>
            <a:br>
              <a:rPr lang="en-US" dirty="0">
                <a:latin typeface="+mj-lt"/>
              </a:rPr>
            </a:br>
            <a:br>
              <a:rPr lang="en-US" dirty="0">
                <a:latin typeface="+mj-lt"/>
              </a:rPr>
            </a:br>
            <a:br>
              <a:rPr lang="en-US" dirty="0">
                <a:latin typeface="+mj-lt"/>
              </a:rPr>
            </a:br>
            <a:br>
              <a:rPr lang="en-US" dirty="0">
                <a:latin typeface="+mj-lt"/>
              </a:rPr>
            </a:br>
            <a:br>
              <a:rPr lang="en-US" dirty="0">
                <a:latin typeface="+mj-lt"/>
              </a:rPr>
            </a:br>
            <a:br>
              <a:rPr lang="en-US" dirty="0">
                <a:latin typeface="+mj-lt"/>
              </a:rPr>
            </a:br>
            <a:endParaRPr lang="en-US" dirty="0">
              <a:latin typeface="+mj-lt"/>
            </a:endParaRPr>
          </a:p>
          <a:p>
            <a:endParaRPr lang="en-US" dirty="0">
              <a:latin typeface="+mj-lt"/>
            </a:endParaRPr>
          </a:p>
          <a:p>
            <a:pPr marL="285750" indent="-285750">
              <a:buFont typeface="Arial" panose="020B0604020202020204" pitchFamily="34" charset="0"/>
              <a:buChar char="•"/>
            </a:pPr>
            <a:r>
              <a:rPr lang="en-US" sz="2000" dirty="0">
                <a:latin typeface="+mj-lt"/>
              </a:rPr>
              <a:t>Project Governing Boards may set higher dues in order to fund supplemental activities, provided dues are applied consistently.</a:t>
            </a:r>
          </a:p>
          <a:p>
            <a:endParaRPr lang="en-US" dirty="0"/>
          </a:p>
        </p:txBody>
      </p:sp>
    </p:spTree>
    <p:extLst>
      <p:ext uri="{BB962C8B-B14F-4D97-AF65-F5344CB8AC3E}">
        <p14:creationId xmlns:p14="http://schemas.microsoft.com/office/powerpoint/2010/main" val="1596642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60" name="Google Shape;460;p18"/>
          <p:cNvSpPr/>
          <p:nvPr/>
        </p:nvSpPr>
        <p:spPr>
          <a:xfrm rot="-263873">
            <a:off x="296272" y="1026251"/>
            <a:ext cx="7298578" cy="5088488"/>
          </a:xfrm>
          <a:custGeom>
            <a:avLst/>
            <a:gdLst/>
            <a:ahLst/>
            <a:cxnLst/>
            <a:rect l="l" t="t" r="r" b="b"/>
            <a:pathLst>
              <a:path w="7817532" h="5450297" extrusionOk="0">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61" name="Google Shape;461;p18"/>
          <p:cNvSpPr/>
          <p:nvPr/>
        </p:nvSpPr>
        <p:spPr>
          <a:xfrm rot="-2700000">
            <a:off x="3554541" y="-619573"/>
            <a:ext cx="9016699" cy="8033868"/>
          </a:xfrm>
          <a:custGeom>
            <a:avLst/>
            <a:gdLst/>
            <a:ahLst/>
            <a:cxnLst/>
            <a:rect l="l" t="t" r="r" b="b"/>
            <a:pathLst>
              <a:path w="9016699" h="8033868" extrusionOk="0">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62" name="Google Shape;462;p18"/>
          <p:cNvSpPr txBox="1">
            <a:spLocks noGrp="1"/>
          </p:cNvSpPr>
          <p:nvPr>
            <p:ph type="title"/>
          </p:nvPr>
        </p:nvSpPr>
        <p:spPr>
          <a:xfrm>
            <a:off x="-266700" y="2349925"/>
            <a:ext cx="3516315" cy="2456442"/>
          </a:xfrm>
          <a:prstGeom prst="rect">
            <a:avLst/>
          </a:prstGeom>
          <a:noFill/>
          <a:ln>
            <a:noFill/>
          </a:ln>
        </p:spPr>
        <p:txBody>
          <a:bodyPr spcFirstLastPara="1" wrap="square" lIns="228600" tIns="228600" rIns="228600" bIns="228600" anchor="ctr" anchorCtr="0">
            <a:noAutofit/>
          </a:bodyPr>
          <a:lstStyle/>
          <a:p>
            <a:pPr marL="0" lvl="0" indent="0" algn="r" rtl="0">
              <a:lnSpc>
                <a:spcPct val="85000"/>
              </a:lnSpc>
              <a:spcBef>
                <a:spcPts val="0"/>
              </a:spcBef>
              <a:spcAft>
                <a:spcPts val="0"/>
              </a:spcAft>
              <a:buClr>
                <a:srgbClr val="FFFEFF"/>
              </a:buClr>
              <a:buSzPts val="3200"/>
              <a:buFont typeface="Calibri"/>
              <a:buNone/>
            </a:pPr>
            <a:r>
              <a:rPr lang="en-US" dirty="0">
                <a:latin typeface="Calibri"/>
                <a:ea typeface="Calibri"/>
                <a:cs typeface="Calibri"/>
                <a:sym typeface="Calibri"/>
              </a:rPr>
              <a:t>Benefits </a:t>
            </a:r>
            <a:br>
              <a:rPr lang="en-US" dirty="0">
                <a:latin typeface="Calibri"/>
                <a:ea typeface="Calibri"/>
                <a:cs typeface="Calibri"/>
                <a:sym typeface="Calibri"/>
              </a:rPr>
            </a:br>
            <a:r>
              <a:rPr lang="en-US" dirty="0">
                <a:latin typeface="Calibri"/>
                <a:ea typeface="Calibri"/>
                <a:cs typeface="Calibri"/>
                <a:sym typeface="Calibri"/>
              </a:rPr>
              <a:t>for Project Sponsors</a:t>
            </a:r>
            <a:endParaRPr dirty="0"/>
          </a:p>
        </p:txBody>
      </p:sp>
      <p:sp>
        <p:nvSpPr>
          <p:cNvPr id="463" name="Google Shape;463;p18"/>
          <p:cNvSpPr txBox="1">
            <a:spLocks noGrp="1"/>
          </p:cNvSpPr>
          <p:nvPr>
            <p:ph type="body" idx="1"/>
          </p:nvPr>
        </p:nvSpPr>
        <p:spPr>
          <a:xfrm>
            <a:off x="4303875" y="0"/>
            <a:ext cx="7518029" cy="6707250"/>
          </a:xfrm>
          <a:prstGeom prst="rect">
            <a:avLst/>
          </a:prstGeom>
          <a:noFill/>
          <a:ln>
            <a:noFill/>
          </a:ln>
        </p:spPr>
        <p:txBody>
          <a:bodyPr spcFirstLastPara="1" wrap="square" lIns="91425" tIns="45700" rIns="91425" bIns="45700" anchor="ctr" anchorCtr="0">
            <a:noAutofit/>
          </a:bodyPr>
          <a:lstStyle/>
          <a:p>
            <a:pPr marL="125729" lvl="0" indent="0" algn="l" rtl="0">
              <a:lnSpc>
                <a:spcPct val="110000"/>
              </a:lnSpc>
              <a:spcBef>
                <a:spcPts val="0"/>
              </a:spcBef>
              <a:spcAft>
                <a:spcPts val="0"/>
              </a:spcAft>
              <a:buSzPts val="1980"/>
              <a:buNone/>
            </a:pPr>
            <a:r>
              <a:rPr lang="en-US" sz="2000" b="1" dirty="0">
                <a:solidFill>
                  <a:srgbClr val="FFFF00"/>
                </a:solidFill>
                <a:latin typeface="Calibri"/>
                <a:ea typeface="Calibri"/>
                <a:cs typeface="Calibri"/>
                <a:sym typeface="Calibri"/>
              </a:rPr>
              <a:t>	</a:t>
            </a:r>
            <a:r>
              <a:rPr lang="en-US" sz="2400" b="1" dirty="0">
                <a:solidFill>
                  <a:srgbClr val="FFFF00"/>
                </a:solidFill>
                <a:latin typeface="Calibri"/>
                <a:ea typeface="Calibri"/>
                <a:cs typeface="Calibri"/>
                <a:sym typeface="Calibri"/>
              </a:rPr>
              <a:t>Everyone</a:t>
            </a:r>
            <a:r>
              <a:rPr lang="en-US" sz="2400" b="1" dirty="0">
                <a:solidFill>
                  <a:schemeClr val="bg1"/>
                </a:solidFill>
                <a:latin typeface="Calibri"/>
                <a:ea typeface="Calibri"/>
                <a:cs typeface="Calibri"/>
                <a:sym typeface="Calibri"/>
              </a:rPr>
              <a:t> can contribute technically.</a:t>
            </a:r>
            <a:br>
              <a:rPr lang="en-US" sz="2400" b="1" dirty="0">
                <a:solidFill>
                  <a:schemeClr val="bg1"/>
                </a:solidFill>
                <a:latin typeface="Calibri"/>
                <a:ea typeface="Calibri"/>
                <a:cs typeface="Calibri"/>
                <a:sym typeface="Calibri"/>
              </a:rPr>
            </a:br>
            <a:br>
              <a:rPr lang="en-US" sz="2400" dirty="0">
                <a:solidFill>
                  <a:schemeClr val="bg1"/>
                </a:solidFill>
                <a:latin typeface="Calibri"/>
                <a:ea typeface="Calibri"/>
                <a:cs typeface="Calibri"/>
                <a:sym typeface="Calibri"/>
              </a:rPr>
            </a:br>
            <a:r>
              <a:rPr lang="en-US" sz="2400" dirty="0">
                <a:solidFill>
                  <a:schemeClr val="bg1"/>
                </a:solidFill>
                <a:latin typeface="Calibri" panose="020F0502020204030204" pitchFamily="34" charset="0"/>
                <a:ea typeface="Calibri"/>
                <a:cs typeface="Calibri" panose="020F0502020204030204" pitchFamily="34" charset="0"/>
                <a:sym typeface="Calibri"/>
              </a:rPr>
              <a:t>Project Sponsor organizations:</a:t>
            </a:r>
            <a:endParaRPr sz="2400" dirty="0">
              <a:solidFill>
                <a:schemeClr val="bg1"/>
              </a:solidFill>
              <a:latin typeface="Calibri" panose="020F0502020204030204" pitchFamily="34" charset="0"/>
              <a:cs typeface="Calibri" panose="020F0502020204030204" pitchFamily="34" charset="0"/>
            </a:endParaRPr>
          </a:p>
          <a:p>
            <a:pPr marL="228600" lvl="0" indent="-228600" algn="l" rtl="0">
              <a:lnSpc>
                <a:spcPct val="110000"/>
              </a:lnSpc>
              <a:spcBef>
                <a:spcPts val="1000"/>
              </a:spcBef>
              <a:spcAft>
                <a:spcPts val="0"/>
              </a:spcAft>
              <a:buSzPts val="1980"/>
              <a:buFont typeface="Noto Sans Symbols"/>
              <a:buChar char="✓"/>
            </a:pPr>
            <a:r>
              <a:rPr lang="en-US" sz="2000" b="1" dirty="0">
                <a:solidFill>
                  <a:schemeClr val="bg1"/>
                </a:solidFill>
                <a:latin typeface="Calibri" panose="020F0502020204030204" pitchFamily="34" charset="0"/>
                <a:ea typeface="Calibri"/>
                <a:cs typeface="Calibri" panose="020F0502020204030204" pitchFamily="34" charset="0"/>
                <a:sym typeface="Calibri"/>
              </a:rPr>
              <a:t>Govern</a:t>
            </a:r>
            <a:r>
              <a:rPr lang="en-US" sz="2000" dirty="0">
                <a:solidFill>
                  <a:schemeClr val="bg1"/>
                </a:solidFill>
                <a:latin typeface="Calibri" panose="020F0502020204030204" pitchFamily="34" charset="0"/>
                <a:ea typeface="Calibri"/>
                <a:cs typeface="Calibri" panose="020F0502020204030204" pitchFamily="34" charset="0"/>
                <a:sym typeface="Calibri"/>
              </a:rPr>
              <a:t> technical agenda and marketing activities via </a:t>
            </a:r>
            <a:br>
              <a:rPr lang="en-US" sz="2000" dirty="0">
                <a:solidFill>
                  <a:schemeClr val="bg1"/>
                </a:solidFill>
                <a:latin typeface="Calibri" panose="020F0502020204030204" pitchFamily="34" charset="0"/>
                <a:ea typeface="Calibri"/>
                <a:cs typeface="Calibri" panose="020F0502020204030204" pitchFamily="34" charset="0"/>
                <a:sym typeface="Calibri"/>
              </a:rPr>
            </a:br>
            <a:r>
              <a:rPr lang="en-US" sz="2000" dirty="0">
                <a:solidFill>
                  <a:schemeClr val="bg1"/>
                </a:solidFill>
                <a:latin typeface="Calibri" panose="020F0502020204030204" pitchFamily="34" charset="0"/>
                <a:ea typeface="Calibri"/>
                <a:cs typeface="Calibri" panose="020F0502020204030204" pitchFamily="34" charset="0"/>
                <a:sym typeface="Calibri"/>
              </a:rPr>
              <a:t>Project Governing Board (one-org/one-vote)</a:t>
            </a:r>
            <a:endParaRPr sz="2000" dirty="0">
              <a:solidFill>
                <a:schemeClr val="bg1"/>
              </a:solidFill>
              <a:latin typeface="Calibri" panose="020F0502020204030204" pitchFamily="34" charset="0"/>
              <a:cs typeface="Calibri" panose="020F0502020204030204" pitchFamily="34" charset="0"/>
            </a:endParaRPr>
          </a:p>
          <a:p>
            <a:pPr marL="228600" lvl="0" indent="-228600" algn="l" rtl="0">
              <a:lnSpc>
                <a:spcPct val="110000"/>
              </a:lnSpc>
              <a:spcBef>
                <a:spcPts val="1000"/>
              </a:spcBef>
              <a:spcAft>
                <a:spcPts val="0"/>
              </a:spcAft>
              <a:buSzPts val="1980"/>
              <a:buFont typeface="Noto Sans Symbols"/>
              <a:buChar char="✓"/>
            </a:pPr>
            <a:r>
              <a:rPr lang="en-US" sz="2000" b="1" dirty="0">
                <a:solidFill>
                  <a:schemeClr val="bg1"/>
                </a:solidFill>
                <a:latin typeface="Calibri" panose="020F0502020204030204" pitchFamily="34" charset="0"/>
                <a:ea typeface="Calibri"/>
                <a:cs typeface="Calibri" panose="020F0502020204030204" pitchFamily="34" charset="0"/>
                <a:sym typeface="Calibri"/>
              </a:rPr>
              <a:t>Make it possible </a:t>
            </a:r>
            <a:r>
              <a:rPr lang="en-US" sz="2000" dirty="0">
                <a:solidFill>
                  <a:schemeClr val="bg1"/>
                </a:solidFill>
                <a:latin typeface="Calibri" panose="020F0502020204030204" pitchFamily="34" charset="0"/>
                <a:ea typeface="Calibri"/>
                <a:cs typeface="Calibri" panose="020F0502020204030204" pitchFamily="34" charset="0"/>
                <a:sym typeface="Calibri"/>
              </a:rPr>
              <a:t>for the community to actively contribute to the development effort without cost</a:t>
            </a:r>
            <a:endParaRPr sz="2000" dirty="0">
              <a:solidFill>
                <a:schemeClr val="bg1"/>
              </a:solidFill>
              <a:latin typeface="Calibri" panose="020F0502020204030204" pitchFamily="34" charset="0"/>
              <a:cs typeface="Calibri" panose="020F0502020204030204" pitchFamily="34" charset="0"/>
            </a:endParaRPr>
          </a:p>
          <a:p>
            <a:pPr marL="228600" lvl="0" indent="-228600" algn="l" rtl="0">
              <a:lnSpc>
                <a:spcPct val="110000"/>
              </a:lnSpc>
              <a:spcBef>
                <a:spcPts val="1000"/>
              </a:spcBef>
              <a:spcAft>
                <a:spcPts val="0"/>
              </a:spcAft>
              <a:buSzPts val="1980"/>
              <a:buFont typeface="Noto Sans Symbols"/>
              <a:buChar char="✓"/>
            </a:pPr>
            <a:r>
              <a:rPr lang="en-US" sz="2000" b="1" dirty="0">
                <a:solidFill>
                  <a:schemeClr val="bg1"/>
                </a:solidFill>
                <a:latin typeface="Calibri" panose="020F0502020204030204" pitchFamily="34" charset="0"/>
                <a:ea typeface="Calibri"/>
                <a:cs typeface="Calibri" panose="020F0502020204030204" pitchFamily="34" charset="0"/>
                <a:sym typeface="Calibri"/>
              </a:rPr>
              <a:t>Form</a:t>
            </a:r>
            <a:r>
              <a:rPr lang="en-US" sz="2000" dirty="0">
                <a:solidFill>
                  <a:schemeClr val="bg1"/>
                </a:solidFill>
                <a:latin typeface="Calibri" panose="020F0502020204030204" pitchFamily="34" charset="0"/>
                <a:ea typeface="Calibri"/>
                <a:cs typeface="Calibri" panose="020F0502020204030204" pitchFamily="34" charset="0"/>
                <a:sym typeface="Calibri"/>
              </a:rPr>
              <a:t> Technical Steering Cmte(s) and other groups</a:t>
            </a:r>
            <a:endParaRPr sz="2000" dirty="0">
              <a:solidFill>
                <a:schemeClr val="bg1"/>
              </a:solidFill>
              <a:latin typeface="Calibri" panose="020F0502020204030204" pitchFamily="34" charset="0"/>
              <a:cs typeface="Calibri" panose="020F0502020204030204" pitchFamily="34" charset="0"/>
            </a:endParaRPr>
          </a:p>
          <a:p>
            <a:pPr marL="228600" lvl="0" indent="-228600" algn="l" rtl="0">
              <a:lnSpc>
                <a:spcPct val="110000"/>
              </a:lnSpc>
              <a:spcBef>
                <a:spcPts val="1000"/>
              </a:spcBef>
              <a:spcAft>
                <a:spcPts val="0"/>
              </a:spcAft>
              <a:buSzPts val="1980"/>
              <a:buFont typeface="Noto Sans Symbols"/>
              <a:buChar char="✓"/>
            </a:pPr>
            <a:r>
              <a:rPr lang="en-US" sz="2000" b="1" dirty="0">
                <a:solidFill>
                  <a:schemeClr val="bg1"/>
                </a:solidFill>
                <a:latin typeface="Calibri" panose="020F0502020204030204" pitchFamily="34" charset="0"/>
                <a:ea typeface="Calibri"/>
                <a:cs typeface="Calibri" panose="020F0502020204030204" pitchFamily="34" charset="0"/>
                <a:sym typeface="Calibri"/>
              </a:rPr>
              <a:t>Get recognized </a:t>
            </a:r>
            <a:r>
              <a:rPr lang="en-US" sz="2000" dirty="0">
                <a:solidFill>
                  <a:schemeClr val="bg1"/>
                </a:solidFill>
                <a:latin typeface="Calibri" panose="020F0502020204030204" pitchFamily="34" charset="0"/>
                <a:ea typeface="Calibri"/>
                <a:cs typeface="Calibri" panose="020F0502020204030204" pitchFamily="34" charset="0"/>
                <a:sym typeface="Calibri"/>
              </a:rPr>
              <a:t>on Project web site and social networks, events, press and analyst communications</a:t>
            </a:r>
            <a:endParaRPr sz="2000" dirty="0">
              <a:solidFill>
                <a:schemeClr val="bg1"/>
              </a:solidFill>
              <a:latin typeface="Calibri" panose="020F0502020204030204" pitchFamily="34" charset="0"/>
              <a:cs typeface="Calibri" panose="020F0502020204030204" pitchFamily="34" charset="0"/>
            </a:endParaRPr>
          </a:p>
          <a:p>
            <a:pPr marL="228600" lvl="0" indent="-228600" algn="l" rtl="0">
              <a:lnSpc>
                <a:spcPct val="110000"/>
              </a:lnSpc>
              <a:spcBef>
                <a:spcPts val="1000"/>
              </a:spcBef>
              <a:spcAft>
                <a:spcPts val="0"/>
              </a:spcAft>
              <a:buSzPts val="1980"/>
              <a:buFont typeface="Noto Sans Symbols"/>
              <a:buChar char="✓"/>
            </a:pPr>
            <a:r>
              <a:rPr lang="en-US" sz="2000" b="1" dirty="0">
                <a:solidFill>
                  <a:schemeClr val="bg1"/>
                </a:solidFill>
                <a:latin typeface="Calibri" panose="020F0502020204030204" pitchFamily="34" charset="0"/>
                <a:ea typeface="Calibri"/>
                <a:cs typeface="Calibri" panose="020F0502020204030204" pitchFamily="34" charset="0"/>
                <a:sym typeface="Calibri"/>
              </a:rPr>
              <a:t>Decide</a:t>
            </a:r>
            <a:r>
              <a:rPr lang="en-US" sz="2000" dirty="0">
                <a:solidFill>
                  <a:schemeClr val="bg1"/>
                </a:solidFill>
                <a:latin typeface="Calibri" panose="020F0502020204030204" pitchFamily="34" charset="0"/>
                <a:ea typeface="Calibri"/>
                <a:cs typeface="Calibri" panose="020F0502020204030204" pitchFamily="34" charset="0"/>
                <a:sym typeface="Calibri"/>
              </a:rPr>
              <a:t> which work products to advance through standards process</a:t>
            </a:r>
            <a:endParaRPr sz="2000" dirty="0">
              <a:solidFill>
                <a:schemeClr val="bg1"/>
              </a:solidFill>
              <a:latin typeface="Calibri" panose="020F0502020204030204" pitchFamily="34" charset="0"/>
              <a:cs typeface="Calibri" panose="020F0502020204030204" pitchFamily="34" charset="0"/>
            </a:endParaRPr>
          </a:p>
          <a:p>
            <a:pPr marL="228600" lvl="0" indent="-228600" algn="l" rtl="0">
              <a:lnSpc>
                <a:spcPct val="110000"/>
              </a:lnSpc>
              <a:spcBef>
                <a:spcPts val="1000"/>
              </a:spcBef>
              <a:spcAft>
                <a:spcPts val="0"/>
              </a:spcAft>
              <a:buSzPts val="1980"/>
              <a:buFont typeface="Noto Sans Symbols"/>
              <a:buChar char="✓"/>
            </a:pPr>
            <a:r>
              <a:rPr lang="en-US" sz="2000" b="1" dirty="0">
                <a:solidFill>
                  <a:schemeClr val="bg1"/>
                </a:solidFill>
                <a:latin typeface="Calibri" panose="020F0502020204030204" pitchFamily="34" charset="0"/>
                <a:ea typeface="Calibri"/>
                <a:cs typeface="Calibri" panose="020F0502020204030204" pitchFamily="34" charset="0"/>
                <a:sym typeface="Calibri"/>
              </a:rPr>
              <a:t>Request</a:t>
            </a:r>
            <a:r>
              <a:rPr lang="en-US" sz="2000" dirty="0">
                <a:solidFill>
                  <a:schemeClr val="bg1"/>
                </a:solidFill>
                <a:latin typeface="Calibri" panose="020F0502020204030204" pitchFamily="34" charset="0"/>
                <a:ea typeface="Calibri"/>
                <a:cs typeface="Calibri" panose="020F0502020204030204" pitchFamily="34" charset="0"/>
                <a:sym typeface="Calibri"/>
              </a:rPr>
              <a:t> submission of approved work to ISO, IEC, ITU, etc.</a:t>
            </a:r>
            <a:endParaRPr sz="2000" dirty="0">
              <a:solidFill>
                <a:schemeClr val="bg1"/>
              </a:solidFill>
              <a:latin typeface="Calibri" panose="020F0502020204030204" pitchFamily="34" charset="0"/>
              <a:cs typeface="Calibri" panose="020F0502020204030204" pitchFamily="34" charset="0"/>
            </a:endParaRPr>
          </a:p>
        </p:txBody>
      </p:sp>
      <p:sp>
        <p:nvSpPr>
          <p:cNvPr id="464" name="Google Shape;464;p18"/>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1000"/>
              <a:buFont typeface="Rockwell"/>
              <a:buNone/>
            </a:pPr>
            <a:fld id="{00000000-1234-1234-1234-123412341234}" type="slidenum">
              <a:rPr lang="en-US" b="0" i="0" u="none" strike="noStrike" cap="none">
                <a:solidFill>
                  <a:schemeClr val="lt1"/>
                </a:solidFill>
                <a:latin typeface="Rockwell"/>
                <a:ea typeface="Rockwell"/>
                <a:cs typeface="Rockwell"/>
                <a:sym typeface="Rockwell"/>
              </a:rPr>
              <a:t>18</a:t>
            </a:fld>
            <a:endParaRPr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1646340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8DF033C3-1D6E-42C1-A0F4-9896D686CB77}"/>
              </a:ext>
            </a:extLst>
          </p:cNvPr>
          <p:cNvSpPr/>
          <p:nvPr/>
        </p:nvSpPr>
        <p:spPr>
          <a:xfrm>
            <a:off x="4288150" y="2756618"/>
            <a:ext cx="1298264" cy="9891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0F2DE27-1297-4129-8109-8A8F621F6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E3576CE-E327-4733-A289-BEFB35F754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a16="http://schemas.microsoft.com/office/drawing/2014/main" id="{EF2E2475-8B34-4000-B8B4-D1C0480EAC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AFF0158B-67CA-4E5D-82E9-032946005C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E791B238-571A-4C82-9B16-63D94A891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id="{70F10DD1-A998-4B23-8C15-31B7FD35E9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AE6BBC61-DC1C-44DA-9B00-6F69CE21D8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906CAA79-7669-426E-AB78-3E141D4751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id="{DA6EE275-29A0-4962-AFA6-FAD32DF50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2274EE13-0D62-4489-9B61-C616736FA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471730B6-C7FB-45ED-BCC5-40FD45BF2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D6FE80FB-C4EF-4D79-9559-D63549F146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id="{C9CBAF19-21AE-40E8-8965-D5E6042F2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EBA99019-E134-4FD1-9B9C-5F2DCAAA98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id="{00B654CA-DF8B-44BB-BF62-5B028D522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32411C03-987B-42CB-833D-E31A279010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5F9F126A-997B-4B39-8984-6563BA5D7F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49617DFE-E17F-4F67-9D22-C419793921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E5441641-3AA6-42CE-8E3B-D39246DDE4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6A578EBB-B60C-404B-B968-F9D46DC8B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6A6D1E40-DD2C-4558-954C-47EC7417E6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a:extLst>
                <a:ext uri="{FF2B5EF4-FFF2-40B4-BE49-F238E27FC236}">
                  <a16:creationId xmlns:a16="http://schemas.microsoft.com/office/drawing/2014/main" id="{6C40FCAF-C578-4360-9094-9F66028B7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a:extLst>
                <a:ext uri="{FF2B5EF4-FFF2-40B4-BE49-F238E27FC236}">
                  <a16:creationId xmlns:a16="http://schemas.microsoft.com/office/drawing/2014/main" id="{63EAC42D-DC17-4FCB-B8F4-6AFBDA29CF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D7EE4EF-11CE-44AB-9789-D167998F9740}"/>
              </a:ext>
            </a:extLst>
          </p:cNvPr>
          <p:cNvSpPr>
            <a:spLocks noGrp="1"/>
          </p:cNvSpPr>
          <p:nvPr>
            <p:ph type="title"/>
          </p:nvPr>
        </p:nvSpPr>
        <p:spPr>
          <a:xfrm>
            <a:off x="1759287" y="798881"/>
            <a:ext cx="8673427" cy="1048945"/>
          </a:xfrm>
        </p:spPr>
        <p:txBody>
          <a:bodyPr>
            <a:normAutofit/>
          </a:bodyPr>
          <a:lstStyle/>
          <a:p>
            <a:r>
              <a:rPr lang="en-US" sz="3700">
                <a:solidFill>
                  <a:schemeClr val="tx1"/>
                </a:solidFill>
              </a:rPr>
              <a:t>Current OASIS Open Projects and Foundations</a:t>
            </a:r>
          </a:p>
        </p:txBody>
      </p:sp>
      <p:sp>
        <p:nvSpPr>
          <p:cNvPr id="4" name="Slide Number Placeholder 3">
            <a:extLst>
              <a:ext uri="{FF2B5EF4-FFF2-40B4-BE49-F238E27FC236}">
                <a16:creationId xmlns:a16="http://schemas.microsoft.com/office/drawing/2014/main" id="{C2C41AFE-8958-440A-B54D-B670EC0D6C3C}"/>
              </a:ext>
            </a:extLst>
          </p:cNvPr>
          <p:cNvSpPr>
            <a:spLocks noGrp="1"/>
          </p:cNvSpPr>
          <p:nvPr>
            <p:ph type="sldNum" sz="quarter" idx="12"/>
          </p:nvPr>
        </p:nvSpPr>
        <p:spPr>
          <a:xfrm>
            <a:off x="10469880" y="320040"/>
            <a:ext cx="914400" cy="320040"/>
          </a:xfrm>
        </p:spPr>
        <p:txBody>
          <a:bodyPr>
            <a:normAutofit/>
          </a:bodyPr>
          <a:lstStyle/>
          <a:p>
            <a:pPr>
              <a:spcAft>
                <a:spcPts val="600"/>
              </a:spcAft>
            </a:pPr>
            <a:fld id="{6D22F896-40B5-4ADD-8801-0D06FADFA095}" type="slidenum">
              <a:rPr lang="en-US" smtClean="0"/>
              <a:pPr>
                <a:spcAft>
                  <a:spcPts val="600"/>
                </a:spcAft>
              </a:pPr>
              <a:t>19</a:t>
            </a:fld>
            <a:endParaRPr lang="en-US"/>
          </a:p>
        </p:txBody>
      </p:sp>
      <p:graphicFrame>
        <p:nvGraphicFramePr>
          <p:cNvPr id="6" name="Content Placeholder 2">
            <a:extLst>
              <a:ext uri="{FF2B5EF4-FFF2-40B4-BE49-F238E27FC236}">
                <a16:creationId xmlns:a16="http://schemas.microsoft.com/office/drawing/2014/main" id="{9908EFF6-1EBE-4777-95C6-7A0DA70FA5A7}"/>
              </a:ext>
            </a:extLst>
          </p:cNvPr>
          <p:cNvGraphicFramePr>
            <a:graphicFrameLocks noGrp="1"/>
          </p:cNvGraphicFramePr>
          <p:nvPr>
            <p:ph idx="1"/>
            <p:extLst>
              <p:ext uri="{D42A27DB-BD31-4B8C-83A1-F6EECF244321}">
                <p14:modId xmlns:p14="http://schemas.microsoft.com/office/powerpoint/2010/main" val="3665983703"/>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5" name="Picture 2" descr="Ethereum Research open project logo">
            <a:extLst>
              <a:ext uri="{FF2B5EF4-FFF2-40B4-BE49-F238E27FC236}">
                <a16:creationId xmlns:a16="http://schemas.microsoft.com/office/drawing/2014/main" id="{6DF0448C-3421-43AF-8EA8-3E77471597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2471" y="2684463"/>
            <a:ext cx="1047750" cy="104775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8C3F83FA-5A05-481C-8509-F23A159B4F45}"/>
              </a:ext>
            </a:extLst>
          </p:cNvPr>
          <p:cNvSpPr/>
          <p:nvPr/>
        </p:nvSpPr>
        <p:spPr>
          <a:xfrm>
            <a:off x="859143" y="2770905"/>
            <a:ext cx="999514" cy="96059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1BCB236-1729-4884-B37B-38D84410D734}"/>
              </a:ext>
            </a:extLst>
          </p:cNvPr>
          <p:cNvSpPr/>
          <p:nvPr/>
        </p:nvSpPr>
        <p:spPr>
          <a:xfrm>
            <a:off x="859143" y="4423051"/>
            <a:ext cx="9398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D05A824-4450-45AA-983F-C4E4B0F8E1E0}"/>
              </a:ext>
            </a:extLst>
          </p:cNvPr>
          <p:cNvSpPr/>
          <p:nvPr/>
        </p:nvSpPr>
        <p:spPr>
          <a:xfrm>
            <a:off x="4444284" y="4423051"/>
            <a:ext cx="9398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98649CB-2C8B-4130-9DFD-52FF53F03EC1}"/>
              </a:ext>
            </a:extLst>
          </p:cNvPr>
          <p:cNvSpPr/>
          <p:nvPr/>
        </p:nvSpPr>
        <p:spPr>
          <a:xfrm>
            <a:off x="7924800" y="2770905"/>
            <a:ext cx="1193800" cy="96059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DC4A800-C0D9-45FD-BE22-28E6D00F64A5}"/>
              </a:ext>
            </a:extLst>
          </p:cNvPr>
          <p:cNvSpPr/>
          <p:nvPr/>
        </p:nvSpPr>
        <p:spPr>
          <a:xfrm>
            <a:off x="8051800" y="4423051"/>
            <a:ext cx="9398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 picture containing drawing&#10;&#10;Description automatically generated">
            <a:extLst>
              <a:ext uri="{FF2B5EF4-FFF2-40B4-BE49-F238E27FC236}">
                <a16:creationId xmlns:a16="http://schemas.microsoft.com/office/drawing/2014/main" id="{F82501C0-F17D-4600-AFB6-5F6CE0A3D763}"/>
              </a:ext>
            </a:extLst>
          </p:cNvPr>
          <p:cNvPicPr>
            <a:picLocks noChangeAspect="1"/>
          </p:cNvPicPr>
          <p:nvPr/>
        </p:nvPicPr>
        <p:blipFill rotWithShape="1">
          <a:blip r:embed="rId9"/>
          <a:srcRect b="44661"/>
          <a:stretch/>
        </p:blipFill>
        <p:spPr>
          <a:xfrm>
            <a:off x="-147736" y="2491881"/>
            <a:ext cx="3104052" cy="978036"/>
          </a:xfrm>
          <a:prstGeom prst="rect">
            <a:avLst/>
          </a:prstGeom>
        </p:spPr>
      </p:pic>
      <p:pic>
        <p:nvPicPr>
          <p:cNvPr id="42" name="Picture 4" descr="2034942">
            <a:extLst>
              <a:ext uri="{FF2B5EF4-FFF2-40B4-BE49-F238E27FC236}">
                <a16:creationId xmlns:a16="http://schemas.microsoft.com/office/drawing/2014/main" id="{2E8EA5E1-F82B-475F-A6F8-3F822D93F6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2350" y="4307981"/>
            <a:ext cx="806450" cy="80645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oca-2">
            <a:extLst>
              <a:ext uri="{FF2B5EF4-FFF2-40B4-BE49-F238E27FC236}">
                <a16:creationId xmlns:a16="http://schemas.microsoft.com/office/drawing/2014/main" id="{3EBF42F8-7120-4EDC-9CE7-FA1A7465091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 b="42409"/>
          <a:stretch/>
        </p:blipFill>
        <p:spPr bwMode="auto">
          <a:xfrm>
            <a:off x="7555379" y="2985293"/>
            <a:ext cx="1813896" cy="53181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8" descr="ODF Logo">
            <a:extLst>
              <a:ext uri="{FF2B5EF4-FFF2-40B4-BE49-F238E27FC236}">
                <a16:creationId xmlns:a16="http://schemas.microsoft.com/office/drawing/2014/main" id="{6003C65F-69BD-4D98-B234-3BA76C67BFE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22801" y="4307981"/>
            <a:ext cx="806451" cy="80645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descr="omf-markonly">
            <a:extLst>
              <a:ext uri="{FF2B5EF4-FFF2-40B4-BE49-F238E27FC236}">
                <a16:creationId xmlns:a16="http://schemas.microsoft.com/office/drawing/2014/main" id="{2C8CC3C0-BF8D-4438-8CAB-A924C6E26A1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46931" y="4511423"/>
            <a:ext cx="1244669" cy="531813"/>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8D6E332B-BBE3-497D-9E8F-614B763D10C9}"/>
              </a:ext>
            </a:extLst>
          </p:cNvPr>
          <p:cNvSpPr txBox="1"/>
          <p:nvPr/>
        </p:nvSpPr>
        <p:spPr>
          <a:xfrm>
            <a:off x="7286617" y="6026942"/>
            <a:ext cx="4829191" cy="369332"/>
          </a:xfrm>
          <a:prstGeom prst="rect">
            <a:avLst/>
          </a:prstGeom>
          <a:noFill/>
        </p:spPr>
        <p:txBody>
          <a:bodyPr wrap="square" rtlCol="0">
            <a:spAutoFit/>
          </a:bodyPr>
          <a:lstStyle/>
          <a:p>
            <a:r>
              <a:rPr lang="en-US" dirty="0">
                <a:latin typeface="+mj-lt"/>
                <a:hlinkClick r:id="rId14"/>
              </a:rPr>
              <a:t>https://oasis-open-projects.org/projects/</a:t>
            </a:r>
            <a:endParaRPr lang="en-US" dirty="0">
              <a:latin typeface="+mj-lt"/>
            </a:endParaRPr>
          </a:p>
        </p:txBody>
      </p:sp>
    </p:spTree>
    <p:extLst>
      <p:ext uri="{BB962C8B-B14F-4D97-AF65-F5344CB8AC3E}">
        <p14:creationId xmlns:p14="http://schemas.microsoft.com/office/powerpoint/2010/main" val="2812564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20A234D-B9A4-4358-82C4-55B27FDC0E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D6AD3151-F96E-4F8D-9B74-990ABE183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B3504A37-677D-4553-961E-C8504E1AD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A9F12C-7B47-41B8-9DF3-74E2A725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AB64BA4D-764E-43AA-B546-158AAB0F2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C13AB19E-C06F-42CE-8C07-8BCE182DA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057D2BFA-CF18-4381-89A7-ED3624346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D4C422A6-48B9-4629-8FEF-0AA2FCF8A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44431652-9C96-4555-8585-20ACDFB21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BA82E172-9439-4927-ABE2-364FD3AA9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9137DE69-451C-4993-8AF3-1DDDD1751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430B95C1-206E-4B3D-85F7-10E2EE73C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3D23E2F8-938B-4A52-B35F-94F1331E9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A7371A20-A9C7-40DA-BE71-2D23D3F8F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AD5A9C0B-2DF6-47B7-B7F4-DC52B4665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AA3FFED2-A833-473E-869C-C67C78EF1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DD3136B0-EC59-42D1-AED9-1E7B23AE0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516A793C-A2AA-409E-9AFD-31EBC9918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A91A9330-6EF3-4068-9E05-EFD9E5814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363F339A-2F0F-497A-9A97-6E1D4A38A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4BF14AA4-98BB-49F7-8A26-B9611695CB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769B412D-486A-40AE-AD13-012CFC18C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Isosceles Triangle 31">
              <a:extLst>
                <a:ext uri="{FF2B5EF4-FFF2-40B4-BE49-F238E27FC236}">
                  <a16:creationId xmlns:a16="http://schemas.microsoft.com/office/drawing/2014/main" id="{05FE3073-1BF6-4D01-B519-32947061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0144938A-7410-4F44-8642-3F1272DE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 y="6419"/>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36">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8"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69"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40"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41"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42"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43"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44"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5"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46"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7"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48"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49"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50"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51"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52"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53"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54"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55"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56"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2" name="Title 1">
            <a:extLst>
              <a:ext uri="{FF2B5EF4-FFF2-40B4-BE49-F238E27FC236}">
                <a16:creationId xmlns:a16="http://schemas.microsoft.com/office/drawing/2014/main" id="{172A15B0-EDA9-4C81-BF84-86E182B81AD6}"/>
              </a:ext>
            </a:extLst>
          </p:cNvPr>
          <p:cNvSpPr>
            <a:spLocks noGrp="1"/>
          </p:cNvSpPr>
          <p:nvPr>
            <p:ph type="title"/>
          </p:nvPr>
        </p:nvSpPr>
        <p:spPr>
          <a:xfrm>
            <a:off x="2004716" y="1263404"/>
            <a:ext cx="8239252" cy="3115075"/>
          </a:xfrm>
        </p:spPr>
        <p:txBody>
          <a:bodyPr vert="horz" lIns="228600" tIns="228600" rIns="228600" bIns="0" rtlCol="0" anchor="b">
            <a:normAutofit/>
          </a:bodyPr>
          <a:lstStyle/>
          <a:p>
            <a:pPr algn="l">
              <a:lnSpc>
                <a:spcPct val="80000"/>
              </a:lnSpc>
            </a:pPr>
            <a:r>
              <a:rPr lang="en-US" sz="6600" dirty="0">
                <a:solidFill>
                  <a:schemeClr val="tx1"/>
                </a:solidFill>
              </a:rPr>
              <a:t>Who is OASIS?</a:t>
            </a:r>
          </a:p>
        </p:txBody>
      </p:sp>
      <p:sp>
        <p:nvSpPr>
          <p:cNvPr id="4" name="Slide Number Placeholder 3">
            <a:extLst>
              <a:ext uri="{FF2B5EF4-FFF2-40B4-BE49-F238E27FC236}">
                <a16:creationId xmlns:a16="http://schemas.microsoft.com/office/drawing/2014/main" id="{28BD9775-610B-4427-AF2B-352D6D95EF85}"/>
              </a:ext>
            </a:extLst>
          </p:cNvPr>
          <p:cNvSpPr>
            <a:spLocks noGrp="1"/>
          </p:cNvSpPr>
          <p:nvPr>
            <p:ph type="sldNum" sz="quarter" idx="12"/>
          </p:nvPr>
        </p:nvSpPr>
        <p:spPr>
          <a:xfrm>
            <a:off x="9334024" y="320040"/>
            <a:ext cx="914400" cy="320040"/>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2</a:t>
            </a:fld>
            <a:endParaRPr lang="en-US"/>
          </a:p>
        </p:txBody>
      </p:sp>
      <p:sp>
        <p:nvSpPr>
          <p:cNvPr id="58" name="Isosceles Triangle 57">
            <a:extLst>
              <a:ext uri="{FF2B5EF4-FFF2-40B4-BE49-F238E27FC236}">
                <a16:creationId xmlns:a16="http://schemas.microsoft.com/office/drawing/2014/main" id="{A4CD35EF-7348-4E64-8700-827E64EA4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103196638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Lst>
          </p:cNvPr>
          <p:cNvGrpSpPr>
            <a:grpSpLocks noGrp="1" noUngrp="1" noRot="1" noChangeAspect="1" noMove="1" noResize="1"/>
          </p:cNvGrpSpPr>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F2DCEC33-4B31-44BC-99CB-9E4845DC4CD3}"/>
                </a:ext>
              </a:extLst>
            </p:cNvPr>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Lst>
            </p:cNvPr>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Lst>
            </p:cNvPr>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Lst>
            </p:cNvPr>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Lst>
            </p:cNvPr>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Lst>
            </p:cNvPr>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Lst>
            </p:cNvPr>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Lst>
            </p:cNvPr>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Lst>
            </p:cNvPr>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Lst>
            </p:cNvPr>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Lst>
            </p:cNvPr>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Lst>
            </p:cNvPr>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Lst>
            </p:cNvPr>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Lst>
            </p:cNvPr>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Lst>
            </p:cNvPr>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Lst>
            </p:cNvPr>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Lst>
            </p:cNvPr>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Lst>
            </p:cNvPr>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Lst>
            </p:cNvPr>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Lst>
            </p:cNvPr>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Lst>
            </p:cNvPr>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Lst>
          </p:cNvPr>
          <p:cNvSpPr>
            <a:spLocks noGrp="1" noRot="1" noChangeAspect="1" noMove="1" noResize="1" noEditPoints="1" noAdjustHandles="1" noChangeArrowheads="1" noChangeShapeType="1" noTextEdit="1"/>
          </p:cNvSpPr>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68B6AB33-DFE6-4FE4-94FE-C9E25424AD16}"/>
              </a:ext>
            </a:extLst>
          </p:cNvPr>
          <p:cNvCxnSpPr>
            <a:cxnSpLocks noGrp="1" noRot="1" noChangeAspect="1" noMove="1" noResize="1" noEditPoints="1" noAdjustHandles="1" noChangeArrowheads="1" noChangeShapeType="1"/>
          </p:cNvCxnSpPr>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1DFE7B4-A045-40DF-9F87-E266C433B594}"/>
              </a:ext>
            </a:extLst>
          </p:cNvPr>
          <p:cNvSpPr>
            <a:spLocks noGrp="1"/>
          </p:cNvSpPr>
          <p:nvPr>
            <p:ph type="title"/>
          </p:nvPr>
        </p:nvSpPr>
        <p:spPr>
          <a:xfrm>
            <a:off x="14288" y="960120"/>
            <a:ext cx="4496867" cy="4171278"/>
          </a:xfrm>
        </p:spPr>
        <p:txBody>
          <a:bodyPr>
            <a:normAutofit/>
          </a:bodyPr>
          <a:lstStyle/>
          <a:p>
            <a:pPr algn="r"/>
            <a:r>
              <a:rPr lang="en-US" dirty="0">
                <a:solidFill>
                  <a:schemeClr val="tx1"/>
                </a:solidFill>
                <a:cs typeface="Calibri" panose="020F0502020204030204" pitchFamily="34" charset="0"/>
              </a:rPr>
              <a:t>Form an </a:t>
            </a:r>
            <a:br>
              <a:rPr lang="en-US" dirty="0">
                <a:solidFill>
                  <a:schemeClr val="tx1"/>
                </a:solidFill>
                <a:cs typeface="Calibri" panose="020F0502020204030204" pitchFamily="34" charset="0"/>
              </a:rPr>
            </a:br>
            <a:r>
              <a:rPr lang="en-US" dirty="0">
                <a:solidFill>
                  <a:schemeClr val="tx1"/>
                </a:solidFill>
                <a:cs typeface="Calibri" panose="020F0502020204030204" pitchFamily="34" charset="0"/>
              </a:rPr>
              <a:t>Open Project </a:t>
            </a:r>
            <a:br>
              <a:rPr lang="en-US" dirty="0">
                <a:solidFill>
                  <a:schemeClr val="tx1"/>
                </a:solidFill>
                <a:cs typeface="Calibri" panose="020F0502020204030204" pitchFamily="34" charset="0"/>
              </a:rPr>
            </a:br>
            <a:r>
              <a:rPr lang="en-US" dirty="0">
                <a:solidFill>
                  <a:schemeClr val="tx1"/>
                </a:solidFill>
                <a:cs typeface="Calibri" panose="020F0502020204030204" pitchFamily="34" charset="0"/>
              </a:rPr>
              <a:t>if you want to…</a:t>
            </a:r>
          </a:p>
        </p:txBody>
      </p:sp>
      <p:sp>
        <p:nvSpPr>
          <p:cNvPr id="3" name="Text Placeholder 2">
            <a:extLst>
              <a:ext uri="{FF2B5EF4-FFF2-40B4-BE49-F238E27FC236}">
                <a16:creationId xmlns:a16="http://schemas.microsoft.com/office/drawing/2014/main" id="{18003ABD-2C2F-4B83-8B94-DBFC13058317}"/>
              </a:ext>
            </a:extLst>
          </p:cNvPr>
          <p:cNvSpPr>
            <a:spLocks noGrp="1"/>
          </p:cNvSpPr>
          <p:nvPr>
            <p:ph type="body" idx="1"/>
          </p:nvPr>
        </p:nvSpPr>
        <p:spPr>
          <a:xfrm>
            <a:off x="4797425" y="1207496"/>
            <a:ext cx="7331013" cy="4171278"/>
          </a:xfrm>
        </p:spPr>
        <p:txBody>
          <a:bodyPr>
            <a:noAutofit/>
          </a:bodyPr>
          <a:lstStyle/>
          <a:p>
            <a:pPr fontAlgn="t">
              <a:lnSpc>
                <a:spcPct val="100000"/>
              </a:lnSpc>
              <a:buFont typeface="Wingdings" panose="05000000000000000000" pitchFamily="2" charset="2"/>
              <a:buChar char="ü"/>
            </a:pPr>
            <a:r>
              <a:rPr lang="en-US" dirty="0">
                <a:latin typeface="+mj-lt"/>
              </a:rPr>
              <a:t>Operate a transparent, vendor-neutral collaboration that enables everyone to contribute</a:t>
            </a:r>
          </a:p>
          <a:p>
            <a:pPr fontAlgn="t">
              <a:lnSpc>
                <a:spcPct val="100000"/>
              </a:lnSpc>
              <a:buFont typeface="Wingdings" panose="05000000000000000000" pitchFamily="2" charset="2"/>
              <a:buChar char="ü"/>
            </a:pPr>
            <a:r>
              <a:rPr lang="en-US" dirty="0"/>
              <a:t>Produce work with solid IP assurances that you can submit for de jure approval</a:t>
            </a:r>
          </a:p>
          <a:p>
            <a:pPr fontAlgn="t">
              <a:lnSpc>
                <a:spcPct val="100000"/>
              </a:lnSpc>
              <a:buFont typeface="Wingdings" panose="05000000000000000000" pitchFamily="2" charset="2"/>
              <a:buChar char="ü"/>
            </a:pPr>
            <a:r>
              <a:rPr lang="en-US" dirty="0"/>
              <a:t>Encourage adoption by taking advantage of OASIS’s experience and reputation</a:t>
            </a:r>
          </a:p>
          <a:p>
            <a:pPr fontAlgn="t">
              <a:lnSpc>
                <a:spcPct val="100000"/>
              </a:lnSpc>
              <a:buFont typeface="Wingdings" panose="05000000000000000000" pitchFamily="2" charset="2"/>
              <a:buChar char="ü"/>
            </a:pPr>
            <a:r>
              <a:rPr lang="en-US" dirty="0"/>
              <a:t>Access OASIS’s extensive network of related projects and member companies </a:t>
            </a:r>
          </a:p>
          <a:p>
            <a:pPr fontAlgn="t">
              <a:lnSpc>
                <a:spcPct val="100000"/>
              </a:lnSpc>
              <a:buFont typeface="Wingdings" panose="05000000000000000000" pitchFamily="2" charset="2"/>
              <a:buChar char="ü"/>
            </a:pPr>
            <a:r>
              <a:rPr lang="en-US" dirty="0"/>
              <a:t>Influence technology and policy direction across academia, industry, and government sectors</a:t>
            </a:r>
          </a:p>
          <a:p>
            <a:pPr fontAlgn="t">
              <a:lnSpc>
                <a:spcPct val="100000"/>
              </a:lnSpc>
              <a:buFont typeface="Wingdings" panose="05000000000000000000" pitchFamily="2" charset="2"/>
              <a:buChar char="ü"/>
            </a:pPr>
            <a:r>
              <a:rPr lang="en-US" dirty="0">
                <a:latin typeface="+mj-lt"/>
              </a:rPr>
              <a:t>Use familiar tools like </a:t>
            </a:r>
            <a:r>
              <a:rPr lang="en-US" dirty="0" err="1">
                <a:latin typeface="+mj-lt"/>
              </a:rPr>
              <a:t>GitHub</a:t>
            </a:r>
            <a:r>
              <a:rPr lang="en-US" dirty="0">
                <a:latin typeface="+mj-lt"/>
              </a:rPr>
              <a:t> for project governance and management</a:t>
            </a:r>
          </a:p>
          <a:p>
            <a:pPr fontAlgn="t">
              <a:lnSpc>
                <a:spcPct val="100000"/>
              </a:lnSpc>
              <a:buFont typeface="Wingdings" panose="05000000000000000000" pitchFamily="2" charset="2"/>
              <a:buChar char="ü"/>
            </a:pPr>
            <a:r>
              <a:rPr lang="en-US" dirty="0">
                <a:latin typeface="+mj-lt"/>
              </a:rPr>
              <a:t>Pool &amp; share costs of project maintenance</a:t>
            </a:r>
            <a:r>
              <a:rPr lang="en-US" dirty="0"/>
              <a:t>, o</a:t>
            </a:r>
            <a:r>
              <a:rPr lang="en-US" dirty="0">
                <a:latin typeface="+mj-lt"/>
              </a:rPr>
              <a:t>utsource time-consuming project </a:t>
            </a:r>
            <a:r>
              <a:rPr lang="en-US" dirty="0" err="1">
                <a:latin typeface="+mj-lt"/>
              </a:rPr>
              <a:t>administrativia</a:t>
            </a:r>
            <a:endParaRPr lang="en-US" dirty="0">
              <a:latin typeface="+mj-lt"/>
            </a:endParaRPr>
          </a:p>
          <a:p>
            <a:pPr fontAlgn="t">
              <a:lnSpc>
                <a:spcPct val="100000"/>
              </a:lnSpc>
              <a:buFont typeface="Wingdings" panose="05000000000000000000" pitchFamily="2" charset="2"/>
              <a:buChar char="ü"/>
            </a:pPr>
            <a:endParaRPr lang="en-US" dirty="0">
              <a:latin typeface="+mj-lt"/>
            </a:endParaRPr>
          </a:p>
        </p:txBody>
      </p:sp>
      <p:sp>
        <p:nvSpPr>
          <p:cNvPr id="4" name="Slide Number Placeholder 3">
            <a:extLst>
              <a:ext uri="{FF2B5EF4-FFF2-40B4-BE49-F238E27FC236}">
                <a16:creationId xmlns:a16="http://schemas.microsoft.com/office/drawing/2014/main" id="{EAAC08BF-2349-4B22-B528-E9CEF633DB7E}"/>
              </a:ext>
            </a:extLst>
          </p:cNvPr>
          <p:cNvSpPr>
            <a:spLocks noGrp="1"/>
          </p:cNvSpPr>
          <p:nvPr>
            <p:ph type="sldNum" idx="12"/>
          </p:nvPr>
        </p:nvSpPr>
        <p:spPr>
          <a:xfrm>
            <a:off x="10469880" y="320040"/>
            <a:ext cx="914400" cy="320040"/>
          </a:xfrm>
        </p:spPr>
        <p:txBody>
          <a:bodyPr>
            <a:normAutofit/>
          </a:bodyPr>
          <a:lstStyle/>
          <a:p>
            <a:pPr marL="0" marR="0" lvl="0" indent="0" rtl="0">
              <a:spcBef>
                <a:spcPts val="0"/>
              </a:spcBef>
              <a:spcAft>
                <a:spcPts val="600"/>
              </a:spcAft>
              <a:buNone/>
            </a:pPr>
            <a:fld id="{00000000-1234-1234-1234-123412341234}" type="slidenum">
              <a:rPr lang="en-US" b="0" i="0" u="none" strike="noStrike" cap="none">
                <a:solidFill>
                  <a:schemeClr val="tx1"/>
                </a:solidFill>
                <a:latin typeface="Rockwell"/>
                <a:ea typeface="Rockwell"/>
                <a:cs typeface="Rockwell"/>
                <a:sym typeface="Rockwell"/>
              </a:rPr>
              <a:pPr marL="0" marR="0" lvl="0" indent="0" rtl="0">
                <a:spcBef>
                  <a:spcPts val="0"/>
                </a:spcBef>
                <a:spcAft>
                  <a:spcPts val="600"/>
                </a:spcAft>
                <a:buNone/>
              </a:pPr>
              <a:t>20</a:t>
            </a:fld>
            <a:endParaRPr lang="en-US" b="0" i="0" u="none" strike="noStrike" cap="none">
              <a:solidFill>
                <a:schemeClr val="tx1"/>
              </a:solidFill>
              <a:latin typeface="Rockwell"/>
              <a:ea typeface="Rockwell"/>
              <a:cs typeface="Rockwell"/>
              <a:sym typeface="Rockwell"/>
            </a:endParaRPr>
          </a:p>
        </p:txBody>
      </p:sp>
    </p:spTree>
    <p:extLst>
      <p:ext uri="{BB962C8B-B14F-4D97-AF65-F5344CB8AC3E}">
        <p14:creationId xmlns:p14="http://schemas.microsoft.com/office/powerpoint/2010/main" val="886329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a:extLst>
              <a:ext uri="{FF2B5EF4-FFF2-40B4-BE49-F238E27FC236}">
                <a16:creationId xmlns:a16="http://schemas.microsoft.com/office/drawing/2014/main" id="{A85AC3E1-669B-44CF-885E-A18BB7C6A74A}"/>
              </a:ext>
            </a:extLst>
          </p:cNvPr>
          <p:cNvGraphicFramePr>
            <a:graphicFrameLocks/>
          </p:cNvGraphicFramePr>
          <p:nvPr/>
        </p:nvGraphicFramePr>
        <p:xfrm>
          <a:off x="1473200" y="0"/>
          <a:ext cx="110363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A close up of a sign&#10;&#10;Description automatically generated">
            <a:extLst>
              <a:ext uri="{FF2B5EF4-FFF2-40B4-BE49-F238E27FC236}">
                <a16:creationId xmlns:a16="http://schemas.microsoft.com/office/drawing/2014/main" id="{60E81464-F4DF-44BF-9474-DB569AA0CD01}"/>
              </a:ext>
            </a:extLst>
          </p:cNvPr>
          <p:cNvPicPr>
            <a:picLocks noChangeAspect="1"/>
          </p:cNvPicPr>
          <p:nvPr/>
        </p:nvPicPr>
        <p:blipFill rotWithShape="1">
          <a:blip r:embed="rId8"/>
          <a:srcRect l="4333" t="1" r="4682" b="-7452"/>
          <a:stretch/>
        </p:blipFill>
        <p:spPr>
          <a:xfrm rot="16200000">
            <a:off x="-1961954" y="3080759"/>
            <a:ext cx="6173825" cy="696482"/>
          </a:xfrm>
          <a:prstGeom prst="rect">
            <a:avLst/>
          </a:prstGeom>
        </p:spPr>
      </p:pic>
    </p:spTree>
    <p:extLst>
      <p:ext uri="{BB962C8B-B14F-4D97-AF65-F5344CB8AC3E}">
        <p14:creationId xmlns:p14="http://schemas.microsoft.com/office/powerpoint/2010/main" val="3789832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20A234D-B9A4-4358-82C4-55B27FDC0E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D6AD3151-F96E-4F8D-9B74-990ABE183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B3504A37-677D-4553-961E-C8504E1AD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A9F12C-7B47-41B8-9DF3-74E2A725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AB64BA4D-764E-43AA-B546-158AAB0F2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C13AB19E-C06F-42CE-8C07-8BCE182DA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057D2BFA-CF18-4381-89A7-ED3624346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D4C422A6-48B9-4629-8FEF-0AA2FCF8A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44431652-9C96-4555-8585-20ACDFB21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BA82E172-9439-4927-ABE2-364FD3AA9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9137DE69-451C-4993-8AF3-1DDDD1751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430B95C1-206E-4B3D-85F7-10E2EE73C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3D23E2F8-938B-4A52-B35F-94F1331E9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A7371A20-A9C7-40DA-BE71-2D23D3F8F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AD5A9C0B-2DF6-47B7-B7F4-DC52B4665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AA3FFED2-A833-473E-869C-C67C78EF1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DD3136B0-EC59-42D1-AED9-1E7B23AE0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516A793C-A2AA-409E-9AFD-31EBC9918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A91A9330-6EF3-4068-9E05-EFD9E5814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363F339A-2F0F-497A-9A97-6E1D4A38A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4BF14AA4-98BB-49F7-8A26-B9611695CB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769B412D-486A-40AE-AD13-012CFC18C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Isosceles Triangle 31">
              <a:extLst>
                <a:ext uri="{FF2B5EF4-FFF2-40B4-BE49-F238E27FC236}">
                  <a16:creationId xmlns:a16="http://schemas.microsoft.com/office/drawing/2014/main" id="{05FE3073-1BF6-4D01-B519-32947061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0144938A-7410-4F44-8642-3F1272DE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 y="6419"/>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36">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8"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69"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40"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41"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42"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43"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44"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5"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46"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7"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48"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49"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50"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51"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52"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53"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54"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55"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56"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2" name="Title 1">
            <a:extLst>
              <a:ext uri="{FF2B5EF4-FFF2-40B4-BE49-F238E27FC236}">
                <a16:creationId xmlns:a16="http://schemas.microsoft.com/office/drawing/2014/main" id="{172A15B0-EDA9-4C81-BF84-86E182B81AD6}"/>
              </a:ext>
            </a:extLst>
          </p:cNvPr>
          <p:cNvSpPr>
            <a:spLocks noGrp="1"/>
          </p:cNvSpPr>
          <p:nvPr>
            <p:ph type="title"/>
          </p:nvPr>
        </p:nvSpPr>
        <p:spPr>
          <a:xfrm>
            <a:off x="2004716" y="1263404"/>
            <a:ext cx="8239252" cy="3115075"/>
          </a:xfrm>
        </p:spPr>
        <p:txBody>
          <a:bodyPr vert="horz" lIns="228600" tIns="228600" rIns="228600" bIns="0" rtlCol="0" anchor="b">
            <a:normAutofit/>
          </a:bodyPr>
          <a:lstStyle/>
          <a:p>
            <a:pPr algn="l">
              <a:lnSpc>
                <a:spcPct val="80000"/>
              </a:lnSpc>
            </a:pPr>
            <a:r>
              <a:rPr lang="en-US" sz="6600" dirty="0">
                <a:solidFill>
                  <a:schemeClr val="tx1"/>
                </a:solidFill>
              </a:rPr>
              <a:t>Learn more</a:t>
            </a:r>
          </a:p>
        </p:txBody>
      </p:sp>
      <p:sp>
        <p:nvSpPr>
          <p:cNvPr id="4" name="Slide Number Placeholder 3">
            <a:extLst>
              <a:ext uri="{FF2B5EF4-FFF2-40B4-BE49-F238E27FC236}">
                <a16:creationId xmlns:a16="http://schemas.microsoft.com/office/drawing/2014/main" id="{28BD9775-610B-4427-AF2B-352D6D95EF85}"/>
              </a:ext>
            </a:extLst>
          </p:cNvPr>
          <p:cNvSpPr>
            <a:spLocks noGrp="1"/>
          </p:cNvSpPr>
          <p:nvPr>
            <p:ph type="sldNum" sz="quarter" idx="12"/>
          </p:nvPr>
        </p:nvSpPr>
        <p:spPr>
          <a:xfrm>
            <a:off x="9334024" y="320040"/>
            <a:ext cx="914400" cy="320040"/>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22</a:t>
            </a:fld>
            <a:endParaRPr lang="en-US"/>
          </a:p>
        </p:txBody>
      </p:sp>
      <p:sp>
        <p:nvSpPr>
          <p:cNvPr id="58" name="Isosceles Triangle 57">
            <a:extLst>
              <a:ext uri="{FF2B5EF4-FFF2-40B4-BE49-F238E27FC236}">
                <a16:creationId xmlns:a16="http://schemas.microsoft.com/office/drawing/2014/main" id="{A4CD35EF-7348-4E64-8700-827E64EA4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
        <p:nvSpPr>
          <p:cNvPr id="3" name="TextBox 2">
            <a:extLst>
              <a:ext uri="{FF2B5EF4-FFF2-40B4-BE49-F238E27FC236}">
                <a16:creationId xmlns:a16="http://schemas.microsoft.com/office/drawing/2014/main" id="{3359BCE0-E906-4CFC-BEA3-D3F5D54F1DCA}"/>
              </a:ext>
            </a:extLst>
          </p:cNvPr>
          <p:cNvSpPr txBox="1"/>
          <p:nvPr/>
        </p:nvSpPr>
        <p:spPr>
          <a:xfrm>
            <a:off x="7231167" y="1375934"/>
            <a:ext cx="5502696" cy="3785652"/>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Open Projects website </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hlinkClick r:id="rId3"/>
              </a:rPr>
              <a:t>http://oasis-open-projects.org</a:t>
            </a:r>
            <a:endParaRPr lang="en-US" sz="2000" b="1"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Open Projects video</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hlinkClick r:id="rId4"/>
              </a:rPr>
              <a:t>https://youtu.be/McDnsOKUoxY</a:t>
            </a:r>
            <a:endParaRPr lang="en-US" sz="2000" b="1"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Open Projects guides and documentation</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hlinkClick r:id="rId5"/>
              </a:rPr>
              <a:t>https://github.com/oasis-open-projects</a:t>
            </a:r>
            <a:endParaRPr lang="en-US" sz="2000" b="1"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Open Project Charter Template</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hlinkClick r:id="rId6"/>
              </a:rPr>
              <a:t>http://ow.ly/bbcy30jpGwZ</a:t>
            </a:r>
            <a:endParaRPr lang="en-US" sz="2000" b="1"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p:txBody>
      </p:sp>
      <p:sp>
        <p:nvSpPr>
          <p:cNvPr id="59" name="Rectangle 58" descr="World">
            <a:extLst>
              <a:ext uri="{FF2B5EF4-FFF2-40B4-BE49-F238E27FC236}">
                <a16:creationId xmlns:a16="http://schemas.microsoft.com/office/drawing/2014/main" id="{8925CC98-494E-4829-9C1E-11B29F105591}"/>
              </a:ext>
            </a:extLst>
          </p:cNvPr>
          <p:cNvSpPr/>
          <p:nvPr/>
        </p:nvSpPr>
        <p:spPr>
          <a:xfrm rot="21229367">
            <a:off x="6726419" y="1394068"/>
            <a:ext cx="483966" cy="483966"/>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0">
            <a:scrgbClr r="0" g="0" b="0"/>
          </a:lnRef>
          <a:fillRef idx="3">
            <a:scrgbClr r="0" g="0" b="0"/>
          </a:fillRef>
          <a:effectRef idx="2">
            <a:schemeClr val="accent2">
              <a:hueOff val="0"/>
              <a:satOff val="0"/>
              <a:lumOff val="0"/>
              <a:alphaOff val="0"/>
            </a:schemeClr>
          </a:effectRef>
          <a:fontRef idx="minor">
            <a:schemeClr val="lt1"/>
          </a:fontRef>
        </p:style>
      </p:sp>
      <p:sp>
        <p:nvSpPr>
          <p:cNvPr id="60" name="Rectangle 59" descr="Video camera">
            <a:extLst>
              <a:ext uri="{FF2B5EF4-FFF2-40B4-BE49-F238E27FC236}">
                <a16:creationId xmlns:a16="http://schemas.microsoft.com/office/drawing/2014/main" id="{64A5DFAA-3158-45BE-AA7A-AF004C0E4580}"/>
              </a:ext>
            </a:extLst>
          </p:cNvPr>
          <p:cNvSpPr/>
          <p:nvPr/>
        </p:nvSpPr>
        <p:spPr>
          <a:xfrm>
            <a:off x="6741273" y="2256184"/>
            <a:ext cx="483966" cy="483966"/>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0">
            <a:scrgbClr r="0" g="0" b="0"/>
          </a:lnRef>
          <a:fillRef idx="3">
            <a:scrgbClr r="0" g="0" b="0"/>
          </a:fillRef>
          <a:effectRef idx="2">
            <a:schemeClr val="accent3">
              <a:hueOff val="0"/>
              <a:satOff val="0"/>
              <a:lumOff val="0"/>
              <a:alphaOff val="0"/>
            </a:schemeClr>
          </a:effectRef>
          <a:fontRef idx="minor">
            <a:schemeClr val="lt1"/>
          </a:fontRef>
        </p:style>
      </p:sp>
      <p:sp>
        <p:nvSpPr>
          <p:cNvPr id="61" name="Rectangle 60" descr="Classroom">
            <a:extLst>
              <a:ext uri="{FF2B5EF4-FFF2-40B4-BE49-F238E27FC236}">
                <a16:creationId xmlns:a16="http://schemas.microsoft.com/office/drawing/2014/main" id="{40C3C7A6-3CE4-42A0-98B9-3F7252DA976C}"/>
              </a:ext>
            </a:extLst>
          </p:cNvPr>
          <p:cNvSpPr/>
          <p:nvPr/>
        </p:nvSpPr>
        <p:spPr>
          <a:xfrm>
            <a:off x="6741273" y="3230146"/>
            <a:ext cx="483966" cy="483966"/>
          </a:xfrm>
          <a:prstGeom prst="rect">
            <a:avLst/>
          </a:prstGeom>
          <a:blipFill>
            <a:blip r:embed="rId11">
              <a:extLst>
                <a:ext uri="{96DAC541-7B7A-43D3-8B79-37D633B846F1}">
                  <asvg:svgBlip xmlns:asvg="http://schemas.microsoft.com/office/drawing/2016/SVG/main" r:embed="rId12"/>
                </a:ext>
              </a:extLst>
            </a:blip>
            <a:srcRect/>
            <a:stretch>
              <a:fillRect/>
            </a:stretch>
          </a:blipFill>
          <a:ln>
            <a:noFill/>
          </a:ln>
        </p:spPr>
        <p:style>
          <a:lnRef idx="0">
            <a:scrgbClr r="0" g="0" b="0"/>
          </a:lnRef>
          <a:fillRef idx="3">
            <a:scrgbClr r="0" g="0" b="0"/>
          </a:fillRef>
          <a:effectRef idx="2">
            <a:schemeClr val="accent4">
              <a:hueOff val="0"/>
              <a:satOff val="0"/>
              <a:lumOff val="0"/>
              <a:alphaOff val="0"/>
            </a:schemeClr>
          </a:effectRef>
          <a:fontRef idx="minor">
            <a:schemeClr val="lt1"/>
          </a:fontRef>
        </p:style>
      </p:sp>
      <p:sp>
        <p:nvSpPr>
          <p:cNvPr id="62" name="Rectangle 61" descr="Checkmark">
            <a:extLst>
              <a:ext uri="{FF2B5EF4-FFF2-40B4-BE49-F238E27FC236}">
                <a16:creationId xmlns:a16="http://schemas.microsoft.com/office/drawing/2014/main" id="{DAC0AC2F-23E1-4BC8-B311-1F8FA20F486E}"/>
              </a:ext>
            </a:extLst>
          </p:cNvPr>
          <p:cNvSpPr/>
          <p:nvPr/>
        </p:nvSpPr>
        <p:spPr>
          <a:xfrm>
            <a:off x="6741273" y="4150844"/>
            <a:ext cx="483966" cy="483966"/>
          </a:xfrm>
          <a:prstGeom prst="rect">
            <a:avLst/>
          </a:prstGeom>
          <a: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Tree>
    <p:extLst>
      <p:ext uri="{BB962C8B-B14F-4D97-AF65-F5344CB8AC3E}">
        <p14:creationId xmlns:p14="http://schemas.microsoft.com/office/powerpoint/2010/main" val="333578449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Lst>
          </p:cNvPr>
          <p:cNvGrpSpPr>
            <a:grpSpLocks noGrp="1" noUngrp="1" noRot="1" noChangeAspect="1" noMove="1" noResize="1"/>
          </p:cNvGrpSpPr>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F2DCEC33-4B31-44BC-99CB-9E4845DC4CD3}"/>
                </a:ext>
              </a:extLst>
            </p:cNvPr>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Lst>
            </p:cNvPr>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Lst>
            </p:cNvPr>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Lst>
            </p:cNvPr>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Lst>
            </p:cNvPr>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Lst>
            </p:cNvPr>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Lst>
            </p:cNvPr>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Lst>
            </p:cNvPr>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Lst>
            </p:cNvPr>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Lst>
            </p:cNvPr>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Lst>
            </p:cNvPr>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Lst>
            </p:cNvPr>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Lst>
            </p:cNvPr>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Lst>
            </p:cNvPr>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Lst>
            </p:cNvPr>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Lst>
            </p:cNvPr>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Lst>
            </p:cNvPr>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Lst>
            </p:cNvPr>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Lst>
            </p:cNvPr>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Lst>
            </p:cNvPr>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Lst>
            </p:cNvPr>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Lst>
          </p:cNvPr>
          <p:cNvSpPr>
            <a:spLocks noGrp="1" noRot="1" noChangeAspect="1" noMove="1" noResize="1" noEditPoints="1" noAdjustHandles="1" noChangeArrowheads="1" noChangeShapeType="1" noTextEdit="1"/>
          </p:cNvSpPr>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Calibri" charset="0"/>
                <a:ea typeface="Calibri" charset="0"/>
                <a:cs typeface="Calibri" charset="0"/>
              </a:rPr>
              <a:t>Carol Geyer</a:t>
            </a:r>
            <a:br>
              <a:rPr lang="en-US">
                <a:latin typeface="Calibri" charset="0"/>
                <a:ea typeface="Calibri" charset="0"/>
                <a:cs typeface="Calibri" charset="0"/>
              </a:rPr>
            </a:br>
            <a:r>
              <a:rPr lang="en-US">
                <a:latin typeface="Calibri" charset="0"/>
                <a:ea typeface="Calibri" charset="0"/>
                <a:cs typeface="Calibri" charset="0"/>
              </a:rPr>
              <a:t>Chief Development Officer</a:t>
            </a:r>
            <a:endParaRPr lang="en-US" dirty="0">
              <a:latin typeface="Calibri" charset="0"/>
              <a:ea typeface="Calibri" charset="0"/>
              <a:cs typeface="Calibri" charset="0"/>
            </a:endParaRPr>
          </a:p>
        </p:txBody>
      </p:sp>
      <p:pic>
        <p:nvPicPr>
          <p:cNvPr id="33" name="Picture Placeholder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342566" y="2268076"/>
            <a:ext cx="1369026" cy="1369026"/>
          </a:xfrm>
          <a:prstGeom prst="rect">
            <a:avLst/>
          </a:prstGeom>
        </p:spPr>
      </p:pic>
      <p:sp>
        <p:nvSpPr>
          <p:cNvPr id="35" name="TextBox 34"/>
          <p:cNvSpPr txBox="1"/>
          <p:nvPr/>
        </p:nvSpPr>
        <p:spPr>
          <a:xfrm>
            <a:off x="10049770" y="3807196"/>
            <a:ext cx="2032001" cy="923330"/>
          </a:xfrm>
          <a:prstGeom prst="rect">
            <a:avLst/>
          </a:prstGeom>
          <a:noFill/>
        </p:spPr>
        <p:txBody>
          <a:bodyPr wrap="square" rtlCol="0">
            <a:spAutoFit/>
          </a:bodyPr>
          <a:lstStyle/>
          <a:p>
            <a:pPr algn="ctr"/>
            <a:r>
              <a:rPr lang="en-US" b="1" dirty="0">
                <a:latin typeface="Calibri" charset="0"/>
                <a:ea typeface="Calibri" charset="0"/>
                <a:cs typeface="Calibri" charset="0"/>
              </a:rPr>
              <a:t>Jory </a:t>
            </a:r>
            <a:r>
              <a:rPr lang="en-US" b="1" dirty="0" err="1">
                <a:latin typeface="Calibri" charset="0"/>
                <a:ea typeface="Calibri" charset="0"/>
                <a:cs typeface="Calibri" charset="0"/>
              </a:rPr>
              <a:t>Burson</a:t>
            </a:r>
            <a:br>
              <a:rPr lang="en-US" dirty="0">
                <a:latin typeface="Calibri" charset="0"/>
                <a:ea typeface="Calibri" charset="0"/>
                <a:cs typeface="Calibri" charset="0"/>
              </a:rPr>
            </a:br>
            <a:r>
              <a:rPr lang="en-US" dirty="0">
                <a:latin typeface="Calibri" charset="0"/>
                <a:ea typeface="Calibri" charset="0"/>
                <a:cs typeface="Calibri" charset="0"/>
              </a:rPr>
              <a:t>Open Projects Staff &amp; Open </a:t>
            </a:r>
            <a:r>
              <a:rPr lang="en-US" dirty="0" err="1">
                <a:latin typeface="Calibri" charset="0"/>
                <a:ea typeface="Calibri" charset="0"/>
                <a:cs typeface="Calibri" charset="0"/>
              </a:rPr>
              <a:t>Sourcerer</a:t>
            </a:r>
            <a:endParaRPr lang="en-US" dirty="0">
              <a:latin typeface="Calibri" charset="0"/>
              <a:ea typeface="Calibri" charset="0"/>
              <a:cs typeface="Calibri" charset="0"/>
            </a:endParaRPr>
          </a:p>
        </p:txBody>
      </p:sp>
      <p:sp>
        <p:nvSpPr>
          <p:cNvPr id="37" name="TextBox 36"/>
          <p:cNvSpPr txBox="1"/>
          <p:nvPr/>
        </p:nvSpPr>
        <p:spPr>
          <a:xfrm>
            <a:off x="7945439" y="3812771"/>
            <a:ext cx="2032001" cy="892552"/>
          </a:xfrm>
          <a:prstGeom prst="rect">
            <a:avLst/>
          </a:prstGeom>
          <a:noFill/>
        </p:spPr>
        <p:txBody>
          <a:bodyPr wrap="square" rtlCol="0">
            <a:spAutoFit/>
          </a:bodyPr>
          <a:lstStyle/>
          <a:p>
            <a:pPr algn="ctr"/>
            <a:r>
              <a:rPr lang="en-US" b="1" dirty="0">
                <a:latin typeface="Calibri" charset="0"/>
                <a:ea typeface="Calibri" charset="0"/>
                <a:cs typeface="Calibri" charset="0"/>
              </a:rPr>
              <a:t>Chet Ensign</a:t>
            </a:r>
            <a:br>
              <a:rPr lang="en-US" dirty="0">
                <a:latin typeface="Calibri" charset="0"/>
                <a:ea typeface="Calibri" charset="0"/>
                <a:cs typeface="Calibri" charset="0"/>
              </a:rPr>
            </a:br>
            <a:r>
              <a:rPr lang="en-US" sz="1700" dirty="0">
                <a:latin typeface="Calibri" charset="0"/>
                <a:ea typeface="Calibri" charset="0"/>
                <a:cs typeface="Calibri" charset="0"/>
              </a:rPr>
              <a:t>Chief Technical Community Steward</a:t>
            </a:r>
          </a:p>
        </p:txBody>
      </p:sp>
      <p:sp>
        <p:nvSpPr>
          <p:cNvPr id="38" name="TextBox 37"/>
          <p:cNvSpPr txBox="1"/>
          <p:nvPr/>
        </p:nvSpPr>
        <p:spPr>
          <a:xfrm>
            <a:off x="484423" y="3818100"/>
            <a:ext cx="2032001" cy="923330"/>
          </a:xfrm>
          <a:prstGeom prst="rect">
            <a:avLst/>
          </a:prstGeom>
          <a:noFill/>
        </p:spPr>
        <p:txBody>
          <a:bodyPr wrap="square" rtlCol="0">
            <a:spAutoFit/>
          </a:bodyPr>
          <a:lstStyle/>
          <a:p>
            <a:pPr algn="ctr"/>
            <a:r>
              <a:rPr lang="en-US" b="1" dirty="0">
                <a:latin typeface="Calibri" charset="0"/>
                <a:ea typeface="Calibri" charset="0"/>
                <a:cs typeface="Calibri" charset="0"/>
              </a:rPr>
              <a:t>Carol Geyer</a:t>
            </a:r>
            <a:br>
              <a:rPr lang="en-US" dirty="0">
                <a:latin typeface="Calibri" charset="0"/>
                <a:ea typeface="Calibri" charset="0"/>
                <a:cs typeface="Calibri" charset="0"/>
              </a:rPr>
            </a:br>
            <a:r>
              <a:rPr lang="en-US" dirty="0">
                <a:latin typeface="Calibri" charset="0"/>
                <a:ea typeface="Calibri" charset="0"/>
                <a:cs typeface="Calibri" charset="0"/>
              </a:rPr>
              <a:t>Chief Development Officer</a:t>
            </a:r>
          </a:p>
        </p:txBody>
      </p:sp>
      <p:sp>
        <p:nvSpPr>
          <p:cNvPr id="6" name="TextBox 5"/>
          <p:cNvSpPr txBox="1"/>
          <p:nvPr/>
        </p:nvSpPr>
        <p:spPr>
          <a:xfrm>
            <a:off x="1334879" y="814604"/>
            <a:ext cx="5721767" cy="707886"/>
          </a:xfrm>
          <a:prstGeom prst="rect">
            <a:avLst/>
          </a:prstGeom>
          <a:noFill/>
        </p:spPr>
        <p:txBody>
          <a:bodyPr wrap="square" rtlCol="0">
            <a:spAutoFit/>
          </a:bodyPr>
          <a:lstStyle/>
          <a:p>
            <a:r>
              <a:rPr lang="en-US" sz="4000" dirty="0">
                <a:latin typeface="Calibri" charset="0"/>
                <a:ea typeface="Calibri" charset="0"/>
                <a:cs typeface="Calibri" charset="0"/>
              </a:rPr>
              <a:t>Your partners at OASIS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5416" y="2264305"/>
            <a:ext cx="1461072" cy="1369025"/>
          </a:xfrm>
          <a:prstGeom prst="rect">
            <a:avLst/>
          </a:prstGeom>
        </p:spPr>
      </p:pic>
      <p:pic>
        <p:nvPicPr>
          <p:cNvPr id="1026" name="Picture 2" descr="https://www.oasis-open.org/sites/www.oasis-open.org/files/images/people/clark_0.png?1505227747">
            <a:extLst>
              <a:ext uri="{FF2B5EF4-FFF2-40B4-BE49-F238E27FC236}">
                <a16:creationId xmlns:a16="http://schemas.microsoft.com/office/drawing/2014/main" id="{D6A22ACB-835D-4325-A8EF-165AC2E93D4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663" t="3749" r="-4675"/>
          <a:stretch/>
        </p:blipFill>
        <p:spPr bwMode="auto">
          <a:xfrm>
            <a:off x="4628721" y="2228850"/>
            <a:ext cx="1310400" cy="14552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www.oasis-open.org/images/people/mcgrath_0.jpg?1407509247">
            <a:extLst>
              <a:ext uri="{FF2B5EF4-FFF2-40B4-BE49-F238E27FC236}">
                <a16:creationId xmlns:a16="http://schemas.microsoft.com/office/drawing/2014/main" id="{BD9A489F-2258-4832-B072-592CF84D36F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6083" b="-1"/>
          <a:stretch/>
        </p:blipFill>
        <p:spPr bwMode="auto">
          <a:xfrm>
            <a:off x="6430863" y="2264305"/>
            <a:ext cx="1162050" cy="1364203"/>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1204D3D1-F65E-42B7-AF06-6949BFACFB3B}"/>
              </a:ext>
            </a:extLst>
          </p:cNvPr>
          <p:cNvSpPr txBox="1"/>
          <p:nvPr/>
        </p:nvSpPr>
        <p:spPr>
          <a:xfrm>
            <a:off x="4225231" y="3847471"/>
            <a:ext cx="2032001" cy="646331"/>
          </a:xfrm>
          <a:prstGeom prst="rect">
            <a:avLst/>
          </a:prstGeom>
          <a:noFill/>
        </p:spPr>
        <p:txBody>
          <a:bodyPr wrap="square" rtlCol="0">
            <a:spAutoFit/>
          </a:bodyPr>
          <a:lstStyle/>
          <a:p>
            <a:pPr algn="ctr"/>
            <a:r>
              <a:rPr lang="en-US" b="1" dirty="0">
                <a:latin typeface="Calibri" charset="0"/>
                <a:ea typeface="Calibri" charset="0"/>
                <a:cs typeface="Calibri" charset="0"/>
              </a:rPr>
              <a:t>Jamie Clark</a:t>
            </a:r>
            <a:br>
              <a:rPr lang="en-US" dirty="0">
                <a:latin typeface="Calibri" charset="0"/>
                <a:ea typeface="Calibri" charset="0"/>
                <a:cs typeface="Calibri" charset="0"/>
              </a:rPr>
            </a:br>
            <a:r>
              <a:rPr lang="en-US" dirty="0">
                <a:latin typeface="Calibri" charset="0"/>
                <a:ea typeface="Calibri" charset="0"/>
                <a:cs typeface="Calibri" charset="0"/>
              </a:rPr>
              <a:t>General Counsel</a:t>
            </a:r>
          </a:p>
        </p:txBody>
      </p:sp>
      <p:sp>
        <p:nvSpPr>
          <p:cNvPr id="41" name="TextBox 40">
            <a:extLst>
              <a:ext uri="{FF2B5EF4-FFF2-40B4-BE49-F238E27FC236}">
                <a16:creationId xmlns:a16="http://schemas.microsoft.com/office/drawing/2014/main" id="{134B3DF0-6B0D-4B14-AB5E-35DEDF11AD0F}"/>
              </a:ext>
            </a:extLst>
          </p:cNvPr>
          <p:cNvSpPr txBox="1"/>
          <p:nvPr/>
        </p:nvSpPr>
        <p:spPr>
          <a:xfrm>
            <a:off x="6007100" y="3813315"/>
            <a:ext cx="2032001" cy="646331"/>
          </a:xfrm>
          <a:prstGeom prst="rect">
            <a:avLst/>
          </a:prstGeom>
          <a:noFill/>
        </p:spPr>
        <p:txBody>
          <a:bodyPr wrap="square" rtlCol="0">
            <a:spAutoFit/>
          </a:bodyPr>
          <a:lstStyle/>
          <a:p>
            <a:pPr algn="ctr"/>
            <a:r>
              <a:rPr lang="en-US" b="1" dirty="0">
                <a:latin typeface="Calibri" charset="0"/>
                <a:ea typeface="Calibri" charset="0"/>
                <a:cs typeface="Calibri" charset="0"/>
              </a:rPr>
              <a:t>Scott McGrath</a:t>
            </a:r>
            <a:br>
              <a:rPr lang="en-US" dirty="0">
                <a:latin typeface="Calibri" charset="0"/>
                <a:ea typeface="Calibri" charset="0"/>
                <a:cs typeface="Calibri" charset="0"/>
              </a:rPr>
            </a:br>
            <a:r>
              <a:rPr lang="en-US" dirty="0">
                <a:latin typeface="Calibri" charset="0"/>
                <a:ea typeface="Calibri" charset="0"/>
                <a:cs typeface="Calibri" charset="0"/>
              </a:rPr>
              <a:t>COO</a:t>
            </a:r>
          </a:p>
        </p:txBody>
      </p:sp>
      <p:pic>
        <p:nvPicPr>
          <p:cNvPr id="1028" name="Picture 4">
            <a:extLst>
              <a:ext uri="{FF2B5EF4-FFF2-40B4-BE49-F238E27FC236}">
                <a16:creationId xmlns:a16="http://schemas.microsoft.com/office/drawing/2014/main" id="{B4B3402F-F32A-45EF-8D59-67884F0A71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36" y="2272653"/>
            <a:ext cx="1233281" cy="15416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erson wearing glasses and smiling at the camera&#10;&#10;Description automatically generated">
            <a:extLst>
              <a:ext uri="{FF2B5EF4-FFF2-40B4-BE49-F238E27FC236}">
                <a16:creationId xmlns:a16="http://schemas.microsoft.com/office/drawing/2014/main" id="{82A14986-7E31-485C-8CDA-EB3FEC6D722E}"/>
              </a:ext>
            </a:extLst>
          </p:cNvPr>
          <p:cNvPicPr>
            <a:picLocks noChangeAspect="1"/>
          </p:cNvPicPr>
          <p:nvPr/>
        </p:nvPicPr>
        <p:blipFill rotWithShape="1">
          <a:blip r:embed="rId8"/>
          <a:srcRect l="14012" r="15593"/>
          <a:stretch/>
        </p:blipFill>
        <p:spPr>
          <a:xfrm>
            <a:off x="2590248" y="2228850"/>
            <a:ext cx="1370118" cy="1572802"/>
          </a:xfrm>
          <a:prstGeom prst="rect">
            <a:avLst/>
          </a:prstGeom>
        </p:spPr>
      </p:pic>
      <p:sp>
        <p:nvSpPr>
          <p:cNvPr id="42" name="TextBox 41">
            <a:extLst>
              <a:ext uri="{FF2B5EF4-FFF2-40B4-BE49-F238E27FC236}">
                <a16:creationId xmlns:a16="http://schemas.microsoft.com/office/drawing/2014/main" id="{6736E2C1-B0C8-4435-A6AB-E5F426FC3EDE}"/>
              </a:ext>
            </a:extLst>
          </p:cNvPr>
          <p:cNvSpPr txBox="1"/>
          <p:nvPr/>
        </p:nvSpPr>
        <p:spPr>
          <a:xfrm>
            <a:off x="2363788" y="3847471"/>
            <a:ext cx="2032001" cy="646331"/>
          </a:xfrm>
          <a:prstGeom prst="rect">
            <a:avLst/>
          </a:prstGeom>
          <a:noFill/>
        </p:spPr>
        <p:txBody>
          <a:bodyPr wrap="square" rtlCol="0">
            <a:spAutoFit/>
          </a:bodyPr>
          <a:lstStyle/>
          <a:p>
            <a:pPr algn="ctr"/>
            <a:r>
              <a:rPr lang="en-US" b="1" dirty="0">
                <a:latin typeface="Calibri" charset="0"/>
                <a:ea typeface="Calibri" charset="0"/>
                <a:cs typeface="Calibri" charset="0"/>
              </a:rPr>
              <a:t>Guy Martin</a:t>
            </a:r>
            <a:br>
              <a:rPr lang="en-US" dirty="0">
                <a:latin typeface="Calibri" charset="0"/>
                <a:ea typeface="Calibri" charset="0"/>
                <a:cs typeface="Calibri" charset="0"/>
              </a:rPr>
            </a:br>
            <a:r>
              <a:rPr lang="en-US" dirty="0">
                <a:latin typeface="Calibri" charset="0"/>
                <a:ea typeface="Calibri" charset="0"/>
                <a:cs typeface="Calibri" charset="0"/>
              </a:rPr>
              <a:t>Executive Director</a:t>
            </a:r>
          </a:p>
        </p:txBody>
      </p:sp>
    </p:spTree>
    <p:extLst>
      <p:ext uri="{BB962C8B-B14F-4D97-AF65-F5344CB8AC3E}">
        <p14:creationId xmlns:p14="http://schemas.microsoft.com/office/powerpoint/2010/main" val="1967538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prstGeom prst="rect">
            <a:avLst/>
          </a:prstGeom>
          <a:noFill/>
          <a:ln>
            <a:noFill/>
          </a:ln>
        </p:spPr>
        <p:txBody>
          <a:bodyPr wrap="square" lIns="91425" tIns="91425" rIns="91425" bIns="91425" anchor="ctr" anchorCtr="0">
            <a:noAutofit/>
          </a:bodyPr>
          <a:lstStyle/>
          <a:p>
            <a:pPr marL="0" marR="0" lvl="0" indent="-254000" algn="ctr" rtl="0">
              <a:lnSpc>
                <a:spcPct val="85000"/>
              </a:lnSpc>
              <a:spcBef>
                <a:spcPts val="0"/>
              </a:spcBef>
              <a:buClr>
                <a:srgbClr val="FFFEFF"/>
              </a:buClr>
              <a:buSzPts val="4000"/>
              <a:buFont typeface="Cabin"/>
              <a:buNone/>
            </a:pPr>
            <a: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t> </a:t>
            </a:r>
            <a:b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br>
            <a:b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br>
            <a: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t>OASIS: Where </a:t>
            </a:r>
            <a:b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br>
            <a: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t>open source and </a:t>
            </a:r>
            <a:b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br>
            <a: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t>open standards </a:t>
            </a:r>
            <a:b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br>
            <a: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t>thrive</a:t>
            </a:r>
            <a:b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br>
            <a:b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br>
            <a:endPar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endParaRPr>
          </a:p>
        </p:txBody>
      </p:sp>
      <p:sp>
        <p:nvSpPr>
          <p:cNvPr id="419" name="Shape 419"/>
          <p:cNvSpPr txBox="1">
            <a:spLocks noGrp="1"/>
          </p:cNvSpPr>
          <p:nvPr>
            <p:ph type="body" idx="1"/>
          </p:nvPr>
        </p:nvSpPr>
        <p:spPr>
          <a:xfrm>
            <a:off x="4934286" y="2339669"/>
            <a:ext cx="7257714" cy="3085761"/>
          </a:xfrm>
          <a:prstGeom prst="rect">
            <a:avLst/>
          </a:prstGeom>
          <a:noFill/>
          <a:ln>
            <a:noFill/>
          </a:ln>
        </p:spPr>
        <p:txBody>
          <a:bodyPr wrap="square" lIns="91425" tIns="45700" rIns="91425" bIns="45700" anchor="t" anchorCtr="0">
            <a:noAutofit/>
          </a:bodyPr>
          <a:lstStyle/>
          <a:p>
            <a:pPr marR="0" lvl="0" algn="l" rtl="0">
              <a:lnSpc>
                <a:spcPct val="100000"/>
              </a:lnSpc>
              <a:spcBef>
                <a:spcPts val="0"/>
              </a:spcBef>
              <a:spcAft>
                <a:spcPts val="0"/>
              </a:spcAft>
              <a:buClr>
                <a:schemeClr val="accent1"/>
              </a:buClr>
              <a:buSzPts val="1980"/>
            </a:pPr>
            <a:r>
              <a:rPr lang="en-US" sz="2000" b="0" i="0" u="none" strike="noStrike" cap="none" dirty="0">
                <a:solidFill>
                  <a:schemeClr val="dk1"/>
                </a:solidFill>
                <a:latin typeface="+mj-lt"/>
                <a:ea typeface="Arial"/>
                <a:cs typeface="Arial"/>
                <a:sym typeface="Arial"/>
              </a:rPr>
              <a:t>Nonprofit, 501(c)(6), member-driven organization </a:t>
            </a:r>
          </a:p>
          <a:p>
            <a:pPr marR="0" lvl="0" algn="l" rtl="0">
              <a:lnSpc>
                <a:spcPct val="100000"/>
              </a:lnSpc>
              <a:spcBef>
                <a:spcPts val="1000"/>
              </a:spcBef>
              <a:spcAft>
                <a:spcPts val="0"/>
              </a:spcAft>
              <a:buClr>
                <a:schemeClr val="accent1"/>
              </a:buClr>
              <a:buSzPts val="1980"/>
            </a:pPr>
            <a:r>
              <a:rPr lang="en-US" sz="2000" b="0" i="0" u="none" strike="noStrike" cap="none" dirty="0">
                <a:solidFill>
                  <a:schemeClr val="dk1"/>
                </a:solidFill>
                <a:latin typeface="+mj-lt"/>
                <a:ea typeface="Arial"/>
                <a:cs typeface="Arial"/>
                <a:sym typeface="Arial"/>
              </a:rPr>
              <a:t>Built on openness, inclusivity, and innovation</a:t>
            </a:r>
          </a:p>
          <a:p>
            <a:pPr marR="0" lvl="0" algn="l" rtl="0">
              <a:lnSpc>
                <a:spcPct val="100000"/>
              </a:lnSpc>
              <a:spcBef>
                <a:spcPts val="1000"/>
              </a:spcBef>
              <a:spcAft>
                <a:spcPts val="0"/>
              </a:spcAft>
              <a:buClr>
                <a:schemeClr val="accent1"/>
              </a:buClr>
              <a:buSzPts val="1980"/>
            </a:pPr>
            <a:r>
              <a:rPr lang="en-US" sz="2000" b="0" i="0" u="none" strike="noStrike" cap="none" dirty="0">
                <a:solidFill>
                  <a:schemeClr val="dk1"/>
                </a:solidFill>
                <a:latin typeface="+mj-lt"/>
                <a:ea typeface="Arial"/>
                <a:cs typeface="Arial"/>
                <a:sym typeface="Arial"/>
              </a:rPr>
              <a:t>Federation of autonomous working groups</a:t>
            </a:r>
          </a:p>
          <a:p>
            <a:pPr>
              <a:lnSpc>
                <a:spcPct val="100000"/>
              </a:lnSpc>
            </a:pPr>
            <a:r>
              <a:rPr lang="en-US" sz="2000" dirty="0">
                <a:latin typeface="+mj-lt"/>
              </a:rPr>
              <a:t>Member of European Multi-Stakeholder Platform on ICT Standardization</a:t>
            </a:r>
            <a:r>
              <a:rPr lang="en-US" sz="2000" dirty="0">
                <a:latin typeface="+mj-lt"/>
                <a:sym typeface="Wingdings" panose="05000000000000000000" pitchFamily="2" charset="2"/>
              </a:rPr>
              <a:t> </a:t>
            </a:r>
            <a:r>
              <a:rPr lang="en-US" sz="2000" dirty="0">
                <a:latin typeface="+mj-lt"/>
              </a:rPr>
              <a:t>EU allows OASIS specs to be referenced in public procurement.</a:t>
            </a:r>
          </a:p>
          <a:p>
            <a:pPr>
              <a:lnSpc>
                <a:spcPct val="100000"/>
              </a:lnSpc>
            </a:pPr>
            <a:r>
              <a:rPr lang="en-US" sz="2000" dirty="0">
                <a:latin typeface="+mj-lt"/>
              </a:rPr>
              <a:t>Liaison relationships offer path to de jure standardization: </a:t>
            </a:r>
            <a:br>
              <a:rPr lang="en-US" sz="2000" dirty="0">
                <a:latin typeface="+mj-lt"/>
              </a:rPr>
            </a:br>
            <a:r>
              <a:rPr lang="en-US" sz="2000" dirty="0">
                <a:latin typeface="+mj-lt"/>
              </a:rPr>
              <a:t>ISO, IEC (JTC 1), ITU</a:t>
            </a:r>
          </a:p>
          <a:p>
            <a:pPr>
              <a:lnSpc>
                <a:spcPct val="100000"/>
              </a:lnSpc>
            </a:pPr>
            <a:r>
              <a:rPr lang="en-US" sz="2000" dirty="0">
                <a:latin typeface="+mj-lt"/>
              </a:rPr>
              <a:t>ANSI-certified process</a:t>
            </a:r>
          </a:p>
          <a:p>
            <a:pPr marL="0" marR="0" lvl="0" indent="0" algn="l" rtl="0">
              <a:lnSpc>
                <a:spcPct val="120000"/>
              </a:lnSpc>
              <a:spcBef>
                <a:spcPts val="1000"/>
              </a:spcBef>
              <a:spcAft>
                <a:spcPts val="0"/>
              </a:spcAft>
              <a:buClr>
                <a:schemeClr val="accent1"/>
              </a:buClr>
              <a:buSzPts val="1980"/>
              <a:buNone/>
            </a:pPr>
            <a:endParaRPr lang="en-US" sz="2000" b="0" i="0" u="none" strike="noStrike" cap="none" dirty="0">
              <a:solidFill>
                <a:schemeClr val="dk1"/>
              </a:solidFill>
              <a:latin typeface="+mj-lt"/>
              <a:ea typeface="Arial"/>
              <a:cs typeface="Arial"/>
              <a:sym typeface="Arial"/>
            </a:endParaRPr>
          </a:p>
          <a:p>
            <a:pPr marL="0" marR="0" lvl="0" indent="0" algn="l" rtl="0">
              <a:lnSpc>
                <a:spcPct val="120000"/>
              </a:lnSpc>
              <a:spcBef>
                <a:spcPts val="1000"/>
              </a:spcBef>
              <a:buClr>
                <a:schemeClr val="accent1"/>
              </a:buClr>
              <a:buSzPts val="1980"/>
              <a:buNone/>
            </a:pPr>
            <a:endParaRPr lang="en-US" b="0" i="0" u="none" strike="noStrike" cap="none" dirty="0">
              <a:solidFill>
                <a:schemeClr val="dk1"/>
              </a:solidFill>
              <a:latin typeface="+mj-lt"/>
              <a:ea typeface="Arial"/>
              <a:cs typeface="Arial"/>
              <a:sym typeface="Arial"/>
            </a:endParaRPr>
          </a:p>
        </p:txBody>
      </p:sp>
      <p:sp>
        <p:nvSpPr>
          <p:cNvPr id="8" name="Slide Number Placeholder 7"/>
          <p:cNvSpPr>
            <a:spLocks noGrp="1"/>
          </p:cNvSpPr>
          <p:nvPr>
            <p:ph type="sldNum" idx="12"/>
          </p:nvPr>
        </p:nvSpPr>
        <p:spPr/>
        <p:txBody>
          <a:bodyPr/>
          <a:lstStyle/>
          <a:p>
            <a:pPr marL="0" marR="0" lvl="0" indent="0" algn="r" rtl="0">
              <a:spcBef>
                <a:spcPts val="0"/>
              </a:spcBef>
              <a:buNone/>
            </a:pPr>
            <a:fld id="{00000000-1234-1234-1234-123412341234}" type="slidenum">
              <a:rPr lang="en-US" sz="1000" smtClean="0">
                <a:solidFill>
                  <a:srgbClr val="888888"/>
                </a:solidFill>
                <a:latin typeface="Rockwell"/>
                <a:ea typeface="Rockwell"/>
                <a:cs typeface="Rockwell"/>
                <a:sym typeface="Rockwell"/>
              </a:rPr>
              <a:pPr marL="0" marR="0" lvl="0" indent="0" algn="r" rtl="0">
                <a:spcBef>
                  <a:spcPts val="0"/>
                </a:spcBef>
                <a:buNone/>
              </a:pPr>
              <a:t>3</a:t>
            </a:fld>
            <a:endParaRPr lang="en-US" sz="1000">
              <a:solidFill>
                <a:srgbClr val="888888"/>
              </a:solidFill>
              <a:latin typeface="Rockwell"/>
              <a:ea typeface="Rockwell"/>
              <a:cs typeface="Rockwell"/>
              <a:sym typeface="Rockwell"/>
            </a:endParaRPr>
          </a:p>
        </p:txBody>
      </p:sp>
      <p:sp>
        <p:nvSpPr>
          <p:cNvPr id="420" name="Shape 420"/>
          <p:cNvSpPr/>
          <p:nvPr/>
        </p:nvSpPr>
        <p:spPr>
          <a:xfrm>
            <a:off x="4934286" y="730153"/>
            <a:ext cx="1355354" cy="1383204"/>
          </a:xfrm>
          <a:prstGeom prst="rect">
            <a:avLst/>
          </a:prstGeom>
          <a:solidFill>
            <a:srgbClr val="92D050"/>
          </a:solidFill>
          <a:ln>
            <a:noFill/>
          </a:ln>
        </p:spPr>
        <p:txBody>
          <a:bodyPr wrap="square" lIns="91425" tIns="45700" rIns="91425" bIns="45700" anchor="ctr" anchorCtr="0">
            <a:noAutofit/>
          </a:bodyPr>
          <a:lstStyle/>
          <a:p>
            <a:pPr marL="0" marR="0" lvl="0" indent="0" algn="ctr" rtl="0">
              <a:spcBef>
                <a:spcPts val="0"/>
              </a:spcBef>
              <a:buNone/>
            </a:pPr>
            <a:r>
              <a:rPr lang="en-US" sz="3200" b="1" dirty="0">
                <a:solidFill>
                  <a:schemeClr val="lt1"/>
                </a:solidFill>
                <a:latin typeface="Arial"/>
                <a:ea typeface="Arial"/>
                <a:cs typeface="Arial"/>
                <a:sym typeface="Arial"/>
              </a:rPr>
              <a:t>6</a:t>
            </a:r>
          </a:p>
          <a:p>
            <a:pPr marL="0" marR="0" lvl="0" indent="0" algn="ctr" rtl="0">
              <a:spcBef>
                <a:spcPts val="0"/>
              </a:spcBef>
              <a:buNone/>
            </a:pPr>
            <a:r>
              <a:rPr lang="en-US" sz="1200" b="1" dirty="0">
                <a:solidFill>
                  <a:schemeClr val="lt1"/>
                </a:solidFill>
                <a:latin typeface="Arial"/>
                <a:ea typeface="Arial"/>
                <a:cs typeface="Arial"/>
                <a:sym typeface="Arial"/>
              </a:rPr>
              <a:t>CONTINENTS</a:t>
            </a:r>
          </a:p>
        </p:txBody>
      </p:sp>
      <p:sp>
        <p:nvSpPr>
          <p:cNvPr id="421" name="Shape 421"/>
          <p:cNvSpPr/>
          <p:nvPr/>
        </p:nvSpPr>
        <p:spPr>
          <a:xfrm>
            <a:off x="6442041" y="730153"/>
            <a:ext cx="1355354" cy="1383204"/>
          </a:xfrm>
          <a:prstGeom prst="rect">
            <a:avLst/>
          </a:prstGeom>
          <a:solidFill>
            <a:srgbClr val="FFC000"/>
          </a:solidFill>
          <a:ln>
            <a:noFill/>
          </a:ln>
        </p:spPr>
        <p:txBody>
          <a:bodyPr wrap="square" lIns="91425" tIns="45700" rIns="91425" bIns="45700" anchor="ctr" anchorCtr="0">
            <a:noAutofit/>
          </a:bodyPr>
          <a:lstStyle/>
          <a:p>
            <a:pPr marL="0" marR="0" lvl="0" indent="0" algn="ctr" rtl="0">
              <a:spcBef>
                <a:spcPts val="0"/>
              </a:spcBef>
              <a:buNone/>
            </a:pPr>
            <a:r>
              <a:rPr lang="en-US" sz="3200" b="1">
                <a:solidFill>
                  <a:schemeClr val="lt1"/>
                </a:solidFill>
                <a:latin typeface="Arial"/>
                <a:ea typeface="Arial"/>
                <a:cs typeface="Arial"/>
                <a:sym typeface="Arial"/>
              </a:rPr>
              <a:t>70+</a:t>
            </a:r>
          </a:p>
          <a:p>
            <a:pPr marL="0" marR="0" lvl="0" indent="0" algn="ctr" rtl="0">
              <a:spcBef>
                <a:spcPts val="0"/>
              </a:spcBef>
              <a:buNone/>
            </a:pPr>
            <a:r>
              <a:rPr lang="en-US" sz="1200" b="1">
                <a:solidFill>
                  <a:schemeClr val="lt1"/>
                </a:solidFill>
                <a:latin typeface="Arial"/>
                <a:ea typeface="Arial"/>
                <a:cs typeface="Arial"/>
                <a:sym typeface="Arial"/>
              </a:rPr>
              <a:t>COMMUNITIES</a:t>
            </a:r>
          </a:p>
        </p:txBody>
      </p:sp>
      <p:sp>
        <p:nvSpPr>
          <p:cNvPr id="422" name="Shape 422"/>
          <p:cNvSpPr/>
          <p:nvPr/>
        </p:nvSpPr>
        <p:spPr>
          <a:xfrm>
            <a:off x="7948118" y="730153"/>
            <a:ext cx="1355354" cy="1383204"/>
          </a:xfrm>
          <a:prstGeom prst="rect">
            <a:avLst/>
          </a:prstGeom>
          <a:solidFill>
            <a:schemeClr val="accent4"/>
          </a:solidFill>
          <a:ln>
            <a:noFill/>
          </a:ln>
        </p:spPr>
        <p:txBody>
          <a:bodyPr wrap="square" lIns="91425" tIns="45700" rIns="91425" bIns="45700" anchor="ctr" anchorCtr="0">
            <a:noAutofit/>
          </a:bodyPr>
          <a:lstStyle/>
          <a:p>
            <a:pPr marL="0" marR="0" lvl="0" indent="0" algn="ctr" rtl="0">
              <a:spcBef>
                <a:spcPts val="0"/>
              </a:spcBef>
              <a:buNone/>
            </a:pPr>
            <a:r>
              <a:rPr lang="en-US" sz="3200" b="1">
                <a:solidFill>
                  <a:schemeClr val="lt1"/>
                </a:solidFill>
                <a:latin typeface="Arial"/>
                <a:ea typeface="Arial"/>
                <a:cs typeface="Arial"/>
                <a:sym typeface="Arial"/>
              </a:rPr>
              <a:t>1</a:t>
            </a:r>
            <a:r>
              <a:rPr lang="en-US" sz="3200" b="1">
                <a:solidFill>
                  <a:schemeClr val="lt1"/>
                </a:solidFill>
              </a:rPr>
              <a:t>50+</a:t>
            </a:r>
          </a:p>
          <a:p>
            <a:pPr marL="0" marR="0" lvl="0" indent="0" algn="ctr" rtl="0">
              <a:spcBef>
                <a:spcPts val="0"/>
              </a:spcBef>
              <a:buNone/>
            </a:pPr>
            <a:r>
              <a:rPr lang="en-US" sz="1200" b="1">
                <a:solidFill>
                  <a:schemeClr val="lt1"/>
                </a:solidFill>
                <a:latin typeface="Arial"/>
                <a:ea typeface="Arial"/>
                <a:cs typeface="Arial"/>
                <a:sym typeface="Arial"/>
              </a:rPr>
              <a:t>STANDARDS</a:t>
            </a:r>
          </a:p>
        </p:txBody>
      </p:sp>
      <p:sp>
        <p:nvSpPr>
          <p:cNvPr id="423" name="Shape 423"/>
          <p:cNvSpPr/>
          <p:nvPr/>
        </p:nvSpPr>
        <p:spPr>
          <a:xfrm>
            <a:off x="9455873" y="730153"/>
            <a:ext cx="1355354" cy="1383204"/>
          </a:xfrm>
          <a:prstGeom prst="rect">
            <a:avLst/>
          </a:prstGeom>
          <a:solidFill>
            <a:schemeClr val="accent6"/>
          </a:solidFill>
          <a:ln>
            <a:noFill/>
          </a:ln>
        </p:spPr>
        <p:txBody>
          <a:bodyPr wrap="square" lIns="91425" tIns="45700" rIns="91425" bIns="45700" anchor="ctr" anchorCtr="0">
            <a:noAutofit/>
          </a:bodyPr>
          <a:lstStyle/>
          <a:p>
            <a:pPr marL="0" marR="0" lvl="0" indent="0" algn="ctr" rtl="0">
              <a:spcBef>
                <a:spcPts val="0"/>
              </a:spcBef>
              <a:buNone/>
            </a:pPr>
            <a:r>
              <a:rPr lang="en-US" sz="3200" b="1">
                <a:solidFill>
                  <a:schemeClr val="lt1"/>
                </a:solidFill>
                <a:latin typeface="Arial"/>
                <a:ea typeface="Arial"/>
                <a:cs typeface="Arial"/>
                <a:sym typeface="Arial"/>
              </a:rPr>
              <a:t>2000+</a:t>
            </a:r>
          </a:p>
          <a:p>
            <a:pPr marL="0" marR="0" lvl="0" indent="0" algn="ctr" rtl="0">
              <a:spcBef>
                <a:spcPts val="0"/>
              </a:spcBef>
              <a:buNone/>
            </a:pPr>
            <a:r>
              <a:rPr lang="en-US" sz="1200" b="1">
                <a:solidFill>
                  <a:schemeClr val="lt1"/>
                </a:solidFill>
                <a:latin typeface="Arial"/>
                <a:ea typeface="Arial"/>
                <a:cs typeface="Arial"/>
                <a:sym typeface="Arial"/>
              </a:rPr>
              <a:t>PARTICIPANTS</a:t>
            </a:r>
          </a:p>
        </p:txBody>
      </p:sp>
    </p:spTree>
    <p:extLst>
      <p:ext uri="{BB962C8B-B14F-4D97-AF65-F5344CB8AC3E}">
        <p14:creationId xmlns:p14="http://schemas.microsoft.com/office/powerpoint/2010/main" val="3903775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043" y="754602"/>
            <a:ext cx="11896077" cy="60013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12" descr="http://www.rootaxcess.com/sites/default/files/field/image/US-Retailers-Launch-Cyber-Intelligence-Sharing-Cent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9136" y="5063863"/>
            <a:ext cx="1747386" cy="72487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https://www.fujitsu.com/global/Images/logo_tcm100-871390.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52275" y="3137035"/>
            <a:ext cx="959249" cy="5995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002300" y="192977"/>
            <a:ext cx="8229600" cy="1143000"/>
          </a:xfrm>
        </p:spPr>
        <p:txBody>
          <a:bodyPr/>
          <a:lstStyle/>
          <a:p>
            <a:r>
              <a:rPr lang="en-US" dirty="0">
                <a:solidFill>
                  <a:schemeClr val="accent2"/>
                </a:solidFill>
                <a:latin typeface="Calibri" panose="020F0502020204030204" pitchFamily="34" charset="0"/>
                <a:cs typeface="Calibri" panose="020F0502020204030204" pitchFamily="34" charset="0"/>
              </a:rPr>
              <a:t>OASIS community spans industries</a:t>
            </a:r>
          </a:p>
        </p:txBody>
      </p: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14259" y="3141975"/>
            <a:ext cx="499896" cy="472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4D4D6"/>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701" y="913170"/>
            <a:ext cx="1027113" cy="1027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4D4D6"/>
                  </a:outerShdw>
                </a:effectLst>
              </a14:hiddenEffects>
            </a:ext>
          </a:extLst>
        </p:spPr>
      </p:pic>
      <p:pic>
        <p:nvPicPr>
          <p:cNvPr id="3080" name="Picture 8" descr="http://nationalmortgageprofessional.com/sites/default/files/US_Bancorp_Logo_12_11_13.jpg"/>
          <p:cNvPicPr>
            <a:picLocks noChangeAspect="1" noChangeArrowheads="1"/>
          </p:cNvPicPr>
          <p:nvPr/>
        </p:nvPicPr>
        <p:blipFill>
          <a:blip r:embed="rId7" cstate="print">
            <a:extLst>
              <a:ext uri="{28A0092B-C50C-407E-A947-70E740481C1C}">
                <a14:useLocalDpi xmlns:a14="http://schemas.microsoft.com/office/drawing/2010/main" val="0"/>
              </a:ext>
            </a:extLst>
          </a:blip>
          <a:srcRect t="24771" b="23314"/>
          <a:stretch>
            <a:fillRect/>
          </a:stretch>
        </p:blipFill>
        <p:spPr bwMode="auto">
          <a:xfrm>
            <a:off x="5992340" y="5794126"/>
            <a:ext cx="1467236" cy="42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3082" name="Picture 10" descr="http://54.235.66.177/wordpress/wp-content/uploads/2013/05/mitre.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17396" y="1584830"/>
            <a:ext cx="836953" cy="245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3083" name="Picture 11" descr="http://www.glaad.org/sites/default/files/images/2014-09/Symantec_logo_horizontal.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99659" y="7205379"/>
            <a:ext cx="881321" cy="2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3084" name="Picture 12" descr="http://cdn-3.famouslogos.us/images/bank-of-america-logo.jpg"/>
          <p:cNvPicPr>
            <a:picLocks noChangeAspect="1" noChangeArrowheads="1"/>
          </p:cNvPicPr>
          <p:nvPr/>
        </p:nvPicPr>
        <p:blipFill>
          <a:blip r:embed="rId10">
            <a:extLst>
              <a:ext uri="{28A0092B-C50C-407E-A947-70E740481C1C}">
                <a14:useLocalDpi xmlns:a14="http://schemas.microsoft.com/office/drawing/2010/main" val="0"/>
              </a:ext>
            </a:extLst>
          </a:blip>
          <a:srcRect t="33499" b="32500"/>
          <a:stretch>
            <a:fillRect/>
          </a:stretch>
        </p:blipFill>
        <p:spPr bwMode="auto">
          <a:xfrm>
            <a:off x="4650007" y="2454684"/>
            <a:ext cx="1958116" cy="309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3085" name="Picture 13" descr="http://www.portaltotheuniverse.org/static/archives/feeds/feature/feed-167.jpg"/>
          <p:cNvPicPr>
            <a:picLocks noChangeAspect="1" noChangeArrowheads="1"/>
          </p:cNvPicPr>
          <p:nvPr/>
        </p:nvPicPr>
        <p:blipFill>
          <a:blip r:embed="rId11" cstate="print">
            <a:extLst>
              <a:ext uri="{28A0092B-C50C-407E-A947-70E740481C1C}">
                <a14:useLocalDpi xmlns:a14="http://schemas.microsoft.com/office/drawing/2010/main" val="0"/>
              </a:ext>
            </a:extLst>
          </a:blip>
          <a:srcRect t="22705" b="25121"/>
          <a:stretch>
            <a:fillRect/>
          </a:stretch>
        </p:blipFill>
        <p:spPr bwMode="auto">
          <a:xfrm>
            <a:off x="5709825" y="3509989"/>
            <a:ext cx="1846168" cy="39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6" name="Picture 16" descr="http://www.brightsideofnews.com/wp-content/uploads/2014/04/IntelLogo.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862480" y="3871162"/>
            <a:ext cx="699198" cy="46171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http://hazardcenter.com/wp-content/themes/hazard/library/images/shops/jpmorgan-chase-logo.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065288" y="3886099"/>
            <a:ext cx="1783604" cy="29251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http://upload.wikimedia.org/wikipedia/commons/8/82/Dell_Logo.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294535" y="2476977"/>
            <a:ext cx="508848" cy="5074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gtra.org/wp-content/uploads/2014/11/Securonix-logo-front-light-background.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692829" y="5258088"/>
            <a:ext cx="1025604" cy="4890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allthingsd.com/files/2012/07/palo-alto-networks-logo-feature.jp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t="22541" b="25365"/>
          <a:stretch/>
        </p:blipFill>
        <p:spPr bwMode="auto">
          <a:xfrm>
            <a:off x="500477" y="5313286"/>
            <a:ext cx="1509734" cy="5882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upload.wikimedia.org/wikipedia/commons/thumb/3/3e/EMC_Corporation_logo.svg/1000px-EMC_Corporation_logo.svg.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27968" y="3053890"/>
            <a:ext cx="820674" cy="2888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aetnainternational.com/aiweb/contentMgt/assets/images/general/logo_aetna_broker.gif"/>
          <p:cNvPicPr>
            <a:picLocks noChangeAspect="1" noChangeArrowheads="1"/>
          </p:cNvPicPr>
          <p:nvPr/>
        </p:nvPicPr>
        <p:blipFill rotWithShape="1">
          <a:blip r:embed="rId18">
            <a:extLst>
              <a:ext uri="{28A0092B-C50C-407E-A947-70E740481C1C}">
                <a14:useLocalDpi xmlns:a14="http://schemas.microsoft.com/office/drawing/2010/main" val="0"/>
              </a:ext>
            </a:extLst>
          </a:blip>
          <a:srcRect r="16048" b="50000"/>
          <a:stretch/>
        </p:blipFill>
        <p:spPr bwMode="auto">
          <a:xfrm>
            <a:off x="271158" y="2088204"/>
            <a:ext cx="904424" cy="34587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regmedia.co.uk/2012/07/12/ibm_logo_big.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305642" y="3648810"/>
            <a:ext cx="1128010" cy="4659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upload.wikimedia.org/wikipedia/commons/thumb/6/64/Cisco_logo.svg/1280px-Cisco_logo.svg.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079888" y="1335977"/>
            <a:ext cx="885206" cy="4977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img.talkandroid.com/uploads/2015/05/NSA-logo.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994628" y="4140453"/>
            <a:ext cx="966253" cy="966253"/>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stempact2020.org/wp-content/uploads/2014/08/boeing-logo.jpg"/>
          <p:cNvPicPr>
            <a:picLocks noChangeAspect="1" noChangeArrowheads="1"/>
          </p:cNvPicPr>
          <p:nvPr/>
        </p:nvPicPr>
        <p:blipFill>
          <a:blip r:embed="rId22" cstate="print">
            <a:extLst>
              <a:ext uri="{28A0092B-C50C-407E-A947-70E740481C1C}">
                <a14:useLocalDpi xmlns:a14="http://schemas.microsoft.com/office/drawing/2010/main" val="0"/>
              </a:ext>
            </a:extLst>
          </a:blip>
          <a:srcRect l="6175" t="32646" r="11765" b="27353"/>
          <a:stretch>
            <a:fillRect/>
          </a:stretch>
        </p:blipFill>
        <p:spPr bwMode="auto">
          <a:xfrm>
            <a:off x="2843101" y="2187453"/>
            <a:ext cx="109429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3" name="Picture 2" descr="http://upload.wikimedia.org/wikipedia/commons/thumb/9/96/NEC_logo.svg/2000px-NEC_logo.svg.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406556" y="4422489"/>
            <a:ext cx="780252" cy="2148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d1qb2nb5cznatu.cloudfront.net/startups/i/532673-31769a00a90d607ce8c10a1a12f4fe3b-medium_jpg.jpg?buster=141590643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589916" y="4269125"/>
            <a:ext cx="835025" cy="6930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www.prodevmedia.com/FSISAC/2013/FSISAC_final_logo_med.jp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7856788" y="3082106"/>
            <a:ext cx="1616988" cy="321484"/>
          </a:xfrm>
          <a:prstGeom prst="rect">
            <a:avLst/>
          </a:prstGeom>
          <a:noFill/>
          <a:extLst>
            <a:ext uri="{909E8E84-426E-40DD-AFC4-6F175D3DCCD1}">
              <a14:hiddenFill xmlns:a14="http://schemas.microsoft.com/office/drawing/2010/main">
                <a:solidFill>
                  <a:srgbClr val="FFFFFF"/>
                </a:solidFill>
              </a14:hiddenFill>
            </a:ext>
          </a:extLst>
        </p:spPr>
      </p:pic>
      <p:sp>
        <p:nvSpPr>
          <p:cNvPr id="25" name="AutoShape 6" descr="http://purdicom112233.purdicom.netdna-cdn.com/wp-content/uploads/2014/09/iboss-logo-08.pn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 name="Picture 10" descr="https://upload.wikimedia.org/wikipedia/commons/thumb/7/77/Raytheon.svg/2000px-Raytheon.svg.pn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761931" y="5255190"/>
            <a:ext cx="1122508" cy="21850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http://www.fortinet.com/sites/all/themes/fortinet/images/fortinet_logo.pn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872829" y="3017778"/>
            <a:ext cx="1209675" cy="254669"/>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8" descr="http://www.oldforestsounds.com/images/verisign.gif"/>
          <p:cNvPicPr>
            <a:picLocks noChangeAspect="1" noChangeArrowheads="1"/>
          </p:cNvPicPr>
          <p:nvPr/>
        </p:nvPicPr>
        <p:blipFill rotWithShape="1">
          <a:blip r:embed="rId28">
            <a:extLst>
              <a:ext uri="{28A0092B-C50C-407E-A947-70E740481C1C}">
                <a14:useLocalDpi xmlns:a14="http://schemas.microsoft.com/office/drawing/2010/main" val="0"/>
              </a:ext>
            </a:extLst>
          </a:blip>
          <a:srcRect l="5615" t="15407" r="10497" b="17231"/>
          <a:stretch/>
        </p:blipFill>
        <p:spPr bwMode="auto">
          <a:xfrm>
            <a:off x="7940583" y="6053293"/>
            <a:ext cx="1016507" cy="4462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ausasustainingmembers.searchablelisting.com/logos_storage/viasatLogoFinalRGB_ViaSat,%20Inc.%20.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9290353" y="5792772"/>
            <a:ext cx="1361483" cy="453828"/>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4" descr="http://tyba-temp-test-bucket.s3.amazonaws.com/2037/recruiter_logos/d73feced0f2f24ddcbb3babae1b0b5b5-logo_large_fullcolor_tagline.png"/>
          <p:cNvPicPr>
            <a:picLocks noChangeAspect="1" noChangeArrowheads="1"/>
          </p:cNvPicPr>
          <p:nvPr/>
        </p:nvPicPr>
        <p:blipFill rotWithShape="1">
          <a:blip r:embed="rId30" cstate="print">
            <a:extLst>
              <a:ext uri="{28A0092B-C50C-407E-A947-70E740481C1C}">
                <a14:useLocalDpi xmlns:a14="http://schemas.microsoft.com/office/drawing/2010/main" val="0"/>
              </a:ext>
            </a:extLst>
          </a:blip>
          <a:srcRect t="40714" b="42583"/>
          <a:stretch/>
        </p:blipFill>
        <p:spPr bwMode="auto">
          <a:xfrm>
            <a:off x="1130843" y="2935197"/>
            <a:ext cx="1672061" cy="279281"/>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8" descr="http://www.kaiserpermanentehistory.org/wp-content/uploads/2012/02/1980s-KP-Logo.jp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10294157" y="3614097"/>
            <a:ext cx="1519998" cy="53542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14" descr="http://cdn.hearingreview.com/hearingr/2014/05/SiemensLogo.jpg"/>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9991421" y="5141439"/>
            <a:ext cx="1257601" cy="292316"/>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16" descr="http://nhcva.org/files/2013/10/DOD-Logo.jp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10847957" y="5424931"/>
            <a:ext cx="1012428" cy="10124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upload.wikimedia.org/wikipedia/en/thumb/a/ac/Logo,_Center_for_Internet_Security.png/220px-Logo,_Center_for_Internet_Security.png"/>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820603" y="2941206"/>
            <a:ext cx="1698811" cy="4015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upload.wikimedia.org/wikipedia/commons/thumb/9/96/Microsoft_logo_(2012).svg/2000px-Microsoft_logo_(2012).svg.png"/>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314994" y="4467944"/>
            <a:ext cx="1464949" cy="3127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i.kinja-img.com/gawker-media/image/upload/s--pEKSmwzm--/c_scale,fl_progressive,q_80,w_800/1414228815325188681.jpg"/>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823417" y="3423980"/>
            <a:ext cx="1100287" cy="603782"/>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6" descr="http://logonoid.com/images/oracle-logo.png"/>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0574919" y="4623580"/>
            <a:ext cx="1111462" cy="14449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8" descr="http://topgrad.co.uk/wp-content/uploads/2016/01/pwc_logo.png"/>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408431" y="5345713"/>
            <a:ext cx="991813" cy="329778"/>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12" descr="http://emeastartups.com/wp-content/uploads/2015/11/kpmg-logo-460400-460x360.jpg"/>
          <p:cNvPicPr>
            <a:picLocks noChangeAspect="1" noChangeArrowheads="1"/>
          </p:cNvPicPr>
          <p:nvPr/>
        </p:nvPicPr>
        <p:blipFill rotWithShape="1">
          <a:blip r:embed="rId39">
            <a:extLst>
              <a:ext uri="{28A0092B-C50C-407E-A947-70E740481C1C}">
                <a14:useLocalDpi xmlns:a14="http://schemas.microsoft.com/office/drawing/2010/main" val="0"/>
              </a:ext>
            </a:extLst>
          </a:blip>
          <a:srcRect l="16185" t="30023" r="15659" b="33249"/>
          <a:stretch/>
        </p:blipFill>
        <p:spPr bwMode="auto">
          <a:xfrm>
            <a:off x="500477" y="4506389"/>
            <a:ext cx="1160896" cy="489591"/>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14" descr="http://www.ey.com/ecimages/EY-logo-li.png"/>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38706" y="2626943"/>
            <a:ext cx="635539" cy="635539"/>
          </a:xfrm>
          <a:prstGeom prst="rect">
            <a:avLst/>
          </a:prstGeom>
          <a:noFill/>
          <a:extLst>
            <a:ext uri="{909E8E84-426E-40DD-AFC4-6F175D3DCCD1}">
              <a14:hiddenFill xmlns:a14="http://schemas.microsoft.com/office/drawing/2010/main">
                <a:solidFill>
                  <a:srgbClr val="FFFFFF"/>
                </a:solidFill>
              </a14:hiddenFill>
            </a:ext>
          </a:extLst>
        </p:spPr>
      </p:pic>
      <p:sp>
        <p:nvSpPr>
          <p:cNvPr id="3072" name="TextBox 3071"/>
          <p:cNvSpPr txBox="1"/>
          <p:nvPr/>
        </p:nvSpPr>
        <p:spPr>
          <a:xfrm>
            <a:off x="702785" y="6398842"/>
            <a:ext cx="6578353" cy="369332"/>
          </a:xfrm>
          <a:prstGeom prst="rect">
            <a:avLst/>
          </a:prstGeom>
          <a:noFill/>
        </p:spPr>
        <p:txBody>
          <a:bodyPr wrap="square" rtlCol="0">
            <a:spAutoFit/>
          </a:bodyPr>
          <a:lstStyle/>
          <a:p>
            <a:r>
              <a:rPr lang="en-US" dirty="0">
                <a:solidFill>
                  <a:schemeClr val="accent2">
                    <a:lumMod val="75000"/>
                  </a:schemeClr>
                </a:solidFill>
                <a:latin typeface="+mj-lt"/>
              </a:rPr>
              <a:t>See full roster: www.oasis-open.org/member-roster</a:t>
            </a:r>
          </a:p>
        </p:txBody>
      </p:sp>
      <p:pic>
        <p:nvPicPr>
          <p:cNvPr id="11" name="Picture 2" descr="Amazon">
            <a:extLst>
              <a:ext uri="{FF2B5EF4-FFF2-40B4-BE49-F238E27FC236}">
                <a16:creationId xmlns:a16="http://schemas.microsoft.com/office/drawing/2014/main" id="{0C1E0ECF-21B2-4708-8B3C-97EEE21A516B}"/>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484574" y="2345701"/>
            <a:ext cx="1029185" cy="38376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4" descr="Ford Motor Company">
            <a:extLst>
              <a:ext uri="{FF2B5EF4-FFF2-40B4-BE49-F238E27FC236}">
                <a16:creationId xmlns:a16="http://schemas.microsoft.com/office/drawing/2014/main" id="{5F6F599B-358B-4A39-BBB2-4D6BFAC1EE04}"/>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65836" y="3350087"/>
            <a:ext cx="1409412" cy="77698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Tesla">
            <a:extLst>
              <a:ext uri="{FF2B5EF4-FFF2-40B4-BE49-F238E27FC236}">
                <a16:creationId xmlns:a16="http://schemas.microsoft.com/office/drawing/2014/main" id="{F5EB7067-FF7E-451A-B23D-817A699458F4}"/>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802904" y="5812902"/>
            <a:ext cx="1134492" cy="45554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Uber">
            <a:extLst>
              <a:ext uri="{FF2B5EF4-FFF2-40B4-BE49-F238E27FC236}">
                <a16:creationId xmlns:a16="http://schemas.microsoft.com/office/drawing/2014/main" id="{7EEFA41A-F7CE-4E41-8118-CE57A5A5C5AF}"/>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414346" y="5705853"/>
            <a:ext cx="731194" cy="530561"/>
          </a:xfrm>
          <a:prstGeom prst="rect">
            <a:avLst/>
          </a:prstGeom>
          <a:noFill/>
          <a:extLst>
            <a:ext uri="{909E8E84-426E-40DD-AFC4-6F175D3DCCD1}">
              <a14:hiddenFill xmlns:a14="http://schemas.microsoft.com/office/drawing/2010/main">
                <a:solidFill>
                  <a:srgbClr val="FFFFFF"/>
                </a:solidFill>
              </a14:hiddenFill>
            </a:ext>
          </a:extLst>
        </p:spPr>
      </p:pic>
      <p:pic>
        <p:nvPicPr>
          <p:cNvPr id="1024" name="Picture 22" descr="Image result for HUAWEI LOGO">
            <a:extLst>
              <a:ext uri="{FF2B5EF4-FFF2-40B4-BE49-F238E27FC236}">
                <a16:creationId xmlns:a16="http://schemas.microsoft.com/office/drawing/2014/main" id="{4C143199-BAD0-463A-89E4-075EC977AF77}"/>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5610736" y="1376061"/>
            <a:ext cx="763208" cy="7189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mcafee logo">
            <a:extLst>
              <a:ext uri="{FF2B5EF4-FFF2-40B4-BE49-F238E27FC236}">
                <a16:creationId xmlns:a16="http://schemas.microsoft.com/office/drawing/2014/main" id="{9C8CDCBB-AEA4-4422-8E1E-1662830CF92E}"/>
              </a:ext>
            </a:extLst>
          </p:cNvPr>
          <p:cNvPicPr>
            <a:picLocks noChangeAspect="1" noChangeArrowheads="1"/>
          </p:cNvPicPr>
          <p:nvPr/>
        </p:nvPicPr>
        <p:blipFill rotWithShape="1">
          <a:blip r:embed="rId46">
            <a:extLst>
              <a:ext uri="{28A0092B-C50C-407E-A947-70E740481C1C}">
                <a14:useLocalDpi xmlns:a14="http://schemas.microsoft.com/office/drawing/2010/main" val="0"/>
              </a:ext>
            </a:extLst>
          </a:blip>
          <a:srcRect b="12980"/>
          <a:stretch/>
        </p:blipFill>
        <p:spPr bwMode="auto">
          <a:xfrm>
            <a:off x="2062923" y="4223133"/>
            <a:ext cx="990974" cy="82846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Image result for ericsson logo">
            <a:extLst>
              <a:ext uri="{FF2B5EF4-FFF2-40B4-BE49-F238E27FC236}">
                <a16:creationId xmlns:a16="http://schemas.microsoft.com/office/drawing/2014/main" id="{74490931-41F3-4F59-82D6-9997BD6BDED4}"/>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369606" y="1366840"/>
            <a:ext cx="820674" cy="7180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nokia logo">
            <a:extLst>
              <a:ext uri="{FF2B5EF4-FFF2-40B4-BE49-F238E27FC236}">
                <a16:creationId xmlns:a16="http://schemas.microsoft.com/office/drawing/2014/main" id="{F4C7DE9B-A58C-4FD5-9A53-B22E13B7A2C7}"/>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916162" y="1135882"/>
            <a:ext cx="1519998" cy="1105453"/>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2" descr="Image result for ethereum logo">
            <a:extLst>
              <a:ext uri="{FF2B5EF4-FFF2-40B4-BE49-F238E27FC236}">
                <a16:creationId xmlns:a16="http://schemas.microsoft.com/office/drawing/2014/main" id="{8C07E08B-E9AE-473B-BAE8-665907B7E3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4" descr="Image result for ethereum logo">
            <a:extLst>
              <a:ext uri="{FF2B5EF4-FFF2-40B4-BE49-F238E27FC236}">
                <a16:creationId xmlns:a16="http://schemas.microsoft.com/office/drawing/2014/main" id="{D64E3B79-C312-4347-9362-593F5F08A4F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 name="Picture 8" descr="Image result for ethereum foundation logo">
            <a:extLst>
              <a:ext uri="{FF2B5EF4-FFF2-40B4-BE49-F238E27FC236}">
                <a16:creationId xmlns:a16="http://schemas.microsoft.com/office/drawing/2014/main" id="{264BEA2C-97F8-4B05-8AA2-19FD9E7BD1A3}"/>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8092708" y="2154781"/>
            <a:ext cx="1607306" cy="85723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10" descr="Image result for ethereum enterprise alliance">
            <a:extLst>
              <a:ext uri="{FF2B5EF4-FFF2-40B4-BE49-F238E27FC236}">
                <a16:creationId xmlns:a16="http://schemas.microsoft.com/office/drawing/2014/main" id="{208388AB-D9F0-47D4-B05C-F8AE23F87B73}"/>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9753231" y="2286736"/>
            <a:ext cx="1654713" cy="9455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onsensys logo">
            <a:extLst>
              <a:ext uri="{FF2B5EF4-FFF2-40B4-BE49-F238E27FC236}">
                <a16:creationId xmlns:a16="http://schemas.microsoft.com/office/drawing/2014/main" id="{E3AE6212-0E86-4FFF-81A1-FB00CD5BFA6E}"/>
              </a:ext>
            </a:extLst>
          </p:cNvPr>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0986932" y="1498725"/>
            <a:ext cx="1128862" cy="112886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2" descr="VMware | Brands of the World™ | Download vector logos and logotypes">
            <a:extLst>
              <a:ext uri="{FF2B5EF4-FFF2-40B4-BE49-F238E27FC236}">
                <a16:creationId xmlns:a16="http://schemas.microsoft.com/office/drawing/2014/main" id="{E1314DA6-922C-4376-965C-4FE9E6C426C2}"/>
              </a:ext>
            </a:extLst>
          </p:cNvPr>
          <p:cNvPicPr>
            <a:picLocks noChangeAspect="1" noChangeArrowheads="1"/>
          </p:cNvPicPr>
          <p:nvPr/>
        </p:nvPicPr>
        <p:blipFill rotWithShape="1">
          <a:blip r:embed="rId52">
            <a:extLst>
              <a:ext uri="{28A0092B-C50C-407E-A947-70E740481C1C}">
                <a14:useLocalDpi xmlns:a14="http://schemas.microsoft.com/office/drawing/2010/main" val="0"/>
              </a:ext>
            </a:extLst>
          </a:blip>
          <a:srcRect t="34930" b="36058"/>
          <a:stretch/>
        </p:blipFill>
        <p:spPr bwMode="auto">
          <a:xfrm>
            <a:off x="9500138" y="1485510"/>
            <a:ext cx="1422816" cy="4127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4" descr="AT&amp;T Official Site - Unlimited Data Plans, Internet Service, &amp; TV">
            <a:extLst>
              <a:ext uri="{FF2B5EF4-FFF2-40B4-BE49-F238E27FC236}">
                <a16:creationId xmlns:a16="http://schemas.microsoft.com/office/drawing/2014/main" id="{740C84FD-C08E-4A6F-BDC7-D86A6CC859BE}"/>
              </a:ext>
            </a:extLst>
          </p:cNvPr>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1862586" y="1163045"/>
            <a:ext cx="940318" cy="9403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047A7DC-211E-440F-BF2D-36523773E395}"/>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7135769" y="5053063"/>
            <a:ext cx="1121568" cy="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08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normAutofit/>
          </a:bodyPr>
          <a:lstStyle/>
          <a:p>
            <a:r>
              <a:rPr lang="en-US"/>
              <a:t>OASIS </a:t>
            </a:r>
            <a:r>
              <a:rPr lang="en-US" i="1">
                <a:sym typeface="Wingdings" panose="05000000000000000000" pitchFamily="2" charset="2"/>
              </a:rPr>
              <a:t></a:t>
            </a:r>
            <a:r>
              <a:rPr lang="en-US">
                <a:sym typeface="Wingdings" panose="05000000000000000000" pitchFamily="2" charset="2"/>
              </a:rPr>
              <a:t>   </a:t>
            </a:r>
            <a:r>
              <a:rPr lang="en-US"/>
              <a:t>de jure</a:t>
            </a:r>
          </a:p>
        </p:txBody>
      </p:sp>
      <p:sp>
        <p:nvSpPr>
          <p:cNvPr id="4" name="Slide Number Placeholder 3"/>
          <p:cNvSpPr>
            <a:spLocks noGrp="1"/>
          </p:cNvSpPr>
          <p:nvPr>
            <p:ph type="sldNum" sz="quarter" idx="12"/>
          </p:nvPr>
        </p:nvSpPr>
        <p:spPr>
          <a:xfrm>
            <a:off x="10469880" y="320040"/>
            <a:ext cx="914400" cy="320040"/>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4F3D83C2-F34C-4FE1-9B08-BFE22A956B18}" type="slidenum">
              <a:rPr kumimoji="0" lang="en-US" sz="1000" b="0" i="0" u="none" strike="noStrike" kern="1200" cap="none" spc="0" normalizeH="0" baseline="0" noProof="0" smtClean="0">
                <a:ln>
                  <a:noFill/>
                </a:ln>
                <a:solidFill>
                  <a:prstClr val="white">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5</a:t>
            </a:fld>
            <a:endParaRPr kumimoji="0" lang="en-US" sz="1000" b="0" i="0" u="none" strike="noStrike" kern="1200" cap="none" spc="0" normalizeH="0" baseline="0" noProof="0">
              <a:ln>
                <a:noFill/>
              </a:ln>
              <a:solidFill>
                <a:prstClr val="white">
                  <a:tint val="75000"/>
                </a:prstClr>
              </a:solidFill>
              <a:effectLst/>
              <a:uLnTx/>
              <a:uFillTx/>
              <a:latin typeface="Rockwell" panose="02060603020205020403"/>
              <a:ea typeface="+mn-ea"/>
              <a:cs typeface="+mn-cs"/>
            </a:endParaRPr>
          </a:p>
        </p:txBody>
      </p:sp>
      <p:graphicFrame>
        <p:nvGraphicFramePr>
          <p:cNvPr id="5" name="Content Placeholder 4"/>
          <p:cNvGraphicFramePr>
            <a:graphicFrameLocks noGrp="1"/>
          </p:cNvGraphicFramePr>
          <p:nvPr>
            <p:ph idx="1"/>
          </p:nvPr>
        </p:nvGraphicFramePr>
        <p:xfrm>
          <a:off x="4865298" y="448488"/>
          <a:ext cx="6901132" cy="6259315"/>
        </p:xfrm>
        <a:graphic>
          <a:graphicData uri="http://schemas.openxmlformats.org/drawingml/2006/table">
            <a:tbl>
              <a:tblPr firstRow="1" bandRow="1">
                <a:noFill/>
                <a:tableStyleId>{00A15C55-8517-42AA-B614-E9B94910E393}</a:tableStyleId>
              </a:tblPr>
              <a:tblGrid>
                <a:gridCol w="4641732">
                  <a:extLst>
                    <a:ext uri="{9D8B030D-6E8A-4147-A177-3AD203B41FA5}">
                      <a16:colId xmlns:a16="http://schemas.microsoft.com/office/drawing/2014/main" val="20000"/>
                    </a:ext>
                  </a:extLst>
                </a:gridCol>
                <a:gridCol w="2259400">
                  <a:extLst>
                    <a:ext uri="{9D8B030D-6E8A-4147-A177-3AD203B41FA5}">
                      <a16:colId xmlns:a16="http://schemas.microsoft.com/office/drawing/2014/main" val="20001"/>
                    </a:ext>
                  </a:extLst>
                </a:gridCol>
              </a:tblGrid>
              <a:tr h="368195">
                <a:tc>
                  <a:txBody>
                    <a:bodyPr/>
                    <a:lstStyle/>
                    <a:p>
                      <a:r>
                        <a:rPr lang="en-US" sz="1200" b="1">
                          <a:solidFill>
                            <a:schemeClr val="tx1">
                              <a:lumMod val="75000"/>
                              <a:lumOff val="25000"/>
                            </a:schemeClr>
                          </a:solidFill>
                          <a:latin typeface="+mj-lt"/>
                        </a:rPr>
                        <a:t>OASIS Standard</a:t>
                      </a:r>
                    </a:p>
                  </a:txBody>
                  <a:tcPr marL="150284" marR="82112" marT="75141" marB="75141">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1200" b="1">
                          <a:solidFill>
                            <a:schemeClr val="tx1">
                              <a:lumMod val="75000"/>
                              <a:lumOff val="25000"/>
                            </a:schemeClr>
                          </a:solidFill>
                          <a:latin typeface="+mj-lt"/>
                        </a:rPr>
                        <a:t>Also</a:t>
                      </a:r>
                      <a:r>
                        <a:rPr lang="en-US" sz="1200" b="1" baseline="0">
                          <a:solidFill>
                            <a:schemeClr val="tx1">
                              <a:lumMod val="75000"/>
                              <a:lumOff val="25000"/>
                            </a:schemeClr>
                          </a:solidFill>
                          <a:latin typeface="+mj-lt"/>
                        </a:rPr>
                        <a:t> </a:t>
                      </a:r>
                      <a:r>
                        <a:rPr lang="en-US" sz="1200" b="1">
                          <a:solidFill>
                            <a:schemeClr val="tx1">
                              <a:lumMod val="75000"/>
                              <a:lumOff val="25000"/>
                            </a:schemeClr>
                          </a:solidFill>
                          <a:latin typeface="+mj-lt"/>
                        </a:rPr>
                        <a:t>Approved</a:t>
                      </a:r>
                      <a:r>
                        <a:rPr lang="en-US" sz="1200" b="1" baseline="0">
                          <a:solidFill>
                            <a:schemeClr val="tx1">
                              <a:lumMod val="75000"/>
                              <a:lumOff val="25000"/>
                            </a:schemeClr>
                          </a:solidFill>
                          <a:latin typeface="+mj-lt"/>
                        </a:rPr>
                        <a:t> As:</a:t>
                      </a:r>
                      <a:endParaRPr lang="en-US" sz="1200" b="1">
                        <a:solidFill>
                          <a:schemeClr val="tx1">
                            <a:lumMod val="75000"/>
                            <a:lumOff val="25000"/>
                          </a:schemeClr>
                        </a:solidFill>
                        <a:latin typeface="+mj-lt"/>
                      </a:endParaRPr>
                    </a:p>
                  </a:txBody>
                  <a:tcPr marL="150284" marR="82112" marT="75141" marB="75141">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0000"/>
                  </a:ext>
                </a:extLst>
              </a:tr>
              <a:tr h="368195">
                <a:tc>
                  <a:txBody>
                    <a:bodyPr/>
                    <a:lstStyle/>
                    <a:p>
                      <a:r>
                        <a:rPr lang="en-US" sz="1200">
                          <a:solidFill>
                            <a:schemeClr val="tx1">
                              <a:lumMod val="75000"/>
                              <a:lumOff val="25000"/>
                            </a:schemeClr>
                          </a:solidFill>
                          <a:latin typeface="+mj-lt"/>
                        </a:rPr>
                        <a:t>Advanced Message Queuing Protocol</a:t>
                      </a:r>
                      <a:r>
                        <a:rPr lang="en-US" sz="1200" baseline="0">
                          <a:solidFill>
                            <a:schemeClr val="tx1">
                              <a:lumMod val="75000"/>
                              <a:lumOff val="25000"/>
                            </a:schemeClr>
                          </a:solidFill>
                          <a:latin typeface="+mj-lt"/>
                        </a:rPr>
                        <a:t> (</a:t>
                      </a:r>
                      <a:r>
                        <a:rPr lang="en-US" sz="1200">
                          <a:solidFill>
                            <a:schemeClr val="tx1">
                              <a:lumMod val="75000"/>
                              <a:lumOff val="25000"/>
                            </a:schemeClr>
                          </a:solidFill>
                          <a:latin typeface="+mj-lt"/>
                        </a:rPr>
                        <a:t>AMQP)</a:t>
                      </a:r>
                    </a:p>
                  </a:txBody>
                  <a:tcPr marL="150284" marR="82112" marT="75141" marB="7514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GB" sz="1200" kern="1200">
                          <a:solidFill>
                            <a:schemeClr val="tx1">
                              <a:lumMod val="75000"/>
                              <a:lumOff val="25000"/>
                            </a:schemeClr>
                          </a:solidFill>
                          <a:effectLst/>
                          <a:latin typeface="+mj-lt"/>
                        </a:rPr>
                        <a:t>ISO/IEC </a:t>
                      </a:r>
                      <a:r>
                        <a:rPr lang="en-US" sz="1200" kern="1200">
                          <a:solidFill>
                            <a:schemeClr val="tx1">
                              <a:lumMod val="75000"/>
                              <a:lumOff val="25000"/>
                            </a:schemeClr>
                          </a:solidFill>
                          <a:effectLst/>
                          <a:latin typeface="+mj-lt"/>
                        </a:rPr>
                        <a:t>19464</a:t>
                      </a:r>
                      <a:endParaRPr lang="en-US" sz="1200">
                        <a:solidFill>
                          <a:schemeClr val="tx1">
                            <a:lumMod val="75000"/>
                            <a:lumOff val="25000"/>
                          </a:schemeClr>
                        </a:solidFill>
                        <a:latin typeface="+mj-lt"/>
                      </a:endParaRPr>
                    </a:p>
                  </a:txBody>
                  <a:tcPr marL="150284" marR="82112" marT="75141" marB="7514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001"/>
                  </a:ext>
                </a:extLst>
              </a:tr>
              <a:tr h="368195">
                <a:tc>
                  <a:txBody>
                    <a:bodyPr/>
                    <a:lstStyle/>
                    <a:p>
                      <a:r>
                        <a:rPr lang="en-US" sz="1200" kern="1200">
                          <a:solidFill>
                            <a:schemeClr val="tx1">
                              <a:lumMod val="75000"/>
                              <a:lumOff val="25000"/>
                            </a:schemeClr>
                          </a:solidFill>
                          <a:effectLst/>
                          <a:latin typeface="+mj-lt"/>
                          <a:ea typeface="+mn-ea"/>
                          <a:cs typeface="+mn-cs"/>
                        </a:rPr>
                        <a:t>Authentication Step-Up Protocol and Metadata</a:t>
                      </a:r>
                    </a:p>
                  </a:txBody>
                  <a:tcPr marL="150284" marR="82112" marT="75141" marB="7514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200">
                          <a:solidFill>
                            <a:schemeClr val="tx1">
                              <a:lumMod val="75000"/>
                              <a:lumOff val="25000"/>
                            </a:schemeClr>
                          </a:solidFill>
                          <a:latin typeface="+mj-lt"/>
                        </a:rPr>
                        <a:t>ITU-T X.1276</a:t>
                      </a:r>
                    </a:p>
                  </a:txBody>
                  <a:tcPr marL="150284" marR="82112" marT="75141" marB="7514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646467695"/>
                  </a:ext>
                </a:extLst>
              </a:tr>
              <a:tr h="3681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lumMod val="75000"/>
                              <a:lumOff val="25000"/>
                            </a:schemeClr>
                          </a:solidFill>
                          <a:latin typeface="+mj-lt"/>
                        </a:rPr>
                        <a:t>Common Alerting Protocol (CAP)</a:t>
                      </a:r>
                    </a:p>
                  </a:txBody>
                  <a:tcPr marL="150284" marR="82112" marT="75141" marB="7514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200">
                          <a:solidFill>
                            <a:schemeClr val="tx1">
                              <a:lumMod val="75000"/>
                              <a:lumOff val="25000"/>
                            </a:schemeClr>
                          </a:solidFill>
                          <a:latin typeface="+mj-lt"/>
                        </a:rPr>
                        <a:t>ITU-T Rec. X.1303</a:t>
                      </a:r>
                    </a:p>
                  </a:txBody>
                  <a:tcPr marL="150284" marR="82112" marT="75141" marB="7514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855659565"/>
                  </a:ext>
                </a:extLst>
              </a:tr>
              <a:tr h="3681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lumMod val="75000"/>
                              <a:lumOff val="25000"/>
                            </a:schemeClr>
                          </a:solidFill>
                          <a:latin typeface="+mj-lt"/>
                        </a:rPr>
                        <a:t>Computer Graphics Metafile (WebCGM) </a:t>
                      </a:r>
                    </a:p>
                  </a:txBody>
                  <a:tcPr marL="150284" marR="82112" marT="75141" marB="7514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200">
                          <a:solidFill>
                            <a:schemeClr val="tx1">
                              <a:lumMod val="75000"/>
                              <a:lumOff val="25000"/>
                            </a:schemeClr>
                          </a:solidFill>
                          <a:latin typeface="+mj-lt"/>
                        </a:rPr>
                        <a:t>W3C WebCGM</a:t>
                      </a:r>
                    </a:p>
                  </a:txBody>
                  <a:tcPr marL="150284" marR="82112" marT="75141" marB="7514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171745111"/>
                  </a:ext>
                </a:extLst>
              </a:tr>
              <a:tr h="368195">
                <a:tc>
                  <a:txBody>
                    <a:bodyPr/>
                    <a:lstStyle/>
                    <a:p>
                      <a:r>
                        <a:rPr lang="en-US" sz="1200" kern="1200">
                          <a:solidFill>
                            <a:schemeClr val="tx1">
                              <a:lumMod val="75000"/>
                              <a:lumOff val="25000"/>
                            </a:schemeClr>
                          </a:solidFill>
                          <a:effectLst/>
                          <a:latin typeface="+mj-lt"/>
                        </a:rPr>
                        <a:t>ebXML Collaborative Partner Profile Agreement</a:t>
                      </a:r>
                      <a:endParaRPr lang="en-US" sz="1200" kern="1200">
                        <a:solidFill>
                          <a:schemeClr val="tx1">
                            <a:lumMod val="75000"/>
                            <a:lumOff val="25000"/>
                          </a:schemeClr>
                        </a:solidFill>
                        <a:effectLst/>
                        <a:latin typeface="+mj-lt"/>
                        <a:ea typeface="+mn-ea"/>
                        <a:cs typeface="+mn-cs"/>
                      </a:endParaRPr>
                    </a:p>
                  </a:txBody>
                  <a:tcPr marL="150284" marR="82112" marT="75141" marB="7514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200" kern="1200">
                          <a:solidFill>
                            <a:schemeClr val="tx1">
                              <a:lumMod val="75000"/>
                              <a:lumOff val="25000"/>
                            </a:schemeClr>
                          </a:solidFill>
                          <a:effectLst/>
                          <a:latin typeface="+mj-lt"/>
                        </a:rPr>
                        <a:t>ISO 15000-1</a:t>
                      </a:r>
                      <a:endParaRPr lang="en-US" sz="1200">
                        <a:solidFill>
                          <a:schemeClr val="tx1">
                            <a:lumMod val="75000"/>
                            <a:lumOff val="25000"/>
                          </a:schemeClr>
                        </a:solidFill>
                        <a:latin typeface="+mj-lt"/>
                      </a:endParaRPr>
                    </a:p>
                  </a:txBody>
                  <a:tcPr marL="150284" marR="82112" marT="75141" marB="7514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002"/>
                  </a:ext>
                </a:extLst>
              </a:tr>
              <a:tr h="3681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lumMod val="75000"/>
                              <a:lumOff val="25000"/>
                            </a:schemeClr>
                          </a:solidFill>
                          <a:effectLst/>
                          <a:latin typeface="+mj-lt"/>
                        </a:rPr>
                        <a:t>ebXML Messaging Service Specification</a:t>
                      </a:r>
                      <a:endParaRPr lang="en-US" sz="1200" kern="1200">
                        <a:solidFill>
                          <a:schemeClr val="tx1">
                            <a:lumMod val="75000"/>
                            <a:lumOff val="25000"/>
                          </a:schemeClr>
                        </a:solidFill>
                        <a:effectLst/>
                        <a:latin typeface="+mj-lt"/>
                        <a:ea typeface="+mn-ea"/>
                        <a:cs typeface="+mn-cs"/>
                      </a:endParaRPr>
                    </a:p>
                  </a:txBody>
                  <a:tcPr marL="150284" marR="82112" marT="75141" marB="7514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200" kern="1200">
                          <a:solidFill>
                            <a:schemeClr val="tx1">
                              <a:lumMod val="75000"/>
                              <a:lumOff val="25000"/>
                            </a:schemeClr>
                          </a:solidFill>
                          <a:effectLst/>
                          <a:latin typeface="+mj-lt"/>
                        </a:rPr>
                        <a:t>ISO 15000-2</a:t>
                      </a:r>
                      <a:endParaRPr lang="en-US" sz="1200">
                        <a:solidFill>
                          <a:schemeClr val="tx1">
                            <a:lumMod val="75000"/>
                            <a:lumOff val="25000"/>
                          </a:schemeClr>
                        </a:solidFill>
                        <a:latin typeface="+mj-lt"/>
                      </a:endParaRPr>
                    </a:p>
                  </a:txBody>
                  <a:tcPr marL="150284" marR="82112" marT="75141" marB="7514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0003"/>
                  </a:ext>
                </a:extLst>
              </a:tr>
              <a:tr h="3681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lumMod val="75000"/>
                              <a:lumOff val="25000"/>
                            </a:schemeClr>
                          </a:solidFill>
                          <a:effectLst/>
                          <a:latin typeface="+mj-lt"/>
                        </a:rPr>
                        <a:t>ebXML Registry Information Model</a:t>
                      </a:r>
                      <a:endParaRPr lang="en-US" sz="1200" kern="1200">
                        <a:solidFill>
                          <a:schemeClr val="tx1">
                            <a:lumMod val="75000"/>
                            <a:lumOff val="25000"/>
                          </a:schemeClr>
                        </a:solidFill>
                        <a:effectLst/>
                        <a:latin typeface="+mj-lt"/>
                        <a:ea typeface="+mn-ea"/>
                        <a:cs typeface="+mn-cs"/>
                      </a:endParaRPr>
                    </a:p>
                  </a:txBody>
                  <a:tcPr marL="150284" marR="82112" marT="75141" marB="7514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200" kern="1200">
                          <a:solidFill>
                            <a:schemeClr val="tx1">
                              <a:lumMod val="75000"/>
                              <a:lumOff val="25000"/>
                            </a:schemeClr>
                          </a:solidFill>
                          <a:effectLst/>
                          <a:latin typeface="+mj-lt"/>
                        </a:rPr>
                        <a:t>ISO 15000-3</a:t>
                      </a:r>
                      <a:endParaRPr lang="en-US" sz="1200">
                        <a:solidFill>
                          <a:schemeClr val="tx1">
                            <a:lumMod val="75000"/>
                            <a:lumOff val="25000"/>
                          </a:schemeClr>
                        </a:solidFill>
                        <a:latin typeface="+mj-lt"/>
                      </a:endParaRPr>
                    </a:p>
                  </a:txBody>
                  <a:tcPr marL="150284" marR="82112" marT="75141" marB="7514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004"/>
                  </a:ext>
                </a:extLst>
              </a:tr>
              <a:tr h="3681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lumMod val="75000"/>
                              <a:lumOff val="25000"/>
                            </a:schemeClr>
                          </a:solidFill>
                          <a:effectLst/>
                          <a:latin typeface="+mj-lt"/>
                        </a:rPr>
                        <a:t>ebXML Registry Services Specification</a:t>
                      </a:r>
                      <a:endParaRPr lang="en-US" sz="1200">
                        <a:solidFill>
                          <a:schemeClr val="tx1">
                            <a:lumMod val="75000"/>
                            <a:lumOff val="25000"/>
                          </a:schemeClr>
                        </a:solidFill>
                        <a:latin typeface="+mj-lt"/>
                      </a:endParaRPr>
                    </a:p>
                  </a:txBody>
                  <a:tcPr marL="150284" marR="82112" marT="75141" marB="7514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200" kern="1200">
                          <a:solidFill>
                            <a:schemeClr val="tx1">
                              <a:lumMod val="75000"/>
                              <a:lumOff val="25000"/>
                            </a:schemeClr>
                          </a:solidFill>
                          <a:effectLst/>
                          <a:latin typeface="+mj-lt"/>
                        </a:rPr>
                        <a:t>ISO 15000-4</a:t>
                      </a:r>
                      <a:endParaRPr lang="en-US" sz="1200">
                        <a:solidFill>
                          <a:schemeClr val="tx1">
                            <a:lumMod val="75000"/>
                            <a:lumOff val="25000"/>
                          </a:schemeClr>
                        </a:solidFill>
                        <a:latin typeface="+mj-lt"/>
                      </a:endParaRPr>
                    </a:p>
                  </a:txBody>
                  <a:tcPr marL="150284" marR="82112" marT="75141" marB="7514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0005"/>
                  </a:ext>
                </a:extLst>
              </a:tr>
              <a:tr h="3681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lumMod val="75000"/>
                              <a:lumOff val="25000"/>
                            </a:schemeClr>
                          </a:solidFill>
                          <a:latin typeface="+mj-lt"/>
                        </a:rPr>
                        <a:t>MQTT </a:t>
                      </a:r>
                    </a:p>
                  </a:txBody>
                  <a:tcPr marL="150284" marR="82112" marT="75141" marB="7514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200">
                          <a:solidFill>
                            <a:schemeClr val="tx1">
                              <a:lumMod val="75000"/>
                              <a:lumOff val="25000"/>
                            </a:schemeClr>
                          </a:solidFill>
                          <a:latin typeface="+mj-lt"/>
                        </a:rPr>
                        <a:t>ISO/IEC 20922</a:t>
                      </a:r>
                    </a:p>
                  </a:txBody>
                  <a:tcPr marL="150284" marR="82112" marT="75141" marB="7514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38831875"/>
                  </a:ext>
                </a:extLst>
              </a:tr>
              <a:tr h="3681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lumMod val="75000"/>
                              <a:lumOff val="25000"/>
                            </a:schemeClr>
                          </a:solidFill>
                          <a:latin typeface="+mj-lt"/>
                        </a:rPr>
                        <a:t>OData</a:t>
                      </a:r>
                    </a:p>
                  </a:txBody>
                  <a:tcPr marL="150284" marR="82112" marT="75141" marB="7514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200">
                          <a:solidFill>
                            <a:schemeClr val="tx1">
                              <a:lumMod val="75000"/>
                              <a:lumOff val="25000"/>
                            </a:schemeClr>
                          </a:solidFill>
                          <a:latin typeface="+mj-lt"/>
                        </a:rPr>
                        <a:t>ISO/IEC 20802-1</a:t>
                      </a:r>
                    </a:p>
                  </a:txBody>
                  <a:tcPr marL="150284" marR="82112" marT="75141" marB="7514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4115591401"/>
                  </a:ext>
                </a:extLst>
              </a:tr>
              <a:tr h="3681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lumMod val="75000"/>
                              <a:lumOff val="25000"/>
                            </a:schemeClr>
                          </a:solidFill>
                          <a:latin typeface="+mj-lt"/>
                        </a:rPr>
                        <a:t>OData JSON Format</a:t>
                      </a:r>
                    </a:p>
                  </a:txBody>
                  <a:tcPr marL="150284" marR="82112" marT="75141" marB="7514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200">
                          <a:solidFill>
                            <a:schemeClr val="tx1">
                              <a:lumMod val="75000"/>
                              <a:lumOff val="25000"/>
                            </a:schemeClr>
                          </a:solidFill>
                          <a:latin typeface="+mj-lt"/>
                        </a:rPr>
                        <a:t>ISO/IEC 20802-2</a:t>
                      </a:r>
                    </a:p>
                  </a:txBody>
                  <a:tcPr marL="150284" marR="82112" marT="75141" marB="7514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52846430"/>
                  </a:ext>
                </a:extLst>
              </a:tr>
              <a:tr h="3681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lumMod val="75000"/>
                              <a:lumOff val="25000"/>
                            </a:schemeClr>
                          </a:solidFill>
                          <a:latin typeface="+mj-lt"/>
                        </a:rPr>
                        <a:t>OpenDocument</a:t>
                      </a:r>
                      <a:r>
                        <a:rPr lang="en-US" sz="1200" baseline="0">
                          <a:solidFill>
                            <a:schemeClr val="tx1">
                              <a:lumMod val="75000"/>
                              <a:lumOff val="25000"/>
                            </a:schemeClr>
                          </a:solidFill>
                          <a:latin typeface="+mj-lt"/>
                        </a:rPr>
                        <a:t> Format (ODF)</a:t>
                      </a:r>
                      <a:endParaRPr lang="en-US" sz="1200">
                        <a:solidFill>
                          <a:schemeClr val="tx1">
                            <a:lumMod val="75000"/>
                            <a:lumOff val="25000"/>
                          </a:schemeClr>
                        </a:solidFill>
                        <a:latin typeface="+mj-lt"/>
                      </a:endParaRPr>
                    </a:p>
                  </a:txBody>
                  <a:tcPr marL="150284" marR="82112" marT="75141" marB="7514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latin typeface="+mj-lt"/>
                        </a:rPr>
                        <a:t>ISO/IEC 26300</a:t>
                      </a:r>
                    </a:p>
                  </a:txBody>
                  <a:tcPr marL="150284" marR="82112" marT="75141" marB="7514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651872561"/>
                  </a:ext>
                </a:extLst>
              </a:tr>
              <a:tr h="3681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lumMod val="75000"/>
                              <a:lumOff val="25000"/>
                            </a:schemeClr>
                          </a:solidFill>
                          <a:latin typeface="+mj-lt"/>
                        </a:rPr>
                        <a:t>Security Assertion Markup Language (SAML)</a:t>
                      </a:r>
                    </a:p>
                  </a:txBody>
                  <a:tcPr marL="150284" marR="82112" marT="75141" marB="7514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200">
                          <a:solidFill>
                            <a:schemeClr val="tx1">
                              <a:lumMod val="75000"/>
                              <a:lumOff val="25000"/>
                            </a:schemeClr>
                          </a:solidFill>
                          <a:latin typeface="+mj-lt"/>
                        </a:rPr>
                        <a:t>ITU-T Rec. X.1141</a:t>
                      </a:r>
                    </a:p>
                  </a:txBody>
                  <a:tcPr marL="150284" marR="82112" marT="75141" marB="7514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006"/>
                  </a:ext>
                </a:extLst>
              </a:tr>
              <a:tr h="3681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lumMod val="75000"/>
                              <a:lumOff val="25000"/>
                            </a:schemeClr>
                          </a:solidFill>
                          <a:latin typeface="+mj-lt"/>
                        </a:rPr>
                        <a:t>Universal Business Language (UBL)</a:t>
                      </a:r>
                    </a:p>
                  </a:txBody>
                  <a:tcPr marL="150284" marR="82112" marT="75141" marB="7514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200">
                          <a:solidFill>
                            <a:schemeClr val="tx1">
                              <a:lumMod val="75000"/>
                              <a:lumOff val="25000"/>
                            </a:schemeClr>
                          </a:solidFill>
                          <a:latin typeface="+mj-lt"/>
                        </a:rPr>
                        <a:t>ISO/IEC 19845</a:t>
                      </a:r>
                    </a:p>
                  </a:txBody>
                  <a:tcPr marL="150284" marR="82112" marT="75141" marB="7514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104594603"/>
                  </a:ext>
                </a:extLst>
              </a:tr>
              <a:tr h="3681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lumMod val="75000"/>
                              <a:lumOff val="25000"/>
                            </a:schemeClr>
                          </a:solidFill>
                          <a:latin typeface="+mj-lt"/>
                        </a:rPr>
                        <a:t>Extensible Access Control Markup Language (XACML)</a:t>
                      </a:r>
                    </a:p>
                  </a:txBody>
                  <a:tcPr marL="150284" marR="82112" marT="75141" marB="7514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200">
                          <a:solidFill>
                            <a:schemeClr val="tx1">
                              <a:lumMod val="75000"/>
                              <a:lumOff val="25000"/>
                            </a:schemeClr>
                          </a:solidFill>
                          <a:latin typeface="+mj-lt"/>
                        </a:rPr>
                        <a:t>ITU-T Rec. X.1144</a:t>
                      </a:r>
                    </a:p>
                  </a:txBody>
                  <a:tcPr marL="150284" marR="82112" marT="75141" marB="7514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007"/>
                  </a:ext>
                </a:extLst>
              </a:tr>
              <a:tr h="3681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latin typeface="+mj-lt"/>
                        </a:rPr>
                        <a:t>XLIFF</a:t>
                      </a:r>
                    </a:p>
                  </a:txBody>
                  <a:tcPr marL="150284" marR="82112" marT="75141" marB="7514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latin typeface="+mj-lt"/>
                        </a:rPr>
                        <a:t>ISO/DIS 21720</a:t>
                      </a:r>
                    </a:p>
                  </a:txBody>
                  <a:tcPr marL="150284" marR="82112" marT="75141" marB="7514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1600779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20A234D-B9A4-4358-82C4-55B27FDC0E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D6AD3151-F96E-4F8D-9B74-990ABE183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B3504A37-677D-4553-961E-C8504E1AD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A9F12C-7B47-41B8-9DF3-74E2A725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AB64BA4D-764E-43AA-B546-158AAB0F2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C13AB19E-C06F-42CE-8C07-8BCE182DA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057D2BFA-CF18-4381-89A7-ED3624346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D4C422A6-48B9-4629-8FEF-0AA2FCF8A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44431652-9C96-4555-8585-20ACDFB21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BA82E172-9439-4927-ABE2-364FD3AA9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9137DE69-451C-4993-8AF3-1DDDD1751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430B95C1-206E-4B3D-85F7-10E2EE73C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3D23E2F8-938B-4A52-B35F-94F1331E9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A7371A20-A9C7-40DA-BE71-2D23D3F8F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AD5A9C0B-2DF6-47B7-B7F4-DC52B4665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AA3FFED2-A833-473E-869C-C67C78EF1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DD3136B0-EC59-42D1-AED9-1E7B23AE0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516A793C-A2AA-409E-9AFD-31EBC9918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A91A9330-6EF3-4068-9E05-EFD9E5814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363F339A-2F0F-497A-9A97-6E1D4A38A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4BF14AA4-98BB-49F7-8A26-B9611695CB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769B412D-486A-40AE-AD13-012CFC18C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Isosceles Triangle 31">
              <a:extLst>
                <a:ext uri="{FF2B5EF4-FFF2-40B4-BE49-F238E27FC236}">
                  <a16:creationId xmlns:a16="http://schemas.microsoft.com/office/drawing/2014/main" id="{05FE3073-1BF6-4D01-B519-32947061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0144938A-7410-4F44-8642-3F1272DE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 y="6419"/>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36">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8"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69"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40"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41"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42"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43"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44"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5"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46"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7"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48"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49"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50"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51"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52"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53"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54"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55"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56"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2" name="Title 1">
            <a:extLst>
              <a:ext uri="{FF2B5EF4-FFF2-40B4-BE49-F238E27FC236}">
                <a16:creationId xmlns:a16="http://schemas.microsoft.com/office/drawing/2014/main" id="{172A15B0-EDA9-4C81-BF84-86E182B81AD6}"/>
              </a:ext>
            </a:extLst>
          </p:cNvPr>
          <p:cNvSpPr>
            <a:spLocks noGrp="1"/>
          </p:cNvSpPr>
          <p:nvPr>
            <p:ph type="title"/>
          </p:nvPr>
        </p:nvSpPr>
        <p:spPr>
          <a:xfrm>
            <a:off x="2004716" y="1263404"/>
            <a:ext cx="8652698" cy="3115075"/>
          </a:xfrm>
        </p:spPr>
        <p:txBody>
          <a:bodyPr vert="horz" lIns="228600" tIns="228600" rIns="228600" bIns="0" rtlCol="0" anchor="b">
            <a:normAutofit/>
          </a:bodyPr>
          <a:lstStyle/>
          <a:p>
            <a:pPr algn="l">
              <a:lnSpc>
                <a:spcPct val="80000"/>
              </a:lnSpc>
            </a:pPr>
            <a:r>
              <a:rPr lang="en-US" sz="6600" dirty="0">
                <a:solidFill>
                  <a:schemeClr val="tx1"/>
                </a:solidFill>
              </a:rPr>
              <a:t>What is an Open Project?</a:t>
            </a:r>
          </a:p>
        </p:txBody>
      </p:sp>
      <p:sp>
        <p:nvSpPr>
          <p:cNvPr id="4" name="Slide Number Placeholder 3">
            <a:extLst>
              <a:ext uri="{FF2B5EF4-FFF2-40B4-BE49-F238E27FC236}">
                <a16:creationId xmlns:a16="http://schemas.microsoft.com/office/drawing/2014/main" id="{28BD9775-610B-4427-AF2B-352D6D95EF85}"/>
              </a:ext>
            </a:extLst>
          </p:cNvPr>
          <p:cNvSpPr>
            <a:spLocks noGrp="1"/>
          </p:cNvSpPr>
          <p:nvPr>
            <p:ph type="sldNum" sz="quarter" idx="12"/>
          </p:nvPr>
        </p:nvSpPr>
        <p:spPr>
          <a:xfrm>
            <a:off x="9334024" y="320040"/>
            <a:ext cx="914400" cy="320040"/>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6</a:t>
            </a:fld>
            <a:endParaRPr lang="en-US"/>
          </a:p>
        </p:txBody>
      </p:sp>
      <p:sp>
        <p:nvSpPr>
          <p:cNvPr id="58" name="Isosceles Triangle 57">
            <a:extLst>
              <a:ext uri="{FF2B5EF4-FFF2-40B4-BE49-F238E27FC236}">
                <a16:creationId xmlns:a16="http://schemas.microsoft.com/office/drawing/2014/main" id="{A4CD35EF-7348-4E64-8700-827E64EA4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402571977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8ADDF0-F725-443A-A4B3-D015505A7EFE}"/>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3" name="Content Placeholder 2">
            <a:extLst>
              <a:ext uri="{FF2B5EF4-FFF2-40B4-BE49-F238E27FC236}">
                <a16:creationId xmlns:a16="http://schemas.microsoft.com/office/drawing/2014/main" id="{F1579CC7-94B2-4337-A58F-717AC50C51A0}"/>
              </a:ext>
            </a:extLst>
          </p:cNvPr>
          <p:cNvSpPr txBox="1">
            <a:spLocks/>
          </p:cNvSpPr>
          <p:nvPr/>
        </p:nvSpPr>
        <p:spPr>
          <a:xfrm>
            <a:off x="2516752" y="1489075"/>
            <a:ext cx="7158495" cy="3879849"/>
          </a:xfrm>
          <a:prstGeom prst="rect">
            <a:avLst/>
          </a:prstGeom>
          <a:solidFill>
            <a:schemeClr val="accent2"/>
          </a:solidFill>
        </p:spPr>
        <p:txBody>
          <a:bodyP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lgn="ctr">
              <a:buNone/>
            </a:pPr>
            <a:br>
              <a:rPr lang="en-US" sz="2400" dirty="0">
                <a:solidFill>
                  <a:schemeClr val="bg1"/>
                </a:solidFill>
                <a:latin typeface="Nyala" panose="020B0604020202020204" pitchFamily="2" charset="0"/>
              </a:rPr>
            </a:br>
            <a:r>
              <a:rPr lang="en-US" sz="2400" dirty="0">
                <a:solidFill>
                  <a:schemeClr val="bg1"/>
                </a:solidFill>
                <a:latin typeface="Gill Sans Nova" panose="020B0602020104020203" pitchFamily="34" charset="0"/>
              </a:rPr>
              <a:t>OASIS Open Projects support </a:t>
            </a:r>
            <a:br>
              <a:rPr lang="en-US" sz="2400" dirty="0">
                <a:solidFill>
                  <a:schemeClr val="bg1"/>
                </a:solidFill>
                <a:latin typeface="Gill Sans Nova" panose="020B0602020104020203" pitchFamily="34" charset="0"/>
              </a:rPr>
            </a:br>
            <a:r>
              <a:rPr lang="en-US" sz="2400" dirty="0">
                <a:solidFill>
                  <a:schemeClr val="bg1"/>
                </a:solidFill>
                <a:latin typeface="Gill Sans Nova" panose="020B0602020104020203" pitchFamily="34" charset="0"/>
              </a:rPr>
              <a:t>shared community development of </a:t>
            </a:r>
            <a:br>
              <a:rPr lang="en-US" sz="2400" dirty="0">
                <a:solidFill>
                  <a:schemeClr val="bg1"/>
                </a:solidFill>
                <a:latin typeface="Gill Sans Nova" panose="020B0602020104020203" pitchFamily="34" charset="0"/>
              </a:rPr>
            </a:br>
            <a:r>
              <a:rPr lang="en-US" sz="2400" dirty="0">
                <a:solidFill>
                  <a:schemeClr val="bg1"/>
                </a:solidFill>
                <a:latin typeface="Gill Sans Nova" panose="020B0602020104020203" pitchFamily="34" charset="0"/>
              </a:rPr>
              <a:t>code, APIs, standards, reference implementations… </a:t>
            </a:r>
            <a:br>
              <a:rPr lang="en-US" sz="2400" dirty="0">
                <a:solidFill>
                  <a:schemeClr val="bg1"/>
                </a:solidFill>
                <a:latin typeface="Gill Sans Nova" panose="020B0602020104020203" pitchFamily="34" charset="0"/>
              </a:rPr>
            </a:br>
            <a:r>
              <a:rPr lang="en-US" sz="2400" dirty="0">
                <a:solidFill>
                  <a:schemeClr val="bg1"/>
                </a:solidFill>
                <a:latin typeface="Gill Sans Nova" panose="020B0602020104020203" pitchFamily="34" charset="0"/>
              </a:rPr>
              <a:t>in one place, under open source licenses </a:t>
            </a:r>
            <a:br>
              <a:rPr lang="en-US" sz="2400" dirty="0">
                <a:solidFill>
                  <a:schemeClr val="bg1"/>
                </a:solidFill>
                <a:latin typeface="Gill Sans Nova" panose="020B0602020104020203" pitchFamily="34" charset="0"/>
              </a:rPr>
            </a:br>
            <a:r>
              <a:rPr lang="en-US" sz="2400" dirty="0">
                <a:solidFill>
                  <a:schemeClr val="bg1"/>
                </a:solidFill>
                <a:latin typeface="Gill Sans Nova" panose="020B0602020104020203" pitchFamily="34" charset="0"/>
              </a:rPr>
              <a:t>with a path to recognition in international </a:t>
            </a:r>
            <a:br>
              <a:rPr lang="en-US" sz="2400" dirty="0">
                <a:solidFill>
                  <a:schemeClr val="bg1"/>
                </a:solidFill>
                <a:latin typeface="Gill Sans Nova" panose="020B0602020104020203" pitchFamily="34" charset="0"/>
              </a:rPr>
            </a:br>
            <a:r>
              <a:rPr lang="en-US" sz="2400" dirty="0">
                <a:solidFill>
                  <a:schemeClr val="bg1"/>
                </a:solidFill>
                <a:latin typeface="Gill Sans Nova" panose="020B0602020104020203" pitchFamily="34" charset="0"/>
              </a:rPr>
              <a:t>policy and procurement.</a:t>
            </a:r>
          </a:p>
          <a:p>
            <a:pPr marL="0" indent="0" algn="ctr">
              <a:buFont typeface="Wingdings" panose="05000000000000000000" pitchFamily="2" charset="2"/>
              <a:buNone/>
            </a:pPr>
            <a:endParaRPr lang="en-US" sz="2400" dirty="0">
              <a:solidFill>
                <a:schemeClr val="bg1"/>
              </a:solidFill>
              <a:latin typeface="Nyala" panose="020B0604020202020204" pitchFamily="2" charset="0"/>
            </a:endParaRPr>
          </a:p>
        </p:txBody>
      </p:sp>
    </p:spTree>
    <p:extLst>
      <p:ext uri="{BB962C8B-B14F-4D97-AF65-F5344CB8AC3E}">
        <p14:creationId xmlns:p14="http://schemas.microsoft.com/office/powerpoint/2010/main" val="1170683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 name="Rectangle 5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 name="Freeform: Shape 6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2638FE-2A3D-40A4-9341-28A8739D7441}"/>
              </a:ext>
            </a:extLst>
          </p:cNvPr>
          <p:cNvSpPr>
            <a:spLocks noGrp="1"/>
          </p:cNvSpPr>
          <p:nvPr>
            <p:ph type="title"/>
          </p:nvPr>
        </p:nvSpPr>
        <p:spPr>
          <a:xfrm>
            <a:off x="-17355" y="2200779"/>
            <a:ext cx="3376614" cy="2456442"/>
          </a:xfrm>
        </p:spPr>
        <p:txBody>
          <a:bodyPr>
            <a:noAutofit/>
          </a:bodyPr>
          <a:lstStyle/>
          <a:p>
            <a:pPr algn="r"/>
            <a:r>
              <a:rPr lang="en-US" b="1" dirty="0"/>
              <a:t> </a:t>
            </a:r>
            <a:br>
              <a:rPr lang="en-US" b="1" dirty="0"/>
            </a:br>
            <a:r>
              <a:rPr lang="en-US" b="1" dirty="0"/>
              <a:t>Open Projects </a:t>
            </a:r>
            <a:br>
              <a:rPr lang="en-US" b="1" dirty="0"/>
            </a:br>
            <a:r>
              <a:rPr lang="en-US" b="1" dirty="0"/>
              <a:t>lets you</a:t>
            </a:r>
          </a:p>
        </p:txBody>
      </p:sp>
      <p:sp>
        <p:nvSpPr>
          <p:cNvPr id="4" name="Slide Number Placeholder 3">
            <a:extLst>
              <a:ext uri="{FF2B5EF4-FFF2-40B4-BE49-F238E27FC236}">
                <a16:creationId xmlns:a16="http://schemas.microsoft.com/office/drawing/2014/main" id="{B30752DD-09F5-4B05-8614-F9C4DD110AC8}"/>
              </a:ext>
            </a:extLst>
          </p:cNvPr>
          <p:cNvSpPr>
            <a:spLocks noGrp="1"/>
          </p:cNvSpPr>
          <p:nvPr>
            <p:ph type="sldNum" sz="quarter" idx="12"/>
          </p:nvPr>
        </p:nvSpPr>
        <p:spPr>
          <a:xfrm>
            <a:off x="10469880" y="320040"/>
            <a:ext cx="914400" cy="320040"/>
          </a:xfrm>
        </p:spPr>
        <p:txBody>
          <a:bodyPr>
            <a:normAutofit/>
          </a:bodyPr>
          <a:lstStyle/>
          <a:p>
            <a:pPr>
              <a:spcAft>
                <a:spcPts val="600"/>
              </a:spcAft>
            </a:pPr>
            <a:fld id="{6D22F896-40B5-4ADD-8801-0D06FADFA095}" type="slidenum">
              <a:rPr lang="en-US">
                <a:solidFill>
                  <a:schemeClr val="tx1"/>
                </a:solidFill>
              </a:rPr>
              <a:pPr>
                <a:spcAft>
                  <a:spcPts val="600"/>
                </a:spcAft>
              </a:pPr>
              <a:t>8</a:t>
            </a:fld>
            <a:endParaRPr lang="en-US">
              <a:solidFill>
                <a:schemeClr val="tx1"/>
              </a:solidFill>
            </a:endParaRPr>
          </a:p>
        </p:txBody>
      </p:sp>
      <p:sp>
        <p:nvSpPr>
          <p:cNvPr id="3" name="Content Placeholder 2">
            <a:extLst>
              <a:ext uri="{FF2B5EF4-FFF2-40B4-BE49-F238E27FC236}">
                <a16:creationId xmlns:a16="http://schemas.microsoft.com/office/drawing/2014/main" id="{6C64F99F-6099-4C6E-85E3-14537B896362}"/>
              </a:ext>
            </a:extLst>
          </p:cNvPr>
          <p:cNvSpPr>
            <a:spLocks noGrp="1"/>
          </p:cNvSpPr>
          <p:nvPr>
            <p:ph idx="1"/>
          </p:nvPr>
        </p:nvSpPr>
        <p:spPr>
          <a:xfrm>
            <a:off x="4683913" y="1180464"/>
            <a:ext cx="6850381" cy="5137151"/>
          </a:xfrm>
        </p:spPr>
        <p:txBody>
          <a:bodyPr>
            <a:normAutofit/>
          </a:bodyPr>
          <a:lstStyle/>
          <a:p>
            <a:pPr>
              <a:buFont typeface="Wingdings" panose="05000000000000000000" pitchFamily="2" charset="2"/>
              <a:buChar char="ü"/>
            </a:pPr>
            <a:r>
              <a:rPr lang="en-US" sz="2000" dirty="0"/>
              <a:t>Engage open source community in distributed development while ensuring </a:t>
            </a:r>
            <a:r>
              <a:rPr lang="en-US" sz="2000" b="1" dirty="0"/>
              <a:t>work stays on-track</a:t>
            </a:r>
          </a:p>
          <a:p>
            <a:pPr>
              <a:buFont typeface="Wingdings" panose="05000000000000000000" pitchFamily="2" charset="2"/>
              <a:buChar char="ü"/>
            </a:pPr>
            <a:r>
              <a:rPr lang="en-US" sz="2000" dirty="0"/>
              <a:t>Use </a:t>
            </a:r>
            <a:r>
              <a:rPr lang="en-US" sz="2000" b="1" dirty="0"/>
              <a:t>vetted</a:t>
            </a:r>
            <a:r>
              <a:rPr lang="en-US" sz="2000" dirty="0"/>
              <a:t> </a:t>
            </a:r>
            <a:r>
              <a:rPr lang="en-US" sz="2000" b="1" dirty="0"/>
              <a:t>IP policy and open source licenses</a:t>
            </a:r>
          </a:p>
          <a:p>
            <a:pPr>
              <a:buFont typeface="Wingdings" panose="05000000000000000000" pitchFamily="2" charset="2"/>
              <a:buChar char="ü"/>
            </a:pPr>
            <a:r>
              <a:rPr lang="en-US" sz="2000" dirty="0"/>
              <a:t>Work under </a:t>
            </a:r>
            <a:r>
              <a:rPr lang="en-US" sz="2000" b="1" dirty="0"/>
              <a:t>supported, streamlined process.</a:t>
            </a:r>
          </a:p>
          <a:p>
            <a:pPr>
              <a:buFont typeface="Wingdings" panose="05000000000000000000" pitchFamily="2" charset="2"/>
              <a:buChar char="ü"/>
            </a:pPr>
            <a:r>
              <a:rPr lang="en-US" sz="2000" dirty="0"/>
              <a:t>Submit work to ISO, IEC, ITU and/or EU for </a:t>
            </a:r>
            <a:r>
              <a:rPr lang="en-US" sz="2000" b="1" dirty="0"/>
              <a:t>international </a:t>
            </a:r>
            <a:r>
              <a:rPr lang="en-US" sz="2000" b="1" dirty="0">
                <a:ea typeface="Arial"/>
                <a:cs typeface="Arial"/>
                <a:sym typeface="Arial"/>
              </a:rPr>
              <a:t>recognition </a:t>
            </a:r>
            <a:r>
              <a:rPr lang="en-US" sz="2000" dirty="0">
                <a:ea typeface="Arial"/>
                <a:cs typeface="Arial"/>
                <a:sym typeface="Arial"/>
              </a:rPr>
              <a:t>via PAS submitter status.</a:t>
            </a:r>
            <a:endParaRPr lang="en-US" sz="2000" b="1" dirty="0"/>
          </a:p>
          <a:p>
            <a:pPr>
              <a:buFont typeface="Wingdings" panose="05000000000000000000" pitchFamily="2" charset="2"/>
              <a:buChar char="ü"/>
            </a:pPr>
            <a:r>
              <a:rPr lang="en-US" sz="2000" dirty="0">
                <a:latin typeface="Calibri" panose="020F0502020204030204" pitchFamily="34" charset="0"/>
                <a:cs typeface="Calibri" panose="020F0502020204030204" pitchFamily="34" charset="0"/>
              </a:rPr>
              <a:t>Focus on your technical goals while OASIS staff takes care of financial, legal, and technical administration and marketing</a:t>
            </a:r>
          </a:p>
          <a:p>
            <a:pPr>
              <a:buFont typeface="Wingdings" panose="05000000000000000000" pitchFamily="2" charset="2"/>
              <a:buChar char="ü"/>
            </a:pPr>
            <a:r>
              <a:rPr lang="en-US" sz="2000" dirty="0">
                <a:latin typeface="Calibri" panose="020F0502020204030204" pitchFamily="34" charset="0"/>
                <a:cs typeface="Calibri" panose="020F0502020204030204" pitchFamily="34" charset="0"/>
              </a:rPr>
              <a:t>Leverage OASIS global reputation, 2000+ member base, and experience running standards and open source projects</a:t>
            </a:r>
          </a:p>
        </p:txBody>
      </p:sp>
    </p:spTree>
    <p:extLst>
      <p:ext uri="{BB962C8B-B14F-4D97-AF65-F5344CB8AC3E}">
        <p14:creationId xmlns:p14="http://schemas.microsoft.com/office/powerpoint/2010/main" val="167644465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Lst>
          </p:cNvPr>
          <p:cNvGrpSpPr>
            <a:grpSpLocks noGrp="1" noUngrp="1" noRot="1" noChangeAspect="1" noMove="1" noResize="1"/>
          </p:cNvGrpSpPr>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F2DCEC33-4B31-44BC-99CB-9E4845DC4CD3}"/>
                </a:ext>
              </a:extLst>
            </p:cNvPr>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Lst>
            </p:cNvPr>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Lst>
            </p:cNvPr>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Lst>
            </p:cNvPr>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Lst>
            </p:cNvPr>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Lst>
            </p:cNvPr>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Lst>
            </p:cNvPr>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Lst>
            </p:cNvPr>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Lst>
            </p:cNvPr>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Lst>
            </p:cNvPr>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Lst>
            </p:cNvPr>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Lst>
            </p:cNvPr>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Lst>
            </p:cNvPr>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Lst>
            </p:cNvPr>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Lst>
            </p:cNvPr>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Lst>
            </p:cNvPr>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Lst>
            </p:cNvPr>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Lst>
            </p:cNvPr>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Lst>
            </p:cNvPr>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Lst>
            </p:cNvPr>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Lst>
            </p:cNvPr>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Lst>
          </p:cNvPr>
          <p:cNvSpPr>
            <a:spLocks noGrp="1" noRot="1" noChangeAspect="1" noMove="1" noResize="1" noEditPoints="1" noAdjustHandles="1" noChangeArrowheads="1" noChangeShapeType="1" noTextEdit="1"/>
          </p:cNvSpPr>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Calibri" charset="0"/>
                <a:ea typeface="Calibri" charset="0"/>
                <a:cs typeface="Calibri" charset="0"/>
              </a:rPr>
              <a:t>Carol Geyer</a:t>
            </a:r>
            <a:br>
              <a:rPr lang="en-US">
                <a:latin typeface="Calibri" charset="0"/>
                <a:ea typeface="Calibri" charset="0"/>
                <a:cs typeface="Calibri" charset="0"/>
              </a:rPr>
            </a:br>
            <a:r>
              <a:rPr lang="en-US">
                <a:latin typeface="Calibri" charset="0"/>
                <a:ea typeface="Calibri" charset="0"/>
                <a:cs typeface="Calibri" charset="0"/>
              </a:rPr>
              <a:t>Chief Development Officer</a:t>
            </a:r>
            <a:endParaRPr lang="en-US" dirty="0">
              <a:latin typeface="Calibri" charset="0"/>
              <a:ea typeface="Calibri" charset="0"/>
              <a:cs typeface="Calibri" charset="0"/>
            </a:endParaRPr>
          </a:p>
        </p:txBody>
      </p:sp>
      <p:sp>
        <p:nvSpPr>
          <p:cNvPr id="6" name="TextBox 5"/>
          <p:cNvSpPr txBox="1"/>
          <p:nvPr/>
        </p:nvSpPr>
        <p:spPr>
          <a:xfrm>
            <a:off x="1334879" y="814604"/>
            <a:ext cx="9868109" cy="707886"/>
          </a:xfrm>
          <a:prstGeom prst="rect">
            <a:avLst/>
          </a:prstGeom>
          <a:noFill/>
        </p:spPr>
        <p:txBody>
          <a:bodyPr wrap="square" rtlCol="0">
            <a:spAutoFit/>
          </a:bodyPr>
          <a:lstStyle/>
          <a:p>
            <a:r>
              <a:rPr lang="en-US" sz="4000" dirty="0">
                <a:latin typeface="+mj-lt"/>
                <a:ea typeface="Calibri" charset="0"/>
                <a:cs typeface="Calibri" charset="0"/>
              </a:rPr>
              <a:t>What can an Open Project do?</a:t>
            </a:r>
          </a:p>
        </p:txBody>
      </p:sp>
      <p:sp>
        <p:nvSpPr>
          <p:cNvPr id="39" name="Oval 38"/>
          <p:cNvSpPr/>
          <p:nvPr/>
        </p:nvSpPr>
        <p:spPr>
          <a:xfrm>
            <a:off x="1682636" y="2217066"/>
            <a:ext cx="1264141" cy="1264141"/>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42" name="Rectangle 41" descr="USB"/>
          <p:cNvSpPr/>
          <p:nvPr/>
        </p:nvSpPr>
        <p:spPr>
          <a:xfrm>
            <a:off x="1952043" y="2486473"/>
            <a:ext cx="725326" cy="725326"/>
          </a:xfrm>
          <a:prstGeom prst="rect">
            <a:avLst/>
          </a:prstGeom>
          <a:blipFill>
            <a:blip r:embed="rId3">
              <a:extLst>
                <a:ext uri="{96DAC541-7B7A-43D3-8B79-37D633B846F1}">
                  <asvg:svgBlip xmlns:asvg="http://schemas.microsoft.com/office/drawing/2016/SVG/main" r:embed="rId4"/>
                </a:ext>
              </a:extLst>
            </a:blip>
            <a:srcRect/>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sp>
        <p:nvSpPr>
          <p:cNvPr id="43" name="Oval 42"/>
          <p:cNvSpPr/>
          <p:nvPr/>
        </p:nvSpPr>
        <p:spPr>
          <a:xfrm>
            <a:off x="4117662" y="2217066"/>
            <a:ext cx="1264141" cy="1264141"/>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p:style>
      </p:sp>
      <p:sp>
        <p:nvSpPr>
          <p:cNvPr id="44" name="Rectangle 43" descr="Eye"/>
          <p:cNvSpPr/>
          <p:nvPr/>
        </p:nvSpPr>
        <p:spPr>
          <a:xfrm>
            <a:off x="4387069" y="2486473"/>
            <a:ext cx="725326" cy="725326"/>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0">
            <a:schemeClr val="lt1">
              <a:alpha val="0"/>
              <a:hueOff val="0"/>
              <a:satOff val="0"/>
              <a:lumOff val="0"/>
              <a:alphaOff val="0"/>
            </a:schemeClr>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sp>
        <p:nvSpPr>
          <p:cNvPr id="45" name="Oval 44"/>
          <p:cNvSpPr/>
          <p:nvPr/>
        </p:nvSpPr>
        <p:spPr>
          <a:xfrm>
            <a:off x="6552688" y="2217066"/>
            <a:ext cx="1264141" cy="1264141"/>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p:style>
      </p:sp>
      <p:sp>
        <p:nvSpPr>
          <p:cNvPr id="46" name="Rectangle 45" descr="Magnifying glass"/>
          <p:cNvSpPr/>
          <p:nvPr/>
        </p:nvSpPr>
        <p:spPr>
          <a:xfrm>
            <a:off x="6822095" y="2486473"/>
            <a:ext cx="725326" cy="725326"/>
          </a:xfrm>
          <a:prstGeom prst="rect">
            <a:avLst/>
          </a:prstGeom>
          <a:blipFill>
            <a:blip r:embed="rId7">
              <a:extLst>
                <a:ext uri="{96DAC541-7B7A-43D3-8B79-37D633B846F1}">
                  <asvg:svgBlip xmlns:asvg="http://schemas.microsoft.com/office/drawing/2016/SVG/main" r:embed="rId8"/>
                </a:ext>
              </a:extLst>
            </a:blip>
            <a:srcRect/>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sp>
        <p:nvSpPr>
          <p:cNvPr id="47" name="Oval 46"/>
          <p:cNvSpPr/>
          <p:nvPr/>
        </p:nvSpPr>
        <p:spPr>
          <a:xfrm>
            <a:off x="8987714" y="2217066"/>
            <a:ext cx="1264141" cy="1264141"/>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p:style>
      </p:sp>
      <p:sp>
        <p:nvSpPr>
          <p:cNvPr id="48" name="Rectangle 47" descr="Team"/>
          <p:cNvSpPr/>
          <p:nvPr/>
        </p:nvSpPr>
        <p:spPr>
          <a:xfrm>
            <a:off x="9257121" y="2486473"/>
            <a:ext cx="725326" cy="725326"/>
          </a:xfrm>
          <a:prstGeom prst="rect">
            <a:avLst/>
          </a:prstGeom>
          <a:blipFill>
            <a:blip r:embed="rId9">
              <a:extLst>
                <a:ext uri="{96DAC541-7B7A-43D3-8B79-37D633B846F1}">
                  <asvg:svgBlip xmlns:asvg="http://schemas.microsoft.com/office/drawing/2016/SVG/main" r:embed="rId10"/>
                </a:ext>
              </a:extLst>
            </a:blip>
            <a:srcRect/>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sp>
        <p:nvSpPr>
          <p:cNvPr id="3" name="TextBox 2"/>
          <p:cNvSpPr txBox="1"/>
          <p:nvPr/>
        </p:nvSpPr>
        <p:spPr>
          <a:xfrm>
            <a:off x="3854451" y="3653891"/>
            <a:ext cx="1828800" cy="2031325"/>
          </a:xfrm>
          <a:prstGeom prst="rect">
            <a:avLst/>
          </a:prstGeom>
          <a:noFill/>
        </p:spPr>
        <p:txBody>
          <a:bodyPr wrap="square" rtlCol="0">
            <a:spAutoFit/>
          </a:bodyPr>
          <a:lstStyle/>
          <a:p>
            <a:pPr lvl="0" algn="ctr"/>
            <a:r>
              <a:rPr lang="en-US" dirty="0">
                <a:latin typeface="+mj-lt"/>
              </a:rPr>
              <a:t>Leverage a wide network of experts and stakeholders to inform strategic decisions.</a:t>
            </a:r>
          </a:p>
          <a:p>
            <a:endParaRPr lang="en-US" dirty="0"/>
          </a:p>
        </p:txBody>
      </p:sp>
      <p:sp>
        <p:nvSpPr>
          <p:cNvPr id="4" name="TextBox 3"/>
          <p:cNvSpPr txBox="1"/>
          <p:nvPr/>
        </p:nvSpPr>
        <p:spPr>
          <a:xfrm>
            <a:off x="6276182" y="3666839"/>
            <a:ext cx="1828800" cy="1828800"/>
          </a:xfrm>
          <a:prstGeom prst="rect">
            <a:avLst/>
          </a:prstGeom>
          <a:noFill/>
        </p:spPr>
        <p:txBody>
          <a:bodyPr wrap="square" rtlCol="0">
            <a:spAutoFit/>
          </a:bodyPr>
          <a:lstStyle/>
          <a:p>
            <a:pPr lvl="0" algn="ctr"/>
            <a:r>
              <a:rPr lang="en-US" dirty="0">
                <a:latin typeface="+mj-lt"/>
                <a:cs typeface="Calibri" panose="020F0502020204030204" pitchFamily="34" charset="0"/>
              </a:rPr>
              <a:t>Iterate quickly while taking advantage of thorough, best-practices process.</a:t>
            </a:r>
            <a:endParaRPr lang="en-US" dirty="0"/>
          </a:p>
        </p:txBody>
      </p:sp>
      <p:sp>
        <p:nvSpPr>
          <p:cNvPr id="5" name="TextBox 4"/>
          <p:cNvSpPr txBox="1"/>
          <p:nvPr/>
        </p:nvSpPr>
        <p:spPr>
          <a:xfrm>
            <a:off x="8697913" y="3696918"/>
            <a:ext cx="1828800" cy="1754326"/>
          </a:xfrm>
          <a:prstGeom prst="rect">
            <a:avLst/>
          </a:prstGeom>
          <a:noFill/>
        </p:spPr>
        <p:txBody>
          <a:bodyPr wrap="square" rtlCol="0">
            <a:spAutoFit/>
          </a:bodyPr>
          <a:lstStyle/>
          <a:p>
            <a:pPr algn="ctr"/>
            <a:r>
              <a:rPr lang="en-US" dirty="0">
                <a:latin typeface="+mj-lt"/>
              </a:rPr>
              <a:t>Attract a bigger community of contributors with clear, open, transparent governance. </a:t>
            </a:r>
          </a:p>
        </p:txBody>
      </p:sp>
      <p:sp>
        <p:nvSpPr>
          <p:cNvPr id="57" name="TextBox 56"/>
          <p:cNvSpPr txBox="1">
            <a:spLocks/>
          </p:cNvSpPr>
          <p:nvPr/>
        </p:nvSpPr>
        <p:spPr>
          <a:xfrm>
            <a:off x="1424088" y="3653891"/>
            <a:ext cx="1828800" cy="2031325"/>
          </a:xfrm>
          <a:prstGeom prst="rect">
            <a:avLst/>
          </a:prstGeom>
          <a:noFill/>
        </p:spPr>
        <p:txBody>
          <a:bodyPr wrap="square" rtlCol="0">
            <a:spAutoFit/>
          </a:bodyPr>
          <a:lstStyle/>
          <a:p>
            <a:pPr lvl="0" algn="ctr"/>
            <a:r>
              <a:rPr lang="en-US" dirty="0">
                <a:latin typeface="+mj-lt"/>
              </a:rPr>
              <a:t>Utilize the same tools and infrastructure to develop open source and standards.</a:t>
            </a:r>
          </a:p>
          <a:p>
            <a:endParaRPr lang="en-US" dirty="0"/>
          </a:p>
        </p:txBody>
      </p:sp>
    </p:spTree>
    <p:extLst>
      <p:ext uri="{BB962C8B-B14F-4D97-AF65-F5344CB8AC3E}">
        <p14:creationId xmlns:p14="http://schemas.microsoft.com/office/powerpoint/2010/main" val="192826852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3417</Words>
  <Application>Microsoft Office PowerPoint</Application>
  <PresentationFormat>Widescreen</PresentationFormat>
  <Paragraphs>336</Paragraphs>
  <Slides>23</Slides>
  <Notes>23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Abadi</vt:lpstr>
      <vt:lpstr>Arial</vt:lpstr>
      <vt:lpstr>Cabin</vt:lpstr>
      <vt:lpstr>Calibri</vt:lpstr>
      <vt:lpstr>Calibri Light</vt:lpstr>
      <vt:lpstr>Century Gothic</vt:lpstr>
      <vt:lpstr>Daytona Pro Condensed</vt:lpstr>
      <vt:lpstr>Gill Sans Nova</vt:lpstr>
      <vt:lpstr>Noto Sans Symbols</vt:lpstr>
      <vt:lpstr>Nyala</vt:lpstr>
      <vt:lpstr>Rockwell</vt:lpstr>
      <vt:lpstr>Wingdings</vt:lpstr>
      <vt:lpstr>Atlas</vt:lpstr>
      <vt:lpstr>Proposal to support  Open Source 5G Core as an OASIS Open Project</vt:lpstr>
      <vt:lpstr>Who is OASIS?</vt:lpstr>
      <vt:lpstr>   OASIS: Where  open source and  open standards  thrive  </vt:lpstr>
      <vt:lpstr>OASIS community spans industries</vt:lpstr>
      <vt:lpstr>OASIS    de jure</vt:lpstr>
      <vt:lpstr>What is an Open Project?</vt:lpstr>
      <vt:lpstr>PowerPoint Presentation</vt:lpstr>
      <vt:lpstr>  Open Projects  lets you</vt:lpstr>
      <vt:lpstr>PowerPoint Presentation</vt:lpstr>
      <vt:lpstr>What you get  (and don’t get)  with Open Projects</vt:lpstr>
      <vt:lpstr>What core services does  OASIS provide?</vt:lpstr>
      <vt:lpstr>How are governance and IP handled?</vt:lpstr>
      <vt:lpstr>PowerPoint Presentation</vt:lpstr>
      <vt:lpstr>PowerPoint Presentation</vt:lpstr>
      <vt:lpstr>How would Licensing and IP</vt:lpstr>
      <vt:lpstr>How are Open Projects funded?</vt:lpstr>
      <vt:lpstr>Open Project Funding  </vt:lpstr>
      <vt:lpstr>Benefits  for Project Sponsors</vt:lpstr>
      <vt:lpstr>Current OASIS Open Projects and Foundations</vt:lpstr>
      <vt:lpstr>Form an  Open Project  if you want to…</vt:lpstr>
      <vt:lpstr>PowerPoint Presentation</vt:lpstr>
      <vt:lpstr>Learn more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to support  Open Source 5G Core as an OASIS Open Project</dc:title>
  <dc:creator>Carol Geyer</dc:creator>
  <cp:lastModifiedBy>Carol Geyer</cp:lastModifiedBy>
  <cp:revision>1</cp:revision>
  <dcterms:created xsi:type="dcterms:W3CDTF">2020-08-13T14:18:07Z</dcterms:created>
  <dcterms:modified xsi:type="dcterms:W3CDTF">2020-08-13T14:19:58Z</dcterms:modified>
</cp:coreProperties>
</file>