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8" r:id="rId4"/>
    <p:sldMasterId id="2147483658" r:id="rId5"/>
  </p:sldMasterIdLst>
  <p:notesMasterIdLst>
    <p:notesMasterId r:id="rId24"/>
  </p:notesMasterIdLst>
  <p:sldIdLst>
    <p:sldId id="256" r:id="rId6"/>
    <p:sldId id="426" r:id="rId7"/>
    <p:sldId id="442" r:id="rId8"/>
    <p:sldId id="396" r:id="rId9"/>
    <p:sldId id="453" r:id="rId10"/>
    <p:sldId id="444" r:id="rId11"/>
    <p:sldId id="447" r:id="rId12"/>
    <p:sldId id="443" r:id="rId13"/>
    <p:sldId id="446" r:id="rId14"/>
    <p:sldId id="445" r:id="rId15"/>
    <p:sldId id="448" r:id="rId16"/>
    <p:sldId id="451" r:id="rId17"/>
    <p:sldId id="450" r:id="rId18"/>
    <p:sldId id="449" r:id="rId19"/>
    <p:sldId id="452" r:id="rId20"/>
    <p:sldId id="439" r:id="rId21"/>
    <p:sldId id="394" r:id="rId22"/>
    <p:sldId id="383" r:id="rId23"/>
  </p:sldIdLst>
  <p:sldSz cx="9144000" cy="6858000" type="screen4x3"/>
  <p:notesSz cx="7010400"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yan Schultz" initials="RS" lastIdx="1" clrIdx="0">
    <p:extLst>
      <p:ext uri="{19B8F6BF-5375-455C-9EA6-DF929625EA0E}">
        <p15:presenceInfo xmlns:p15="http://schemas.microsoft.com/office/powerpoint/2012/main" userId="ab077086bdf2ffb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20A0E"/>
    <a:srgbClr val="1F497D"/>
    <a:srgbClr val="8B8B8B"/>
    <a:srgbClr val="E6B9B8"/>
    <a:srgbClr val="738AB9"/>
    <a:srgbClr val="9EB3B6"/>
    <a:srgbClr val="F0EAF9"/>
    <a:srgbClr val="CEDEE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7" autoAdjust="0"/>
    <p:restoredTop sz="96122" autoAdjust="0"/>
  </p:normalViewPr>
  <p:slideViewPr>
    <p:cSldViewPr snapToGrid="0" snapToObjects="1">
      <p:cViewPr>
        <p:scale>
          <a:sx n="75" d="100"/>
          <a:sy n="75" d="100"/>
        </p:scale>
        <p:origin x="1314" y="7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1804"/>
          </a:xfrm>
          <a:prstGeom prst="rect">
            <a:avLst/>
          </a:prstGeom>
        </p:spPr>
        <p:txBody>
          <a:bodyPr vert="horz" lIns="92830" tIns="46415" rIns="92830" bIns="46415" rtlCol="0"/>
          <a:lstStyle>
            <a:lvl1pPr algn="r">
              <a:defRPr sz="1200"/>
            </a:lvl1pPr>
          </a:lstStyle>
          <a:p>
            <a:fld id="{F479A44B-3772-674F-95C9-7079CC0120AD}" type="datetimeFigureOut">
              <a:rPr lang="en-US" smtClean="0"/>
              <a:pPr/>
              <a:t>9/16/2020</a:t>
            </a:fld>
            <a:endParaRPr lang="en-US"/>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8"/>
            <a:ext cx="3037840" cy="461804"/>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8"/>
            <a:ext cx="3037840" cy="461804"/>
          </a:xfrm>
          <a:prstGeom prst="rect">
            <a:avLst/>
          </a:prstGeom>
        </p:spPr>
        <p:txBody>
          <a:bodyPr vert="horz" lIns="92830" tIns="46415" rIns="92830" bIns="46415" rtlCol="0" anchor="b"/>
          <a:lstStyle>
            <a:lvl1pPr algn="r">
              <a:defRPr sz="1200"/>
            </a:lvl1pPr>
          </a:lstStyle>
          <a:p>
            <a:fld id="{B7DA21B6-DD30-824E-9484-61254458B3F6}" type="slidenum">
              <a:rPr lang="en-US" smtClean="0"/>
              <a:pPr/>
              <a:t>‹#›</a:t>
            </a:fld>
            <a:endParaRPr lang="en-US"/>
          </a:p>
        </p:txBody>
      </p:sp>
    </p:spTree>
    <p:extLst>
      <p:ext uri="{BB962C8B-B14F-4D97-AF65-F5344CB8AC3E}">
        <p14:creationId xmlns:p14="http://schemas.microsoft.com/office/powerpoint/2010/main" val="12253905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98600" y="2895600"/>
            <a:ext cx="6146800" cy="838200"/>
          </a:xfrm>
        </p:spPr>
        <p:txBody>
          <a:bodyPr>
            <a:noAutofit/>
          </a:bodyPr>
          <a:lstStyle>
            <a:lvl1pPr algn="ctr">
              <a:defRPr sz="48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21A9E2-F867-4FBB-AE62-22528DB51AD0}" type="datetime1">
              <a:rPr lang="en-US" smtClean="0"/>
              <a:t>9/16/2020</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asic Tex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06400" y="1155700"/>
            <a:ext cx="8339328" cy="5138928"/>
          </a:xfrm>
        </p:spPr>
        <p:txBody>
          <a:bodyPr/>
          <a:lstStyle/>
          <a:p>
            <a:pPr lvl="0"/>
            <a:r>
              <a:rPr lang="en-US"/>
              <a:t>Click to edit Master text styles</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46660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498600" y="4621161"/>
            <a:ext cx="6146800" cy="838200"/>
          </a:xfrm>
          <a:prstGeom prst="rect">
            <a:avLst/>
          </a:prstGeom>
        </p:spPr>
        <p:txBody>
          <a:bodyPr>
            <a:noAutofit/>
          </a:bodyPr>
          <a:lstStyle>
            <a:lvl1pPr algn="ctr">
              <a:defRPr sz="2800" baseline="0">
                <a:solidFill>
                  <a:schemeClr val="bg1">
                    <a:lumMod val="50000"/>
                  </a:schemeClr>
                </a:solidFill>
                <a:effectLst/>
                <a:latin typeface="Arial"/>
                <a:cs typeface="Arial"/>
              </a:defRPr>
            </a:lvl1pPr>
          </a:lstStyle>
          <a:p>
            <a:r>
              <a:rPr lang="en-US" dirty="0"/>
              <a:t>Title Master</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73325"/>
            <a:ext cx="7772400" cy="981075"/>
          </a:xfrm>
        </p:spPr>
        <p:txBody>
          <a:bodyPr/>
          <a:lstStyle>
            <a:lvl1pPr>
              <a:defRPr b="1"/>
            </a:lvl1pPr>
          </a:lstStyle>
          <a:p>
            <a:r>
              <a:rPr lang="en-US"/>
              <a:t>Click to edit Master title style</a:t>
            </a:r>
            <a:endParaRPr lang="en-US" dirty="0"/>
          </a:p>
        </p:txBody>
      </p:sp>
      <p:sp>
        <p:nvSpPr>
          <p:cNvPr id="3" name="Subtitle 2"/>
          <p:cNvSpPr>
            <a:spLocks noGrp="1"/>
          </p:cNvSpPr>
          <p:nvPr>
            <p:ph type="subTitle" idx="1"/>
          </p:nvPr>
        </p:nvSpPr>
        <p:spPr>
          <a:xfrm>
            <a:off x="1371600" y="3594100"/>
            <a:ext cx="6400800" cy="495300"/>
          </a:xfrm>
        </p:spPr>
        <p:txBody>
          <a:bodyPr>
            <a:normAutofit/>
          </a:bodyPr>
          <a:lstStyle>
            <a:lvl1pPr marL="0" indent="0" algn="ctr">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06FEF1-EEDA-41AF-9328-8C7E964DC253}" type="datetime1">
              <a:rPr lang="en-US" smtClean="0"/>
              <a:t>9/16/2020</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F7F7F"/>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fld id="{A1DED32D-F286-478A-89E5-C9CB54D83C02}" type="datetime1">
              <a:rPr lang="en-US" smtClean="0"/>
              <a:t>9/16/2020</a:t>
            </a:fld>
            <a:endParaRPr lang="en-US"/>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endParaRPr lang="en-US" dirty="0"/>
          </a:p>
        </p:txBody>
      </p:sp>
      <p:sp>
        <p:nvSpPr>
          <p:cNvPr id="7" name="Content Placeholder 6"/>
          <p:cNvSpPr>
            <a:spLocks noGrp="1"/>
          </p:cNvSpPr>
          <p:nvPr>
            <p:ph sz="quarter" idx="11"/>
          </p:nvPr>
        </p:nvSpPr>
        <p:spPr>
          <a:xfrm>
            <a:off x="457200" y="1492250"/>
            <a:ext cx="82296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91801"/>
            <a:ext cx="4038600" cy="437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91801"/>
            <a:ext cx="4038600" cy="437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023E641-2326-4725-81F2-B46948D9EB39}" type="datetime1">
              <a:rPr lang="en-US" smtClean="0"/>
              <a:t>9/16/2020</a:t>
            </a:fld>
            <a:endParaRPr lang="en-US"/>
          </a:p>
        </p:txBody>
      </p:sp>
      <p:sp>
        <p:nvSpPr>
          <p:cNvPr id="7"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409057"/>
            <a:ext cx="4040188" cy="34837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D885D10-E850-485B-9AFC-215221AC93A4}" type="datetime1">
              <a:rPr lang="en-US" smtClean="0"/>
              <a:t>9/16/2020</a:t>
            </a:fld>
            <a:endParaRPr lang="en-US"/>
          </a:p>
        </p:txBody>
      </p:sp>
      <p:sp>
        <p:nvSpPr>
          <p:cNvPr id="12" name="Chart Placeholder 11"/>
          <p:cNvSpPr>
            <a:spLocks noGrp="1"/>
          </p:cNvSpPr>
          <p:nvPr>
            <p:ph type="chart" sz="quarter" idx="11"/>
          </p:nvPr>
        </p:nvSpPr>
        <p:spPr>
          <a:xfrm>
            <a:off x="4800600" y="1535113"/>
            <a:ext cx="3771900" cy="4357687"/>
          </a:xfrm>
        </p:spPr>
        <p:txBody>
          <a:bodyPr/>
          <a:lstStyle/>
          <a:p>
            <a:r>
              <a:rPr lang="en-US" dirty="0"/>
              <a:t>Click icon to add chart</a:t>
            </a:r>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2400" b="1" cap="none">
                <a:effectLst/>
              </a:defRPr>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C8A7B0-AC12-49A8-8CC2-BE29E63D118A}" type="datetime1">
              <a:rPr lang="en-US" smtClean="0"/>
              <a:t>9/16/2020</a:t>
            </a:fld>
            <a:endParaRPr lang="en-US"/>
          </a:p>
        </p:txBody>
      </p:sp>
      <p:sp>
        <p:nvSpPr>
          <p:cNvPr id="6"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p>
            <a:fld id="{22768AEB-731E-45FB-B1DA-5FA2A195E439}" type="datetime1">
              <a:rPr lang="en-US" smtClean="0"/>
              <a:t>9/16/2020</a:t>
            </a:fld>
            <a:endParaRPr lang="en-US"/>
          </a:p>
        </p:txBody>
      </p:sp>
      <p:sp>
        <p:nvSpPr>
          <p:cNvPr id="9" name="Table Placeholder 8"/>
          <p:cNvSpPr>
            <a:spLocks noGrp="1"/>
          </p:cNvSpPr>
          <p:nvPr>
            <p:ph type="tbl" sz="quarter" idx="12"/>
          </p:nvPr>
        </p:nvSpPr>
        <p:spPr>
          <a:xfrm>
            <a:off x="457200" y="1491801"/>
            <a:ext cx="8089900" cy="4362899"/>
          </a:xfrm>
        </p:spPr>
        <p:txBody>
          <a:bodyPr/>
          <a:lstStyle/>
          <a:p>
            <a:endParaRPr lang="en-US"/>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409057"/>
            <a:ext cx="4040188" cy="34837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7526C89-3968-4A1A-8DC2-CC78FB52203E}" type="datetime1">
              <a:rPr lang="en-US" smtClean="0"/>
              <a:t>9/16/2020</a:t>
            </a:fld>
            <a:endParaRPr lang="en-US"/>
          </a:p>
        </p:txBody>
      </p:sp>
      <p:sp>
        <p:nvSpPr>
          <p:cNvPr id="12" name="Chart Placeholder 11"/>
          <p:cNvSpPr>
            <a:spLocks noGrp="1"/>
          </p:cNvSpPr>
          <p:nvPr>
            <p:ph type="chart" sz="quarter" idx="11"/>
          </p:nvPr>
        </p:nvSpPr>
        <p:spPr>
          <a:xfrm>
            <a:off x="4800600" y="1535113"/>
            <a:ext cx="3771900" cy="4357687"/>
          </a:xfrm>
        </p:spPr>
        <p:txBody>
          <a:bodyPr/>
          <a:lstStyle/>
          <a:p>
            <a:endParaRPr lang="en-US" dirty="0"/>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2"/>
                </a:solidFill>
              </a:defRPr>
            </a:lvl1p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grpSp>
        <p:nvGrpSpPr>
          <p:cNvPr id="7" name="Group 11"/>
          <p:cNvGrpSpPr/>
          <p:nvPr/>
        </p:nvGrpSpPr>
        <p:grpSpPr>
          <a:xfrm flipH="1">
            <a:off x="1600199" y="2126877"/>
            <a:ext cx="7543801" cy="2604247"/>
            <a:chOff x="-1" y="3379694"/>
            <a:chExt cx="7543801" cy="2604247"/>
          </a:xfrm>
        </p:grpSpPr>
        <p:sp>
          <p:nvSpPr>
            <p:cNvPr id="10" name="Snip Single Corner Rectangle 9"/>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736105" y="2653553"/>
            <a:ext cx="5870448" cy="1472184"/>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tx1">
                    <a:lumMod val="90000"/>
                    <a:lumOff val="10000"/>
                  </a:schemeClr>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1736105" y="4134881"/>
            <a:ext cx="5870448" cy="576072"/>
          </a:xfrm>
        </p:spPr>
        <p:txBody>
          <a:bodyPr vert="horz" lIns="91440" tIns="45720" rIns="91440" bIns="45720" rtlCol="0">
            <a:normAutofit/>
          </a:bodyPr>
          <a:lstStyle>
            <a:lvl1pPr marL="0" indent="0" algn="l" defTabSz="914400" rtl="0" eaLnBrk="1" latinLnBrk="0" hangingPunct="1">
              <a:spcBef>
                <a:spcPts val="0"/>
              </a:spcBef>
              <a:buClr>
                <a:schemeClr val="accent1"/>
              </a:buClr>
              <a:buSzPct val="90000"/>
              <a:buFont typeface="Wingdings 2" pitchFamily="18" charset="2"/>
              <a:buNone/>
              <a:defRPr sz="1400" kern="1200">
                <a:solidFill>
                  <a:schemeClr val="tx1">
                    <a:lumMod val="90000"/>
                    <a:lumOff val="10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rot="16200000">
            <a:off x="8033590" y="3475037"/>
            <a:ext cx="1828801" cy="365125"/>
          </a:xfrm>
        </p:spPr>
        <p:txBody>
          <a:bodyPr vert="horz" lIns="91440" tIns="0" rIns="91440" bIns="0" rtlCol="0" anchor="t" anchorCtr="0"/>
          <a:lstStyle>
            <a:lvl1pPr marL="0" algn="l" defTabSz="914400" rtl="0" eaLnBrk="1" latinLnBrk="0" hangingPunct="1">
              <a:defRPr sz="1100" b="1" kern="1200">
                <a:solidFill>
                  <a:schemeClr val="bg1">
                    <a:lumMod val="75000"/>
                  </a:schemeClr>
                </a:solidFill>
                <a:latin typeface="+mn-lt"/>
                <a:ea typeface="+mn-ea"/>
                <a:cs typeface="+mn-cs"/>
              </a:defRPr>
            </a:lvl1pPr>
          </a:lstStyle>
          <a:p>
            <a:endParaRPr lang="en-US"/>
          </a:p>
        </p:txBody>
      </p:sp>
      <p:sp>
        <p:nvSpPr>
          <p:cNvPr id="4" name="Date Placeholder 3"/>
          <p:cNvSpPr>
            <a:spLocks noGrp="1"/>
          </p:cNvSpPr>
          <p:nvPr>
            <p:ph type="dt" sz="half" idx="10"/>
          </p:nvPr>
        </p:nvSpPr>
        <p:spPr>
          <a:xfrm rot="16200000">
            <a:off x="7658009" y="3475037"/>
            <a:ext cx="1828800" cy="365125"/>
          </a:xfrm>
        </p:spPr>
        <p:txBody>
          <a:bodyPr vert="horz" lIns="91440" tIns="0" rIns="91440" bIns="0" rtlCol="0" anchor="b" anchorCtr="0"/>
          <a:lstStyle>
            <a:lvl1pPr marL="0" algn="l" defTabSz="914400" rtl="0" eaLnBrk="1" latinLnBrk="0" hangingPunct="1">
              <a:defRPr sz="1400" b="1" kern="1200">
                <a:solidFill>
                  <a:schemeClr val="bg1">
                    <a:lumMod val="50000"/>
                  </a:schemeClr>
                </a:solidFill>
                <a:latin typeface="+mn-lt"/>
                <a:ea typeface="+mn-ea"/>
                <a:cs typeface="+mn-cs"/>
              </a:defRPr>
            </a:lvl1pPr>
          </a:lstStyle>
          <a:p>
            <a:fld id="{64DCAFD5-E28C-4FAE-B896-709C25B69976}" type="datetime1">
              <a:rPr lang="en-US" smtClean="0"/>
              <a:t>9/16/2020</a:t>
            </a:fld>
            <a:endParaRPr lang="en-US"/>
          </a:p>
        </p:txBody>
      </p:sp>
    </p:spTree>
    <p:extLst>
      <p:ext uri="{BB962C8B-B14F-4D97-AF65-F5344CB8AC3E}">
        <p14:creationId xmlns:p14="http://schemas.microsoft.com/office/powerpoint/2010/main" val="3399669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11.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descr="niem_1_inside.jpg"/>
          <p:cNvPicPr>
            <a:picLocks noChangeAspect="1"/>
          </p:cNvPicPr>
          <p:nvPr userDrawn="1"/>
        </p:nvPicPr>
        <p:blipFill>
          <a:blip r:embed="rId12"/>
          <a:stretch>
            <a:fillRect/>
          </a:stretch>
        </p:blipFill>
        <p:spPr>
          <a:xfrm>
            <a:off x="0" y="0"/>
            <a:ext cx="9144000" cy="6858000"/>
          </a:xfrm>
          <a:prstGeom prst="rect">
            <a:avLst/>
          </a:prstGeom>
        </p:spPr>
      </p:pic>
      <p:pic>
        <p:nvPicPr>
          <p:cNvPr id="10" name="Picture 9" descr="niem_1_cover.jpg"/>
          <p:cNvPicPr>
            <a:picLocks noChangeAspect="1"/>
          </p:cNvPicPr>
          <p:nvPr userDrawn="1"/>
        </p:nvPicPr>
        <p:blipFill rotWithShape="1">
          <a:blip r:embed="rId13"/>
          <a:srcRect l="65865" t="77549"/>
          <a:stretch/>
        </p:blipFill>
        <p:spPr>
          <a:xfrm>
            <a:off x="5707515" y="5346619"/>
            <a:ext cx="3121269" cy="1539679"/>
          </a:xfrm>
          <a:prstGeom prst="rect">
            <a:avLst/>
          </a:prstGeom>
        </p:spPr>
      </p:pic>
      <p:sp>
        <p:nvSpPr>
          <p:cNvPr id="2" name="Title Placeholder 1"/>
          <p:cNvSpPr>
            <a:spLocks noGrp="1"/>
          </p:cNvSpPr>
          <p:nvPr>
            <p:ph type="title"/>
          </p:nvPr>
        </p:nvSpPr>
        <p:spPr>
          <a:xfrm>
            <a:off x="457200" y="504042"/>
            <a:ext cx="8229600" cy="811358"/>
          </a:xfrm>
          <a:prstGeom prst="rect">
            <a:avLst/>
          </a:prstGeom>
        </p:spPr>
        <p:txBody>
          <a:bodyPr vert="horz" lIns="91440" tIns="45720" rIns="91440" bIns="45720" rtlCol="0" anchor="t">
            <a:normAutofit/>
          </a:bodyPr>
          <a:lstStyle/>
          <a:p>
            <a:r>
              <a:rPr lang="en-US" dirty="0"/>
              <a:t>Click to edit Master title style</a:t>
            </a:r>
          </a:p>
        </p:txBody>
      </p:sp>
      <p:sp>
        <p:nvSpPr>
          <p:cNvPr id="4" name="Date Placeholder 3"/>
          <p:cNvSpPr>
            <a:spLocks noGrp="1"/>
          </p:cNvSpPr>
          <p:nvPr>
            <p:ph type="dt" sz="half" idx="2"/>
          </p:nvPr>
        </p:nvSpPr>
        <p:spPr>
          <a:xfrm>
            <a:off x="6695184" y="126215"/>
            <a:ext cx="2133600" cy="365125"/>
          </a:xfrm>
          <a:prstGeom prst="rect">
            <a:avLst/>
          </a:prstGeom>
        </p:spPr>
        <p:txBody>
          <a:bodyPr vert="horz" lIns="91440" tIns="45720" rIns="91440" bIns="45720" rtlCol="0" anchor="ctr"/>
          <a:lstStyle>
            <a:lvl1pPr algn="r">
              <a:defRPr sz="1000">
                <a:solidFill>
                  <a:schemeClr val="tx2"/>
                </a:solidFill>
              </a:defRPr>
            </a:lvl1pPr>
          </a:lstStyle>
          <a:p>
            <a:fld id="{CCB297DF-97F3-44D5-A7F5-334AEE6B78F7}" type="datetime1">
              <a:rPr lang="en-US" smtClean="0"/>
              <a:t>9/16/2020</a:t>
            </a:fld>
            <a:endParaRPr lang="en-US" dirty="0"/>
          </a:p>
        </p:txBody>
      </p:sp>
      <p:sp>
        <p:nvSpPr>
          <p:cNvPr id="5" name="Footer Placeholder 4"/>
          <p:cNvSpPr>
            <a:spLocks noGrp="1"/>
          </p:cNvSpPr>
          <p:nvPr>
            <p:ph type="ftr" sz="quarter" idx="3"/>
          </p:nvPr>
        </p:nvSpPr>
        <p:spPr>
          <a:xfrm>
            <a:off x="3124200" y="6301134"/>
            <a:ext cx="2895600" cy="365125"/>
          </a:xfrm>
          <a:prstGeom prst="rect">
            <a:avLst/>
          </a:prstGeom>
        </p:spPr>
        <p:txBody>
          <a:bodyPr vert="horz" lIns="91440" tIns="45720" rIns="91440" bIns="45720" rtlCol="0" anchor="ctr"/>
          <a:lstStyle>
            <a:lvl1pPr algn="ctr">
              <a:defRPr sz="1000">
                <a:solidFill>
                  <a:schemeClr val="tx2"/>
                </a:solidFill>
              </a:defRPr>
            </a:lvl1pPr>
          </a:lstStyle>
          <a:p>
            <a:endParaRPr lang="en-US" dirty="0"/>
          </a:p>
        </p:txBody>
      </p:sp>
      <p:sp>
        <p:nvSpPr>
          <p:cNvPr id="3" name="Text Placeholder 2"/>
          <p:cNvSpPr>
            <a:spLocks noGrp="1"/>
          </p:cNvSpPr>
          <p:nvPr>
            <p:ph type="body" idx="1"/>
          </p:nvPr>
        </p:nvSpPr>
        <p:spPr>
          <a:xfrm>
            <a:off x="457200" y="1491801"/>
            <a:ext cx="8229600" cy="463436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rotWithShape="1">
          <a:blip r:embed="rId14"/>
          <a:srcRect l="88148" t="94107" r="-1" b="82"/>
          <a:stretch/>
        </p:blipFill>
        <p:spPr>
          <a:xfrm>
            <a:off x="8053755" y="6462349"/>
            <a:ext cx="1084781" cy="398882"/>
          </a:xfrm>
          <a:prstGeom prst="rect">
            <a:avLst/>
          </a:prstGeom>
        </p:spPr>
      </p:pic>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5" r:id="rId6"/>
    <p:sldLayoutId id="2147483650" r:id="rId7"/>
    <p:sldLayoutId id="2147483653" r:id="rId8"/>
    <p:sldLayoutId id="2147483676" r:id="rId9"/>
    <p:sldLayoutId id="2147483678" r:id="rId10"/>
  </p:sldLayoutIdLst>
  <p:hf hdr="0" dt="0"/>
  <p:txStyles>
    <p:titleStyle>
      <a:lvl1pPr algn="l" defTabSz="457200" rtl="0" eaLnBrk="1" latinLnBrk="0" hangingPunct="1">
        <a:lnSpc>
          <a:spcPct val="80000"/>
        </a:lnSpc>
        <a:spcBef>
          <a:spcPct val="0"/>
        </a:spcBef>
        <a:buNone/>
        <a:defRPr sz="3200" b="1" kern="1200" cap="all">
          <a:solidFill>
            <a:schemeClr val="bg1">
              <a:lumMod val="50000"/>
            </a:schemeClr>
          </a:solidFill>
          <a:effectLst/>
          <a:latin typeface="+mj-lt"/>
          <a:ea typeface="+mj-ea"/>
          <a:cs typeface="+mj-cs"/>
        </a:defRPr>
      </a:lvl1pPr>
    </p:titleStyle>
    <p:bodyStyle>
      <a:lvl1pPr marL="342900" indent="-342900" algn="l" defTabSz="457200" rtl="0" eaLnBrk="1" latinLnBrk="0" hangingPunct="1">
        <a:spcBef>
          <a:spcPct val="20000"/>
        </a:spcBef>
        <a:buClrTx/>
        <a:buFont typeface="Arial"/>
        <a:buChar char="•"/>
        <a:defRPr sz="3200" kern="1200">
          <a:solidFill>
            <a:srgbClr val="7F7F7F"/>
          </a:solidFill>
          <a:latin typeface="+mn-lt"/>
          <a:ea typeface="+mn-ea"/>
          <a:cs typeface="+mn-cs"/>
        </a:defRPr>
      </a:lvl1pPr>
      <a:lvl2pPr marL="742950" indent="-285750" algn="l" defTabSz="457200" rtl="0" eaLnBrk="1" latinLnBrk="0" hangingPunct="1">
        <a:spcBef>
          <a:spcPct val="20000"/>
        </a:spcBef>
        <a:buClrTx/>
        <a:buFont typeface="Arial"/>
        <a:buChar char="–"/>
        <a:defRPr sz="2800" kern="1200">
          <a:solidFill>
            <a:srgbClr val="7F7F7F"/>
          </a:solidFill>
          <a:latin typeface="+mn-lt"/>
          <a:ea typeface="+mn-ea"/>
          <a:cs typeface="+mn-cs"/>
        </a:defRPr>
      </a:lvl2pPr>
      <a:lvl3pPr marL="1143000" indent="-228600" algn="l" defTabSz="457200" rtl="0" eaLnBrk="1" latinLnBrk="0" hangingPunct="1">
        <a:spcBef>
          <a:spcPct val="20000"/>
        </a:spcBef>
        <a:buClrTx/>
        <a:buFont typeface="Arial"/>
        <a:buChar char="•"/>
        <a:defRPr sz="2400" kern="1200">
          <a:solidFill>
            <a:srgbClr val="7F7F7F"/>
          </a:solidFill>
          <a:latin typeface="+mn-lt"/>
          <a:ea typeface="+mn-ea"/>
          <a:cs typeface="+mn-cs"/>
        </a:defRPr>
      </a:lvl3pPr>
      <a:lvl4pPr marL="1600200" indent="-228600" algn="l" defTabSz="457200" rtl="0" eaLnBrk="1" latinLnBrk="0" hangingPunct="1">
        <a:spcBef>
          <a:spcPct val="20000"/>
        </a:spcBef>
        <a:buClrTx/>
        <a:buFont typeface="Arial"/>
        <a:buChar char="–"/>
        <a:defRPr sz="2000" kern="1200">
          <a:solidFill>
            <a:srgbClr val="7F7F7F"/>
          </a:solidFill>
          <a:latin typeface="+mn-lt"/>
          <a:ea typeface="+mn-ea"/>
          <a:cs typeface="+mn-cs"/>
        </a:defRPr>
      </a:lvl4pPr>
      <a:lvl5pPr marL="2057400" indent="-228600" algn="l" defTabSz="457200" rtl="0" eaLnBrk="1" latinLnBrk="0" hangingPunct="1">
        <a:spcBef>
          <a:spcPct val="20000"/>
        </a:spcBef>
        <a:buClrTx/>
        <a:buFont typeface="Arial"/>
        <a:buChar char="»"/>
        <a:defRPr sz="2000" kern="1200">
          <a:solidFill>
            <a:srgbClr val="7F7F7F"/>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niem_1_cover.jpg"/>
          <p:cNvPicPr>
            <a:picLocks noChangeAspect="1"/>
          </p:cNvPicPr>
          <p:nvPr userDrawn="1"/>
        </p:nvPicPr>
        <p:blipFill>
          <a:blip r:embed="rId3"/>
          <a:stretch>
            <a:fillRect/>
          </a:stretch>
        </p:blipFill>
        <p:spPr>
          <a:xfrm>
            <a:off x="0" y="0"/>
            <a:ext cx="9144000" cy="6858000"/>
          </a:xfrm>
          <a:prstGeom prst="rect">
            <a:avLst/>
          </a:prstGeom>
        </p:spPr>
      </p:pic>
      <p:pic>
        <p:nvPicPr>
          <p:cNvPr id="2" name="Picture 1"/>
          <p:cNvPicPr>
            <a:picLocks noChangeAspect="1"/>
          </p:cNvPicPr>
          <p:nvPr userDrawn="1"/>
        </p:nvPicPr>
        <p:blipFill rotWithShape="1">
          <a:blip r:embed="rId4"/>
          <a:srcRect l="22021" t="41154" r="22118" b="45129"/>
          <a:stretch/>
        </p:blipFill>
        <p:spPr>
          <a:xfrm>
            <a:off x="938316" y="2899148"/>
            <a:ext cx="7017986" cy="1292469"/>
          </a:xfrm>
          <a:prstGeom prst="roundRect">
            <a:avLst>
              <a:gd name="adj" fmla="val 30817"/>
            </a:avLst>
          </a:prstGeom>
        </p:spPr>
      </p:pic>
    </p:spTree>
  </p:cSld>
  <p:clrMap bg1="lt1" tx1="dk1" bg2="lt2" tx2="dk2" accent1="accent1" accent2="accent2" accent3="accent3" accent4="accent4" accent5="accent5" accent6="accent6" hlink="hlink" folHlink="folHlink"/>
  <p:sldLayoutIdLst>
    <p:sldLayoutId id="2147483659" r:id="rId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9.jpeg"/><Relationship Id="rId7" Type="http://schemas.openxmlformats.org/officeDocument/2006/relationships/hyperlink" Target="mailto:katri@A4SAFE.COM" TargetMode="External"/><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hyperlink" Target="mailto:thomas.krul@canada.ca" TargetMode="External"/><Relationship Id="rId5" Type="http://schemas.openxmlformats.org/officeDocument/2006/relationships/image" Target="../media/image11.png"/><Relationship Id="rId4"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g"/></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3.xml"/><Relationship Id="rId1" Type="http://schemas.openxmlformats.org/officeDocument/2006/relationships/video" Target="https://www.youtube.com/embed/4yq5Bc-IjeA?feature=oembe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txBox="1">
            <a:spLocks/>
          </p:cNvSpPr>
          <p:nvPr/>
        </p:nvSpPr>
        <p:spPr bwMode="auto">
          <a:xfrm>
            <a:off x="133059" y="4391790"/>
            <a:ext cx="8877882" cy="173586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ctr" anchorCtr="0" compatLnSpc="1">
            <a:prstTxWarp prst="textNoShape">
              <a:avLst/>
            </a:prstTxWarp>
            <a:spAutoFit/>
          </a:bodyPr>
          <a:lstStyle>
            <a:lvl1pPr algn="ctr" eaLnBrk="0" hangingPunct="0">
              <a:lnSpc>
                <a:spcPts val="3600"/>
              </a:lnSpc>
              <a:spcBef>
                <a:spcPct val="50000"/>
              </a:spcBef>
              <a:defRPr sz="4000" b="0" i="0">
                <a:solidFill>
                  <a:schemeClr val="tx1"/>
                </a:solidFill>
                <a:latin typeface="+mj-lt"/>
                <a:ea typeface="+mj-ea"/>
                <a:cs typeface="+mj-cs"/>
              </a:defRPr>
            </a:lvl1pPr>
            <a:lvl2pPr algn="r" eaLnBrk="0" hangingPunct="0">
              <a:defRPr sz="2800" i="1">
                <a:solidFill>
                  <a:srgbClr val="000000"/>
                </a:solidFill>
                <a:latin typeface="Times New Roman" pitchFamily="18" charset="0"/>
              </a:defRPr>
            </a:lvl2pPr>
            <a:lvl3pPr algn="r" eaLnBrk="0" hangingPunct="0">
              <a:defRPr sz="2800" i="1">
                <a:solidFill>
                  <a:srgbClr val="000000"/>
                </a:solidFill>
                <a:latin typeface="Times New Roman" pitchFamily="18" charset="0"/>
              </a:defRPr>
            </a:lvl3pPr>
            <a:lvl4pPr algn="r" eaLnBrk="0" hangingPunct="0">
              <a:defRPr sz="2800" i="1">
                <a:solidFill>
                  <a:srgbClr val="000000"/>
                </a:solidFill>
                <a:latin typeface="Times New Roman" pitchFamily="18" charset="0"/>
              </a:defRPr>
            </a:lvl4pPr>
            <a:lvl5pPr algn="r" eaLnBrk="0" hangingPunct="0">
              <a:defRPr sz="2800" i="1">
                <a:solidFill>
                  <a:srgbClr val="000000"/>
                </a:solidFill>
                <a:latin typeface="Times New Roman" pitchFamily="18" charset="0"/>
              </a:defRPr>
            </a:lvl5pPr>
            <a:lvl6pPr marL="457200" algn="r" eaLnBrk="0" fontAlgn="base" hangingPunct="0">
              <a:spcBef>
                <a:spcPct val="0"/>
              </a:spcBef>
              <a:spcAft>
                <a:spcPct val="0"/>
              </a:spcAft>
              <a:defRPr sz="2800" i="1">
                <a:solidFill>
                  <a:srgbClr val="000000"/>
                </a:solidFill>
                <a:latin typeface="Times New Roman" pitchFamily="18" charset="0"/>
              </a:defRPr>
            </a:lvl6pPr>
            <a:lvl7pPr marL="914400" algn="r" eaLnBrk="0" fontAlgn="base" hangingPunct="0">
              <a:spcBef>
                <a:spcPct val="0"/>
              </a:spcBef>
              <a:spcAft>
                <a:spcPct val="0"/>
              </a:spcAft>
              <a:defRPr sz="2800" i="1">
                <a:solidFill>
                  <a:srgbClr val="000000"/>
                </a:solidFill>
                <a:latin typeface="Times New Roman" pitchFamily="18" charset="0"/>
              </a:defRPr>
            </a:lvl7pPr>
            <a:lvl8pPr marL="1371600" algn="r" eaLnBrk="0" fontAlgn="base" hangingPunct="0">
              <a:spcBef>
                <a:spcPct val="0"/>
              </a:spcBef>
              <a:spcAft>
                <a:spcPct val="0"/>
              </a:spcAft>
              <a:defRPr sz="2800" i="1">
                <a:solidFill>
                  <a:srgbClr val="000000"/>
                </a:solidFill>
                <a:latin typeface="Times New Roman" pitchFamily="18" charset="0"/>
              </a:defRPr>
            </a:lvl8pPr>
            <a:lvl9pPr marL="1828800" algn="r" eaLnBrk="0" fontAlgn="base" hangingPunct="0">
              <a:spcBef>
                <a:spcPct val="0"/>
              </a:spcBef>
              <a:spcAft>
                <a:spcPct val="0"/>
              </a:spcAft>
              <a:defRPr sz="2800" i="1">
                <a:solidFill>
                  <a:srgbClr val="000000"/>
                </a:solidFill>
                <a:latin typeface="Times New Roman" pitchFamily="18" charset="0"/>
              </a:defRPr>
            </a:lvl9pPr>
          </a:lstStyle>
          <a:p>
            <a:pPr>
              <a:lnSpc>
                <a:spcPct val="80000"/>
              </a:lnSpc>
            </a:pPr>
            <a:r>
              <a:rPr lang="en-US" sz="3600" b="1" dirty="0"/>
              <a:t>Virtual Annual Meeting (NBAC)</a:t>
            </a:r>
          </a:p>
          <a:p>
            <a:pPr>
              <a:lnSpc>
                <a:spcPct val="80000"/>
              </a:lnSpc>
            </a:pPr>
            <a:r>
              <a:rPr lang="en-US" sz="2400" b="1" dirty="0"/>
              <a:t>16 September 2020 </a:t>
            </a:r>
            <a:r>
              <a:rPr lang="en-US" sz="2400" b="1" dirty="0">
                <a:sym typeface="Wingdings" panose="05000000000000000000" pitchFamily="2" charset="2"/>
              </a:rPr>
              <a:t> 1-3PM</a:t>
            </a:r>
            <a:endParaRPr lang="en-US" sz="2400" b="1" dirty="0"/>
          </a:p>
          <a:p>
            <a:pPr>
              <a:lnSpc>
                <a:spcPct val="80000"/>
              </a:lnSpc>
            </a:pPr>
            <a:r>
              <a:rPr lang="en-US" sz="3600" b="1" dirty="0"/>
              <a:t>International Tiger Team</a:t>
            </a:r>
          </a:p>
        </p:txBody>
      </p:sp>
      <p:pic>
        <p:nvPicPr>
          <p:cNvPr id="4" name="Picture 3">
            <a:extLst>
              <a:ext uri="{FF2B5EF4-FFF2-40B4-BE49-F238E27FC236}">
                <a16:creationId xmlns:a16="http://schemas.microsoft.com/office/drawing/2014/main" id="{FBE2A587-0A3A-4D34-9E40-FA6A9DFF36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2006" y="171451"/>
            <a:ext cx="2265218" cy="2265218"/>
          </a:xfrm>
          <a:prstGeom prst="rect">
            <a:avLst/>
          </a:prstGeom>
        </p:spPr>
      </p:pic>
      <p:sp>
        <p:nvSpPr>
          <p:cNvPr id="6" name="Subtitle 2">
            <a:extLst>
              <a:ext uri="{FF2B5EF4-FFF2-40B4-BE49-F238E27FC236}">
                <a16:creationId xmlns:a16="http://schemas.microsoft.com/office/drawing/2014/main" id="{7FF6180F-889B-47C8-9911-9B7AD7C897F3}"/>
              </a:ext>
            </a:extLst>
          </p:cNvPr>
          <p:cNvSpPr txBox="1">
            <a:spLocks/>
          </p:cNvSpPr>
          <p:nvPr/>
        </p:nvSpPr>
        <p:spPr>
          <a:xfrm>
            <a:off x="7683859" y="5464779"/>
            <a:ext cx="1499395" cy="1023701"/>
          </a:xfrm>
          <a:prstGeom prst="rect">
            <a:avLst/>
          </a:prstGeom>
        </p:spPr>
        <p:txBody>
          <a:bodyPr vert="horz" lIns="91440" tIns="45720" rIns="91440" bIns="45720" rtlCol="0">
            <a:normAutofit fontScale="55000" lnSpcReduction="20000"/>
          </a:bodyPr>
          <a:lstStyle>
            <a:lvl1pPr marL="0" indent="0" algn="r" defTabSz="914400" rtl="0" eaLnBrk="1" latinLnBrk="0" hangingPunct="1">
              <a:lnSpc>
                <a:spcPct val="100000"/>
              </a:lnSpc>
              <a:spcBef>
                <a:spcPts val="0"/>
              </a:spcBef>
              <a:spcAft>
                <a:spcPts val="300"/>
              </a:spcAft>
              <a:buFontTx/>
              <a:buNone/>
              <a:defRPr sz="2000" b="1" kern="1200">
                <a:solidFill>
                  <a:schemeClr val="tx1"/>
                </a:solidFill>
                <a:latin typeface="Arial" panose="020B0604020202020204" pitchFamily="34" charset="0"/>
                <a:ea typeface="+mn-ea"/>
                <a:cs typeface="Arial" panose="020B0604020202020204" pitchFamily="34" charset="0"/>
              </a:defRPr>
            </a:lvl1pPr>
            <a:lvl2pPr marL="568325" indent="-227013" algn="l" defTabSz="914400" rtl="0" eaLnBrk="1" latinLnBrk="0" hangingPunct="1">
              <a:lnSpc>
                <a:spcPct val="100000"/>
              </a:lnSpc>
              <a:spcBef>
                <a:spcPts val="0"/>
              </a:spcBef>
              <a:spcAft>
                <a:spcPts val="300"/>
              </a:spcAft>
              <a:buFont typeface="Wingdings" panose="05000000000000000000" pitchFamily="2" charset="2"/>
              <a:buChar char="Ø"/>
              <a:defRPr sz="1800" kern="1200">
                <a:solidFill>
                  <a:schemeClr val="tx1"/>
                </a:solidFill>
                <a:latin typeface="Arial" panose="020B0604020202020204" pitchFamily="34" charset="0"/>
                <a:ea typeface="+mn-ea"/>
                <a:cs typeface="Arial" panose="020B0604020202020204" pitchFamily="34" charset="0"/>
              </a:defRPr>
            </a:lvl2pPr>
            <a:lvl3pPr marL="914400" indent="-228600"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260475" indent="-228600" algn="l" defTabSz="914400" rtl="0" eaLnBrk="1" latinLnBrk="0" hangingPunct="1">
              <a:lnSpc>
                <a:spcPct val="100000"/>
              </a:lnSpc>
              <a:spcBef>
                <a:spcPts val="0"/>
              </a:spcBef>
              <a:spcAft>
                <a:spcPts val="300"/>
              </a:spcAft>
              <a:buSzPct val="100000"/>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4pPr>
            <a:lvl5pPr marL="1598613" indent="-228600" algn="l" defTabSz="914400" rtl="0" eaLnBrk="1" latinLnBrk="0" hangingPunct="1">
              <a:lnSpc>
                <a:spcPct val="100000"/>
              </a:lnSpc>
              <a:spcBef>
                <a:spcPts val="0"/>
              </a:spcBef>
              <a:spcAft>
                <a:spcPts val="300"/>
              </a:spcAft>
              <a:buSzPct val="80000"/>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US" sz="2200" b="1" i="1"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rPr>
              <a:t>Thomas Krul</a:t>
            </a:r>
          </a:p>
          <a:p>
            <a:pPr marL="0" marR="0" lvl="0" indent="0" algn="l" defTabSz="914400" rtl="0" eaLnBrk="1" fontAlgn="auto" latinLnBrk="0" hangingPunct="1">
              <a:lnSpc>
                <a:spcPct val="100000"/>
              </a:lnSpc>
              <a:spcBef>
                <a:spcPts val="0"/>
              </a:spcBef>
              <a:spcAft>
                <a:spcPts val="300"/>
              </a:spcAft>
              <a:buClrTx/>
              <a:buSzTx/>
              <a:buFontTx/>
              <a:buNone/>
              <a:tabLst/>
              <a:defRPr/>
            </a:pPr>
            <a:r>
              <a:rPr lang="en-US" sz="2200" i="1" dirty="0">
                <a:solidFill>
                  <a:sysClr val="windowText" lastClr="000000"/>
                </a:solidFill>
              </a:rPr>
              <a:t>NBAC Co-Chair</a:t>
            </a:r>
          </a:p>
          <a:p>
            <a:pPr marL="0" marR="0" lvl="0" indent="0" algn="l" defTabSz="914400" rtl="0" eaLnBrk="1" fontAlgn="auto" latinLnBrk="0" hangingPunct="1">
              <a:lnSpc>
                <a:spcPct val="100000"/>
              </a:lnSpc>
              <a:spcBef>
                <a:spcPts val="0"/>
              </a:spcBef>
              <a:spcAft>
                <a:spcPts val="300"/>
              </a:spcAft>
              <a:buClrTx/>
              <a:buSzTx/>
              <a:buFontTx/>
              <a:buNone/>
              <a:tabLst/>
              <a:defRPr/>
            </a:pPr>
            <a:endParaRPr kumimoji="0" lang="en-US" sz="1700" b="1" i="1"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US" sz="17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rPr>
              <a:t>Enterprise Architect,</a:t>
            </a:r>
          </a:p>
          <a:p>
            <a:pPr marL="0" marR="0" lvl="0" indent="0" algn="l" defTabSz="914400" rtl="0" eaLnBrk="1" fontAlgn="auto" latinLnBrk="0" hangingPunct="1">
              <a:lnSpc>
                <a:spcPct val="100000"/>
              </a:lnSpc>
              <a:spcBef>
                <a:spcPts val="0"/>
              </a:spcBef>
              <a:spcAft>
                <a:spcPts val="300"/>
              </a:spcAft>
              <a:buClrTx/>
              <a:buSzTx/>
              <a:buFontTx/>
              <a:buNone/>
              <a:tabLst/>
              <a:defRPr/>
            </a:pPr>
            <a:r>
              <a:rPr lang="en-US" sz="1700" b="0" dirty="0">
                <a:solidFill>
                  <a:sysClr val="windowText" lastClr="000000"/>
                </a:solidFill>
              </a:rPr>
              <a:t>Public Safety Canada</a:t>
            </a:r>
            <a:endParaRPr kumimoji="0" lang="en-US" sz="17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US" sz="17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rPr>
              <a:t>Thomas.krul@Canada.ca</a:t>
            </a:r>
          </a:p>
        </p:txBody>
      </p:sp>
      <p:pic>
        <p:nvPicPr>
          <p:cNvPr id="7" name="Picture 6">
            <a:extLst>
              <a:ext uri="{FF2B5EF4-FFF2-40B4-BE49-F238E27FC236}">
                <a16:creationId xmlns:a16="http://schemas.microsoft.com/office/drawing/2014/main" id="{96B3FFC3-7755-4E87-86DB-78C415077C7C}"/>
              </a:ext>
            </a:extLst>
          </p:cNvPr>
          <p:cNvPicPr>
            <a:picLocks noChangeAspect="1"/>
          </p:cNvPicPr>
          <p:nvPr/>
        </p:nvPicPr>
        <p:blipFill>
          <a:blip r:embed="rId3"/>
          <a:stretch>
            <a:fillRect/>
          </a:stretch>
        </p:blipFill>
        <p:spPr>
          <a:xfrm>
            <a:off x="6898487" y="81047"/>
            <a:ext cx="2188654" cy="2847079"/>
          </a:xfrm>
          <a:prstGeom prst="rect">
            <a:avLst/>
          </a:prstGeom>
        </p:spPr>
      </p:pic>
      <p:pic>
        <p:nvPicPr>
          <p:cNvPr id="9" name="Picture 8" descr="Check Mark Logo clipart - Circle, transparent clip art">
            <a:extLst>
              <a:ext uri="{FF2B5EF4-FFF2-40B4-BE49-F238E27FC236}">
                <a16:creationId xmlns:a16="http://schemas.microsoft.com/office/drawing/2014/main" id="{52CC4837-2968-4822-9CD5-989DF2CD34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6432" y="1975545"/>
            <a:ext cx="212843" cy="212843"/>
          </a:xfrm>
          <a:prstGeom prst="ellipse">
            <a:avLst/>
          </a:prstGeom>
          <a:noFill/>
          <a:effectLst>
            <a:glow rad="63500">
              <a:schemeClr val="accent3">
                <a:satMod val="175000"/>
                <a:alpha val="40000"/>
              </a:schemeClr>
            </a:glow>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541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B6C0E-0E46-48FE-9093-C69438E2FA3B}"/>
              </a:ext>
            </a:extLst>
          </p:cNvPr>
          <p:cNvSpPr>
            <a:spLocks noGrp="1"/>
          </p:cNvSpPr>
          <p:nvPr>
            <p:ph type="title"/>
          </p:nvPr>
        </p:nvSpPr>
        <p:spPr/>
        <p:txBody>
          <a:bodyPr/>
          <a:lstStyle/>
          <a:p>
            <a:r>
              <a:rPr lang="en-US" b="1" kern="1200" cap="all" dirty="0">
                <a:effectLst/>
                <a:latin typeface="+mj-lt"/>
                <a:ea typeface="+mj-ea"/>
                <a:cs typeface="+mj-cs"/>
              </a:rPr>
              <a:t>Localization </a:t>
            </a:r>
            <a:endParaRPr lang="en-CA" dirty="0"/>
          </a:p>
        </p:txBody>
      </p:sp>
      <p:sp>
        <p:nvSpPr>
          <p:cNvPr id="3" name="Footer Placeholder 2">
            <a:extLst>
              <a:ext uri="{FF2B5EF4-FFF2-40B4-BE49-F238E27FC236}">
                <a16:creationId xmlns:a16="http://schemas.microsoft.com/office/drawing/2014/main" id="{D6B1617B-B35A-4608-88BE-BA6E7867AFD8}"/>
              </a:ext>
            </a:extLst>
          </p:cNvPr>
          <p:cNvSpPr>
            <a:spLocks noGrp="1"/>
          </p:cNvSpPr>
          <p:nvPr>
            <p:ph type="ftr" sz="quarter" idx="3"/>
          </p:nvPr>
        </p:nvSpPr>
        <p:spPr/>
        <p:txBody>
          <a:bodyPr/>
          <a:lstStyle/>
          <a:p>
            <a:endParaRPr lang="en-US" dirty="0"/>
          </a:p>
        </p:txBody>
      </p:sp>
      <p:sp>
        <p:nvSpPr>
          <p:cNvPr id="4" name="Content Placeholder 3">
            <a:extLst>
              <a:ext uri="{FF2B5EF4-FFF2-40B4-BE49-F238E27FC236}">
                <a16:creationId xmlns:a16="http://schemas.microsoft.com/office/drawing/2014/main" id="{486A370B-3DDA-45E2-9CC5-D3A31ACA060C}"/>
              </a:ext>
            </a:extLst>
          </p:cNvPr>
          <p:cNvSpPr>
            <a:spLocks noGrp="1"/>
          </p:cNvSpPr>
          <p:nvPr>
            <p:ph sz="quarter" idx="11"/>
          </p:nvPr>
        </p:nvSpPr>
        <p:spPr/>
        <p:txBody>
          <a:bodyPr>
            <a:normAutofit fontScale="85000" lnSpcReduction="10000"/>
          </a:bodyPr>
          <a:lstStyle/>
          <a:p>
            <a:r>
              <a:rPr lang="en-US" dirty="0"/>
              <a:t>Localization - NIEM data model</a:t>
            </a:r>
          </a:p>
          <a:p>
            <a:endParaRPr lang="en-US" dirty="0"/>
          </a:p>
          <a:p>
            <a:r>
              <a:rPr lang="en-US" dirty="0"/>
              <a:t>Local terminology and jargon</a:t>
            </a:r>
          </a:p>
          <a:p>
            <a:endParaRPr lang="en-US" dirty="0"/>
          </a:p>
          <a:p>
            <a:r>
              <a:rPr lang="en-US" dirty="0"/>
              <a:t>Local terms for component names and definitions</a:t>
            </a:r>
          </a:p>
          <a:p>
            <a:endParaRPr lang="en-US" dirty="0"/>
          </a:p>
          <a:p>
            <a:r>
              <a:rPr lang="en-US" dirty="0"/>
              <a:t>Language localization on tools</a:t>
            </a:r>
          </a:p>
          <a:p>
            <a:endParaRPr lang="en-US" dirty="0"/>
          </a:p>
          <a:p>
            <a:r>
              <a:rPr lang="en-US" dirty="0"/>
              <a:t>Ongoing maintenance</a:t>
            </a:r>
          </a:p>
          <a:p>
            <a:endParaRPr lang="en-US" dirty="0"/>
          </a:p>
        </p:txBody>
      </p:sp>
      <p:sp>
        <p:nvSpPr>
          <p:cNvPr id="6" name="Footer Placeholder 2">
            <a:extLst>
              <a:ext uri="{FF2B5EF4-FFF2-40B4-BE49-F238E27FC236}">
                <a16:creationId xmlns:a16="http://schemas.microsoft.com/office/drawing/2014/main" id="{ADF10BA9-062C-4DBE-9677-3F967FB372EE}"/>
              </a:ext>
            </a:extLst>
          </p:cNvPr>
          <p:cNvSpPr txBox="1">
            <a:spLocks/>
          </p:cNvSpPr>
          <p:nvPr/>
        </p:nvSpPr>
        <p:spPr>
          <a:xfrm>
            <a:off x="3124200" y="6489700"/>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0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2DCC83A-1856-416B-9842-66FE29E71306}" type="slidenum">
              <a:rPr lang="en-US" smtClean="0"/>
              <a:pPr/>
              <a:t>10</a:t>
            </a:fld>
            <a:endParaRPr lang="en-US" dirty="0"/>
          </a:p>
        </p:txBody>
      </p:sp>
    </p:spTree>
    <p:extLst>
      <p:ext uri="{BB962C8B-B14F-4D97-AF65-F5344CB8AC3E}">
        <p14:creationId xmlns:p14="http://schemas.microsoft.com/office/powerpoint/2010/main" val="3287408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B6C0E-0E46-48FE-9093-C69438E2FA3B}"/>
              </a:ext>
            </a:extLst>
          </p:cNvPr>
          <p:cNvSpPr>
            <a:spLocks noGrp="1"/>
          </p:cNvSpPr>
          <p:nvPr>
            <p:ph type="title"/>
          </p:nvPr>
        </p:nvSpPr>
        <p:spPr/>
        <p:txBody>
          <a:bodyPr/>
          <a:lstStyle/>
          <a:p>
            <a:r>
              <a:rPr lang="en-US" b="1" kern="1200" cap="all" dirty="0">
                <a:effectLst/>
                <a:latin typeface="+mj-lt"/>
                <a:ea typeface="+mj-ea"/>
                <a:cs typeface="+mj-cs"/>
              </a:rPr>
              <a:t>localization</a:t>
            </a:r>
            <a:endParaRPr lang="en-CA" dirty="0"/>
          </a:p>
        </p:txBody>
      </p:sp>
      <p:sp>
        <p:nvSpPr>
          <p:cNvPr id="3" name="Footer Placeholder 2">
            <a:extLst>
              <a:ext uri="{FF2B5EF4-FFF2-40B4-BE49-F238E27FC236}">
                <a16:creationId xmlns:a16="http://schemas.microsoft.com/office/drawing/2014/main" id="{D6B1617B-B35A-4608-88BE-BA6E7867AFD8}"/>
              </a:ext>
            </a:extLst>
          </p:cNvPr>
          <p:cNvSpPr>
            <a:spLocks noGrp="1"/>
          </p:cNvSpPr>
          <p:nvPr>
            <p:ph type="ftr" sz="quarter" idx="3"/>
          </p:nvPr>
        </p:nvSpPr>
        <p:spPr/>
        <p:txBody>
          <a:bodyPr/>
          <a:lstStyle/>
          <a:p>
            <a:endParaRPr lang="en-US" dirty="0"/>
          </a:p>
        </p:txBody>
      </p:sp>
      <p:sp>
        <p:nvSpPr>
          <p:cNvPr id="4" name="Content Placeholder 3">
            <a:extLst>
              <a:ext uri="{FF2B5EF4-FFF2-40B4-BE49-F238E27FC236}">
                <a16:creationId xmlns:a16="http://schemas.microsoft.com/office/drawing/2014/main" id="{486A370B-3DDA-45E2-9CC5-D3A31ACA060C}"/>
              </a:ext>
            </a:extLst>
          </p:cNvPr>
          <p:cNvSpPr>
            <a:spLocks noGrp="1"/>
          </p:cNvSpPr>
          <p:nvPr>
            <p:ph sz="quarter" idx="11"/>
          </p:nvPr>
        </p:nvSpPr>
        <p:spPr/>
        <p:txBody>
          <a:bodyPr>
            <a:normAutofit/>
          </a:bodyPr>
          <a:lstStyle/>
          <a:p>
            <a:r>
              <a:rPr lang="en-US" dirty="0"/>
              <a:t>Governance body for Core</a:t>
            </a:r>
          </a:p>
          <a:p>
            <a:endParaRPr lang="en-US" dirty="0"/>
          </a:p>
          <a:p>
            <a:r>
              <a:rPr lang="en-US" dirty="0"/>
              <a:t>Governance body for Domains</a:t>
            </a:r>
          </a:p>
          <a:p>
            <a:endParaRPr lang="en-US" dirty="0"/>
          </a:p>
          <a:p>
            <a:r>
              <a:rPr lang="en-US" dirty="0"/>
              <a:t>Governance body for Languages?</a:t>
            </a:r>
          </a:p>
        </p:txBody>
      </p:sp>
      <p:sp>
        <p:nvSpPr>
          <p:cNvPr id="6" name="Footer Placeholder 2">
            <a:extLst>
              <a:ext uri="{FF2B5EF4-FFF2-40B4-BE49-F238E27FC236}">
                <a16:creationId xmlns:a16="http://schemas.microsoft.com/office/drawing/2014/main" id="{BAB5839E-0380-4A4F-A567-552406322648}"/>
              </a:ext>
            </a:extLst>
          </p:cNvPr>
          <p:cNvSpPr txBox="1">
            <a:spLocks/>
          </p:cNvSpPr>
          <p:nvPr/>
        </p:nvSpPr>
        <p:spPr>
          <a:xfrm>
            <a:off x="3124200" y="6489700"/>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0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2DCC83A-1856-416B-9842-66FE29E71306}" type="slidenum">
              <a:rPr lang="en-US" smtClean="0"/>
              <a:pPr/>
              <a:t>11</a:t>
            </a:fld>
            <a:endParaRPr lang="en-US" dirty="0"/>
          </a:p>
        </p:txBody>
      </p:sp>
    </p:spTree>
    <p:extLst>
      <p:ext uri="{BB962C8B-B14F-4D97-AF65-F5344CB8AC3E}">
        <p14:creationId xmlns:p14="http://schemas.microsoft.com/office/powerpoint/2010/main" val="2989992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B6C0E-0E46-48FE-9093-C69438E2FA3B}"/>
              </a:ext>
            </a:extLst>
          </p:cNvPr>
          <p:cNvSpPr>
            <a:spLocks noGrp="1"/>
          </p:cNvSpPr>
          <p:nvPr>
            <p:ph type="title"/>
          </p:nvPr>
        </p:nvSpPr>
        <p:spPr/>
        <p:txBody>
          <a:bodyPr/>
          <a:lstStyle/>
          <a:p>
            <a:r>
              <a:rPr lang="en-US" b="1" kern="1200" cap="all" dirty="0">
                <a:effectLst/>
                <a:latin typeface="+mj-lt"/>
                <a:ea typeface="+mj-ea"/>
                <a:cs typeface="+mj-cs"/>
              </a:rPr>
              <a:t>Outreach</a:t>
            </a:r>
            <a:endParaRPr lang="en-CA" dirty="0"/>
          </a:p>
        </p:txBody>
      </p:sp>
      <p:sp>
        <p:nvSpPr>
          <p:cNvPr id="3" name="Footer Placeholder 2">
            <a:extLst>
              <a:ext uri="{FF2B5EF4-FFF2-40B4-BE49-F238E27FC236}">
                <a16:creationId xmlns:a16="http://schemas.microsoft.com/office/drawing/2014/main" id="{D6B1617B-B35A-4608-88BE-BA6E7867AFD8}"/>
              </a:ext>
            </a:extLst>
          </p:cNvPr>
          <p:cNvSpPr>
            <a:spLocks noGrp="1"/>
          </p:cNvSpPr>
          <p:nvPr>
            <p:ph type="ftr" sz="quarter" idx="3"/>
          </p:nvPr>
        </p:nvSpPr>
        <p:spPr/>
        <p:txBody>
          <a:bodyPr/>
          <a:lstStyle/>
          <a:p>
            <a:endParaRPr lang="en-US" dirty="0"/>
          </a:p>
        </p:txBody>
      </p:sp>
      <p:sp>
        <p:nvSpPr>
          <p:cNvPr id="4" name="Content Placeholder 3">
            <a:extLst>
              <a:ext uri="{FF2B5EF4-FFF2-40B4-BE49-F238E27FC236}">
                <a16:creationId xmlns:a16="http://schemas.microsoft.com/office/drawing/2014/main" id="{486A370B-3DDA-45E2-9CC5-D3A31ACA060C}"/>
              </a:ext>
            </a:extLst>
          </p:cNvPr>
          <p:cNvSpPr>
            <a:spLocks noGrp="1"/>
          </p:cNvSpPr>
          <p:nvPr>
            <p:ph sz="quarter" idx="11"/>
          </p:nvPr>
        </p:nvSpPr>
        <p:spPr/>
        <p:txBody>
          <a:bodyPr>
            <a:normAutofit lnSpcReduction="10000"/>
          </a:bodyPr>
          <a:lstStyle/>
          <a:p>
            <a:r>
              <a:rPr lang="en-US" dirty="0"/>
              <a:t>Using English as “go-forward” position</a:t>
            </a:r>
          </a:p>
          <a:p>
            <a:endParaRPr lang="en-US" dirty="0"/>
          </a:p>
          <a:p>
            <a:r>
              <a:rPr lang="en-US" dirty="0"/>
              <a:t>Countries are responsible for translation</a:t>
            </a:r>
          </a:p>
          <a:p>
            <a:endParaRPr lang="en-US" dirty="0"/>
          </a:p>
          <a:p>
            <a:r>
              <a:rPr lang="en-US" dirty="0"/>
              <a:t>NIEM support these bodies</a:t>
            </a:r>
          </a:p>
          <a:p>
            <a:endParaRPr lang="en-US" dirty="0"/>
          </a:p>
          <a:p>
            <a:r>
              <a:rPr lang="en-US" dirty="0"/>
              <a:t>Translations for some components, web content, training</a:t>
            </a:r>
          </a:p>
        </p:txBody>
      </p:sp>
      <p:sp>
        <p:nvSpPr>
          <p:cNvPr id="6" name="Footer Placeholder 2">
            <a:extLst>
              <a:ext uri="{FF2B5EF4-FFF2-40B4-BE49-F238E27FC236}">
                <a16:creationId xmlns:a16="http://schemas.microsoft.com/office/drawing/2014/main" id="{7BA72157-388E-471F-A5F5-D3EDB0F84F85}"/>
              </a:ext>
            </a:extLst>
          </p:cNvPr>
          <p:cNvSpPr txBox="1">
            <a:spLocks/>
          </p:cNvSpPr>
          <p:nvPr/>
        </p:nvSpPr>
        <p:spPr>
          <a:xfrm>
            <a:off x="3124200" y="6489700"/>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0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2DCC83A-1856-416B-9842-66FE29E71306}" type="slidenum">
              <a:rPr lang="en-US" smtClean="0"/>
              <a:pPr/>
              <a:t>12</a:t>
            </a:fld>
            <a:endParaRPr lang="en-US" dirty="0"/>
          </a:p>
        </p:txBody>
      </p:sp>
    </p:spTree>
    <p:extLst>
      <p:ext uri="{BB962C8B-B14F-4D97-AF65-F5344CB8AC3E}">
        <p14:creationId xmlns:p14="http://schemas.microsoft.com/office/powerpoint/2010/main" val="370400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B6C0E-0E46-48FE-9093-C69438E2FA3B}"/>
              </a:ext>
            </a:extLst>
          </p:cNvPr>
          <p:cNvSpPr>
            <a:spLocks noGrp="1"/>
          </p:cNvSpPr>
          <p:nvPr>
            <p:ph type="title"/>
          </p:nvPr>
        </p:nvSpPr>
        <p:spPr/>
        <p:txBody>
          <a:bodyPr/>
          <a:lstStyle/>
          <a:p>
            <a:r>
              <a:rPr lang="en-US" b="1" kern="1200" cap="all" dirty="0">
                <a:effectLst/>
                <a:latin typeface="+mj-lt"/>
                <a:ea typeface="+mj-ea"/>
                <a:cs typeface="+mj-cs"/>
              </a:rPr>
              <a:t>Tiger team activities</a:t>
            </a:r>
            <a:endParaRPr lang="en-CA" dirty="0"/>
          </a:p>
        </p:txBody>
      </p:sp>
      <p:sp>
        <p:nvSpPr>
          <p:cNvPr id="3" name="Footer Placeholder 2">
            <a:extLst>
              <a:ext uri="{FF2B5EF4-FFF2-40B4-BE49-F238E27FC236}">
                <a16:creationId xmlns:a16="http://schemas.microsoft.com/office/drawing/2014/main" id="{D6B1617B-B35A-4608-88BE-BA6E7867AFD8}"/>
              </a:ext>
            </a:extLst>
          </p:cNvPr>
          <p:cNvSpPr>
            <a:spLocks noGrp="1"/>
          </p:cNvSpPr>
          <p:nvPr>
            <p:ph type="ftr" sz="quarter" idx="3"/>
          </p:nvPr>
        </p:nvSpPr>
        <p:spPr/>
        <p:txBody>
          <a:bodyPr/>
          <a:lstStyle/>
          <a:p>
            <a:endParaRPr lang="en-US" dirty="0"/>
          </a:p>
        </p:txBody>
      </p:sp>
      <p:sp>
        <p:nvSpPr>
          <p:cNvPr id="4" name="Content Placeholder 3">
            <a:extLst>
              <a:ext uri="{FF2B5EF4-FFF2-40B4-BE49-F238E27FC236}">
                <a16:creationId xmlns:a16="http://schemas.microsoft.com/office/drawing/2014/main" id="{486A370B-3DDA-45E2-9CC5-D3A31ACA060C}"/>
              </a:ext>
            </a:extLst>
          </p:cNvPr>
          <p:cNvSpPr>
            <a:spLocks noGrp="1"/>
          </p:cNvSpPr>
          <p:nvPr>
            <p:ph sz="quarter" idx="11"/>
          </p:nvPr>
        </p:nvSpPr>
        <p:spPr/>
        <p:txBody>
          <a:bodyPr>
            <a:normAutofit fontScale="85000" lnSpcReduction="20000"/>
          </a:bodyPr>
          <a:lstStyle/>
          <a:p>
            <a:r>
              <a:rPr lang="en-US" dirty="0"/>
              <a:t>Biometrics and Emergency Management domains being extracted via UML modeling tool, translated, evaluated by subject matter experts</a:t>
            </a:r>
          </a:p>
          <a:p>
            <a:endParaRPr lang="en-US" dirty="0"/>
          </a:p>
          <a:p>
            <a:r>
              <a:rPr lang="en-US" dirty="0"/>
              <a:t>Processes used by Canadian NIEM-enabled services being documented for best practice(s)</a:t>
            </a:r>
          </a:p>
          <a:p>
            <a:endParaRPr lang="en-US" dirty="0"/>
          </a:p>
          <a:p>
            <a:r>
              <a:rPr lang="en-US" dirty="0"/>
              <a:t>Ongoing discussions regarding use cases and how to best use internationalized versions of NIEM</a:t>
            </a:r>
          </a:p>
          <a:p>
            <a:endParaRPr lang="en-US" dirty="0"/>
          </a:p>
          <a:p>
            <a:r>
              <a:rPr lang="en-US" dirty="0"/>
              <a:t>Bringing forward issues</a:t>
            </a:r>
          </a:p>
        </p:txBody>
      </p:sp>
      <p:sp>
        <p:nvSpPr>
          <p:cNvPr id="6" name="Footer Placeholder 2">
            <a:extLst>
              <a:ext uri="{FF2B5EF4-FFF2-40B4-BE49-F238E27FC236}">
                <a16:creationId xmlns:a16="http://schemas.microsoft.com/office/drawing/2014/main" id="{C8C40494-0CB8-48D7-9F64-297DA845EE1D}"/>
              </a:ext>
            </a:extLst>
          </p:cNvPr>
          <p:cNvSpPr txBox="1">
            <a:spLocks/>
          </p:cNvSpPr>
          <p:nvPr/>
        </p:nvSpPr>
        <p:spPr>
          <a:xfrm>
            <a:off x="3124200" y="6489700"/>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0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2DCC83A-1856-416B-9842-66FE29E71306}" type="slidenum">
              <a:rPr lang="en-US" smtClean="0"/>
              <a:pPr/>
              <a:t>13</a:t>
            </a:fld>
            <a:endParaRPr lang="en-US" dirty="0"/>
          </a:p>
        </p:txBody>
      </p:sp>
    </p:spTree>
    <p:extLst>
      <p:ext uri="{BB962C8B-B14F-4D97-AF65-F5344CB8AC3E}">
        <p14:creationId xmlns:p14="http://schemas.microsoft.com/office/powerpoint/2010/main" val="3568502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B6C0E-0E46-48FE-9093-C69438E2FA3B}"/>
              </a:ext>
            </a:extLst>
          </p:cNvPr>
          <p:cNvSpPr>
            <a:spLocks noGrp="1"/>
          </p:cNvSpPr>
          <p:nvPr>
            <p:ph type="title"/>
          </p:nvPr>
        </p:nvSpPr>
        <p:spPr/>
        <p:txBody>
          <a:bodyPr/>
          <a:lstStyle/>
          <a:p>
            <a:r>
              <a:rPr lang="en-US" b="1" kern="1200" cap="all" dirty="0">
                <a:effectLst/>
                <a:latin typeface="+mj-lt"/>
                <a:ea typeface="+mj-ea"/>
                <a:cs typeface="+mj-cs"/>
              </a:rPr>
              <a:t>Canadian adoption</a:t>
            </a:r>
            <a:endParaRPr lang="en-CA" dirty="0"/>
          </a:p>
        </p:txBody>
      </p:sp>
      <p:sp>
        <p:nvSpPr>
          <p:cNvPr id="3" name="Footer Placeholder 2">
            <a:extLst>
              <a:ext uri="{FF2B5EF4-FFF2-40B4-BE49-F238E27FC236}">
                <a16:creationId xmlns:a16="http://schemas.microsoft.com/office/drawing/2014/main" id="{D6B1617B-B35A-4608-88BE-BA6E7867AFD8}"/>
              </a:ext>
            </a:extLst>
          </p:cNvPr>
          <p:cNvSpPr>
            <a:spLocks noGrp="1"/>
          </p:cNvSpPr>
          <p:nvPr>
            <p:ph type="ftr" sz="quarter" idx="3"/>
          </p:nvPr>
        </p:nvSpPr>
        <p:spPr/>
        <p:txBody>
          <a:bodyPr/>
          <a:lstStyle/>
          <a:p>
            <a:endParaRPr lang="en-US" dirty="0"/>
          </a:p>
        </p:txBody>
      </p:sp>
      <p:sp>
        <p:nvSpPr>
          <p:cNvPr id="4" name="Content Placeholder 3">
            <a:extLst>
              <a:ext uri="{FF2B5EF4-FFF2-40B4-BE49-F238E27FC236}">
                <a16:creationId xmlns:a16="http://schemas.microsoft.com/office/drawing/2014/main" id="{486A370B-3DDA-45E2-9CC5-D3A31ACA060C}"/>
              </a:ext>
            </a:extLst>
          </p:cNvPr>
          <p:cNvSpPr>
            <a:spLocks noGrp="1"/>
          </p:cNvSpPr>
          <p:nvPr>
            <p:ph sz="quarter" idx="11"/>
          </p:nvPr>
        </p:nvSpPr>
        <p:spPr/>
        <p:txBody>
          <a:bodyPr>
            <a:normAutofit fontScale="62500" lnSpcReduction="20000"/>
          </a:bodyPr>
          <a:lstStyle/>
          <a:p>
            <a:r>
              <a:rPr lang="en-US" dirty="0"/>
              <a:t>Many Canadian departments have adopted NIEM in other domains, including CSC, CBSA, RCMP, ESDC, etc.</a:t>
            </a:r>
          </a:p>
          <a:p>
            <a:endParaRPr lang="en-US" dirty="0"/>
          </a:p>
          <a:p>
            <a:r>
              <a:rPr lang="en-US" dirty="0"/>
              <a:t>Employment and Social Development Canada extensively using NIEM</a:t>
            </a:r>
          </a:p>
          <a:p>
            <a:endParaRPr lang="en-US" dirty="0"/>
          </a:p>
          <a:p>
            <a:r>
              <a:rPr lang="en-US" dirty="0"/>
              <a:t>Other Departments are using or are considering using NIEM as well</a:t>
            </a:r>
          </a:p>
          <a:p>
            <a:endParaRPr lang="en-US" dirty="0"/>
          </a:p>
          <a:p>
            <a:r>
              <a:rPr lang="en-US" dirty="0"/>
              <a:t>The Enterprise Data Community of Practice approaches Interoperability from a technology standpoint (e.g., NIEM, Reference Data Standards, etc.)</a:t>
            </a:r>
          </a:p>
          <a:p>
            <a:endParaRPr lang="en-US" dirty="0"/>
          </a:p>
          <a:p>
            <a:r>
              <a:rPr lang="en-US" dirty="0"/>
              <a:t>Working with the Enterprise Data Community of Practice to make NIEM Government of Canada-wide (standardize use)</a:t>
            </a:r>
          </a:p>
        </p:txBody>
      </p:sp>
      <p:sp>
        <p:nvSpPr>
          <p:cNvPr id="6" name="Footer Placeholder 2">
            <a:extLst>
              <a:ext uri="{FF2B5EF4-FFF2-40B4-BE49-F238E27FC236}">
                <a16:creationId xmlns:a16="http://schemas.microsoft.com/office/drawing/2014/main" id="{558086BC-45FC-48B3-8B4C-A9EFE1ABE6CD}"/>
              </a:ext>
            </a:extLst>
          </p:cNvPr>
          <p:cNvSpPr txBox="1">
            <a:spLocks/>
          </p:cNvSpPr>
          <p:nvPr/>
        </p:nvSpPr>
        <p:spPr>
          <a:xfrm>
            <a:off x="3124200" y="6489700"/>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0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2DCC83A-1856-416B-9842-66FE29E71306}" type="slidenum">
              <a:rPr lang="en-US" smtClean="0"/>
              <a:pPr/>
              <a:t>14</a:t>
            </a:fld>
            <a:endParaRPr lang="en-US" dirty="0"/>
          </a:p>
        </p:txBody>
      </p:sp>
    </p:spTree>
    <p:extLst>
      <p:ext uri="{BB962C8B-B14F-4D97-AF65-F5344CB8AC3E}">
        <p14:creationId xmlns:p14="http://schemas.microsoft.com/office/powerpoint/2010/main" val="1766488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C9CDD-1834-4B69-9D47-01F6757D4649}"/>
              </a:ext>
            </a:extLst>
          </p:cNvPr>
          <p:cNvSpPr>
            <a:spLocks noGrp="1"/>
          </p:cNvSpPr>
          <p:nvPr>
            <p:ph type="title"/>
          </p:nvPr>
        </p:nvSpPr>
        <p:spPr/>
        <p:txBody>
          <a:bodyPr>
            <a:normAutofit fontScale="90000"/>
          </a:bodyPr>
          <a:lstStyle/>
          <a:p>
            <a:r>
              <a:rPr lang="en-US" sz="3200" b="1" kern="1200" cap="all" dirty="0">
                <a:effectLst/>
                <a:latin typeface="+mj-lt"/>
                <a:ea typeface="+mj-ea"/>
                <a:cs typeface="+mj-cs"/>
              </a:rPr>
              <a:t>What you can do to help internationalization </a:t>
            </a:r>
            <a:r>
              <a:rPr lang="en-US" sz="3200" b="1" kern="1200" cap="all" dirty="0" err="1">
                <a:effectLst/>
                <a:latin typeface="+mj-lt"/>
                <a:ea typeface="+mj-ea"/>
                <a:cs typeface="+mj-cs"/>
              </a:rPr>
              <a:t>niem</a:t>
            </a:r>
            <a:endParaRPr lang="en-CA" dirty="0"/>
          </a:p>
        </p:txBody>
      </p:sp>
      <p:sp>
        <p:nvSpPr>
          <p:cNvPr id="3" name="Footer Placeholder 2">
            <a:extLst>
              <a:ext uri="{FF2B5EF4-FFF2-40B4-BE49-F238E27FC236}">
                <a16:creationId xmlns:a16="http://schemas.microsoft.com/office/drawing/2014/main" id="{FC567CA7-EE24-4704-A50A-3EB62AA82776}"/>
              </a:ext>
            </a:extLst>
          </p:cNvPr>
          <p:cNvSpPr>
            <a:spLocks noGrp="1"/>
          </p:cNvSpPr>
          <p:nvPr>
            <p:ph type="ftr" sz="quarter" idx="3"/>
          </p:nvPr>
        </p:nvSpPr>
        <p:spPr/>
        <p:txBody>
          <a:bodyPr/>
          <a:lstStyle/>
          <a:p>
            <a:endParaRPr lang="en-US" dirty="0"/>
          </a:p>
        </p:txBody>
      </p:sp>
      <p:sp>
        <p:nvSpPr>
          <p:cNvPr id="4" name="Content Placeholder 3">
            <a:extLst>
              <a:ext uri="{FF2B5EF4-FFF2-40B4-BE49-F238E27FC236}">
                <a16:creationId xmlns:a16="http://schemas.microsoft.com/office/drawing/2014/main" id="{77115F0A-C697-4B58-9696-EE131FD1FE9A}"/>
              </a:ext>
            </a:extLst>
          </p:cNvPr>
          <p:cNvSpPr>
            <a:spLocks noGrp="1"/>
          </p:cNvSpPr>
          <p:nvPr>
            <p:ph sz="quarter" idx="11"/>
          </p:nvPr>
        </p:nvSpPr>
        <p:spPr/>
        <p:txBody>
          <a:bodyPr/>
          <a:lstStyle/>
          <a:p>
            <a:r>
              <a:rPr lang="en-US" dirty="0"/>
              <a:t>We would like to know if there are any international groups that share (or could share) information within your domain.</a:t>
            </a:r>
          </a:p>
          <a:p>
            <a:endParaRPr lang="en-US" dirty="0"/>
          </a:p>
          <a:p>
            <a:r>
              <a:rPr lang="en-US" dirty="0"/>
              <a:t>Are you aware of any services provided by US Gov provide information in a language of choice other than English (or would like to)?</a:t>
            </a:r>
          </a:p>
          <a:p>
            <a:endParaRPr lang="en-CA" dirty="0"/>
          </a:p>
        </p:txBody>
      </p:sp>
      <p:sp>
        <p:nvSpPr>
          <p:cNvPr id="6" name="Footer Placeholder 2">
            <a:extLst>
              <a:ext uri="{FF2B5EF4-FFF2-40B4-BE49-F238E27FC236}">
                <a16:creationId xmlns:a16="http://schemas.microsoft.com/office/drawing/2014/main" id="{66B45C9A-1CA9-4E97-B5F9-08320EDF3421}"/>
              </a:ext>
            </a:extLst>
          </p:cNvPr>
          <p:cNvSpPr txBox="1">
            <a:spLocks/>
          </p:cNvSpPr>
          <p:nvPr/>
        </p:nvSpPr>
        <p:spPr>
          <a:xfrm>
            <a:off x="3124200" y="6489700"/>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0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2DCC83A-1856-416B-9842-66FE29E71306}" type="slidenum">
              <a:rPr lang="en-US" smtClean="0"/>
              <a:pPr/>
              <a:t>15</a:t>
            </a:fld>
            <a:endParaRPr lang="en-US" dirty="0"/>
          </a:p>
        </p:txBody>
      </p:sp>
    </p:spTree>
    <p:extLst>
      <p:ext uri="{BB962C8B-B14F-4D97-AF65-F5344CB8AC3E}">
        <p14:creationId xmlns:p14="http://schemas.microsoft.com/office/powerpoint/2010/main" val="1100812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a:xfrm>
            <a:off x="3124200" y="6480175"/>
            <a:ext cx="2895600" cy="365125"/>
          </a:xfrm>
        </p:spPr>
        <p:txBody>
          <a:bodyPr/>
          <a:lstStyle/>
          <a:p>
            <a:fld id="{A2DCC83A-1856-416B-9842-66FE29E71306}" type="slidenum">
              <a:rPr lang="en-US" smtClean="0"/>
              <a:t>16</a:t>
            </a:fld>
            <a:endParaRPr lang="en-US" dirty="0"/>
          </a:p>
        </p:txBody>
      </p:sp>
      <p:pic>
        <p:nvPicPr>
          <p:cNvPr id="28674" name="Picture 2" descr="Q &amp; A With Residents | Suburban Living Magazine">
            <a:extLst>
              <a:ext uri="{FF2B5EF4-FFF2-40B4-BE49-F238E27FC236}">
                <a16:creationId xmlns:a16="http://schemas.microsoft.com/office/drawing/2014/main" id="{A1A931D3-27B0-4CCE-B90B-11B178F6FA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5480" y="1498733"/>
            <a:ext cx="5554980" cy="3184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5749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567AAC83-C2E7-4641-B054-887D244C88E4}"/>
              </a:ext>
            </a:extLst>
          </p:cNvPr>
          <p:cNvSpPr txBox="1">
            <a:spLocks/>
          </p:cNvSpPr>
          <p:nvPr/>
        </p:nvSpPr>
        <p:spPr>
          <a:xfrm>
            <a:off x="3200400" y="4944226"/>
            <a:ext cx="4314422" cy="149159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Tx/>
              <a:buFont typeface="Arial"/>
              <a:buChar char="•"/>
              <a:defRPr sz="2800" kern="1200">
                <a:solidFill>
                  <a:srgbClr val="7F7F7F"/>
                </a:solidFill>
                <a:latin typeface="+mn-lt"/>
                <a:ea typeface="+mn-ea"/>
                <a:cs typeface="+mn-cs"/>
              </a:defRPr>
            </a:lvl1pPr>
            <a:lvl2pPr marL="742950" indent="-285750" algn="l" defTabSz="457200" rtl="0" eaLnBrk="1" latinLnBrk="0" hangingPunct="1">
              <a:spcBef>
                <a:spcPct val="20000"/>
              </a:spcBef>
              <a:buClrTx/>
              <a:buFont typeface="Arial"/>
              <a:buChar char="–"/>
              <a:defRPr sz="2400" kern="1200">
                <a:solidFill>
                  <a:srgbClr val="7F7F7F"/>
                </a:solidFill>
                <a:latin typeface="+mn-lt"/>
                <a:ea typeface="+mn-ea"/>
                <a:cs typeface="+mn-cs"/>
              </a:defRPr>
            </a:lvl2pPr>
            <a:lvl3pPr marL="1143000" indent="-228600" algn="l" defTabSz="457200" rtl="0" eaLnBrk="1" latinLnBrk="0" hangingPunct="1">
              <a:spcBef>
                <a:spcPct val="20000"/>
              </a:spcBef>
              <a:buClrTx/>
              <a:buFont typeface="Arial"/>
              <a:buChar char="•"/>
              <a:defRPr sz="2000" kern="1200">
                <a:solidFill>
                  <a:srgbClr val="7F7F7F"/>
                </a:solidFill>
                <a:latin typeface="+mn-lt"/>
                <a:ea typeface="+mn-ea"/>
                <a:cs typeface="+mn-cs"/>
              </a:defRPr>
            </a:lvl3pPr>
            <a:lvl4pPr marL="1600200" indent="-228600" algn="l" defTabSz="457200" rtl="0" eaLnBrk="1" latinLnBrk="0" hangingPunct="1">
              <a:spcBef>
                <a:spcPct val="20000"/>
              </a:spcBef>
              <a:buClrTx/>
              <a:buFont typeface="Arial"/>
              <a:buChar char="–"/>
              <a:defRPr sz="1800" kern="1200">
                <a:solidFill>
                  <a:srgbClr val="7F7F7F"/>
                </a:solidFill>
                <a:latin typeface="+mn-lt"/>
                <a:ea typeface="+mn-ea"/>
                <a:cs typeface="+mn-cs"/>
              </a:defRPr>
            </a:lvl4pPr>
            <a:lvl5pPr marL="2057400" indent="-228600" algn="l" defTabSz="457200" rtl="0" eaLnBrk="1" latinLnBrk="0" hangingPunct="1">
              <a:spcBef>
                <a:spcPct val="20000"/>
              </a:spcBef>
              <a:buClrTx/>
              <a:buFont typeface="Arial"/>
              <a:buChar char="»"/>
              <a:defRPr sz="1800" kern="1200">
                <a:solidFill>
                  <a:srgbClr val="7F7F7F"/>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Arial"/>
              <a:buNone/>
            </a:pPr>
            <a:endParaRPr lang="en-US" sz="1400" dirty="0">
              <a:solidFill>
                <a:srgbClr val="000000"/>
              </a:solidFill>
            </a:endParaRPr>
          </a:p>
          <a:p>
            <a:pPr lvl="1">
              <a:buFont typeface="Wingdings" panose="05000000000000000000" pitchFamily="2" charset="2"/>
              <a:buChar char="Ø"/>
            </a:pPr>
            <a:r>
              <a:rPr lang="en-US" sz="1400" dirty="0">
                <a:solidFill>
                  <a:srgbClr val="000000"/>
                </a:solidFill>
              </a:rPr>
              <a:t>Kamran Atri</a:t>
            </a: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p:txBody>
      </p:sp>
      <p:sp>
        <p:nvSpPr>
          <p:cNvPr id="8" name="Content Placeholder 2">
            <a:extLst>
              <a:ext uri="{FF2B5EF4-FFF2-40B4-BE49-F238E27FC236}">
                <a16:creationId xmlns:a16="http://schemas.microsoft.com/office/drawing/2014/main" id="{CA02E8BD-473D-4BA0-8BE9-784EE65F7630}"/>
              </a:ext>
            </a:extLst>
          </p:cNvPr>
          <p:cNvSpPr>
            <a:spLocks noGrp="1"/>
          </p:cNvSpPr>
          <p:nvPr>
            <p:ph sz="half" idx="1"/>
          </p:nvPr>
        </p:nvSpPr>
        <p:spPr>
          <a:xfrm>
            <a:off x="0" y="4302760"/>
            <a:ext cx="4314422" cy="2085435"/>
          </a:xfrm>
        </p:spPr>
        <p:txBody>
          <a:bodyPr>
            <a:normAutofit/>
          </a:bodyPr>
          <a:lstStyle/>
          <a:p>
            <a:r>
              <a:rPr lang="en-US" sz="1800" dirty="0">
                <a:solidFill>
                  <a:srgbClr val="000000"/>
                </a:solidFill>
              </a:rPr>
              <a:t>NBAC Co-Chairs</a:t>
            </a:r>
          </a:p>
          <a:p>
            <a:endParaRPr lang="en-US" sz="1800" dirty="0">
              <a:solidFill>
                <a:srgbClr val="000000"/>
              </a:solidFill>
            </a:endParaRPr>
          </a:p>
          <a:p>
            <a:pPr marL="457200" lvl="1" indent="0">
              <a:buNone/>
            </a:pPr>
            <a:endParaRPr lang="en-US" sz="1400" dirty="0">
              <a:solidFill>
                <a:srgbClr val="000000"/>
              </a:solidFill>
            </a:endParaRPr>
          </a:p>
          <a:p>
            <a:pPr lvl="1">
              <a:buFont typeface="Wingdings" panose="05000000000000000000" pitchFamily="2" charset="2"/>
              <a:buChar char="Ø"/>
            </a:pPr>
            <a:r>
              <a:rPr lang="en-US" sz="1400" dirty="0">
                <a:solidFill>
                  <a:srgbClr val="000000"/>
                </a:solidFill>
              </a:rPr>
              <a:t>Thomas Krul </a:t>
            </a: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p:txBody>
      </p:sp>
      <p:pic>
        <p:nvPicPr>
          <p:cNvPr id="14" name="Picture 13">
            <a:extLst>
              <a:ext uri="{FF2B5EF4-FFF2-40B4-BE49-F238E27FC236}">
                <a16:creationId xmlns:a16="http://schemas.microsoft.com/office/drawing/2014/main" id="{FA8EBB81-8E89-4513-A456-92D3B0149F34}"/>
              </a:ext>
            </a:extLst>
          </p:cNvPr>
          <p:cNvPicPr>
            <a:picLocks noChangeAspect="1"/>
          </p:cNvPicPr>
          <p:nvPr/>
        </p:nvPicPr>
        <p:blipFill>
          <a:blip r:embed="rId2"/>
          <a:stretch>
            <a:fillRect/>
          </a:stretch>
        </p:blipFill>
        <p:spPr>
          <a:xfrm>
            <a:off x="1592251" y="1173113"/>
            <a:ext cx="5755434" cy="3312906"/>
          </a:xfrm>
          <a:prstGeom prst="rect">
            <a:avLst/>
          </a:prstGeom>
        </p:spPr>
      </p:pic>
      <p:sp>
        <p:nvSpPr>
          <p:cNvPr id="5" name="Footer Placeholder 4">
            <a:extLst>
              <a:ext uri="{FF2B5EF4-FFF2-40B4-BE49-F238E27FC236}">
                <a16:creationId xmlns:a16="http://schemas.microsoft.com/office/drawing/2014/main" id="{D9F6F4C4-9E5C-49F7-BF6F-6B66D98C4046}"/>
              </a:ext>
            </a:extLst>
          </p:cNvPr>
          <p:cNvSpPr>
            <a:spLocks noGrp="1"/>
          </p:cNvSpPr>
          <p:nvPr>
            <p:ph type="ftr" sz="quarter" idx="3"/>
          </p:nvPr>
        </p:nvSpPr>
        <p:spPr/>
        <p:txBody>
          <a:bodyPr/>
          <a:lstStyle/>
          <a:p>
            <a:endParaRPr lang="en-US" dirty="0"/>
          </a:p>
        </p:txBody>
      </p:sp>
      <p:pic>
        <p:nvPicPr>
          <p:cNvPr id="9" name="Picture 4" descr="Photo of Kamran Atri">
            <a:extLst>
              <a:ext uri="{FF2B5EF4-FFF2-40B4-BE49-F238E27FC236}">
                <a16:creationId xmlns:a16="http://schemas.microsoft.com/office/drawing/2014/main" id="{7AC52CB4-5FD1-4CBE-91A2-42D8ED10AA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9730" b="9124"/>
          <a:stretch/>
        </p:blipFill>
        <p:spPr bwMode="auto">
          <a:xfrm>
            <a:off x="4170216" y="4672322"/>
            <a:ext cx="540499" cy="61191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person driving a car&#10;&#10;Description automatically generated">
            <a:extLst>
              <a:ext uri="{FF2B5EF4-FFF2-40B4-BE49-F238E27FC236}">
                <a16:creationId xmlns:a16="http://schemas.microsoft.com/office/drawing/2014/main" id="{C22D94A9-8506-4CB4-AFD8-F91648427879}"/>
              </a:ext>
            </a:extLst>
          </p:cNvPr>
          <p:cNvPicPr>
            <a:picLocks noChangeAspect="1"/>
          </p:cNvPicPr>
          <p:nvPr/>
        </p:nvPicPr>
        <p:blipFill rotWithShape="1">
          <a:blip r:embed="rId4"/>
          <a:srcRect l="12986" t="9113" r="12986" b="7560"/>
          <a:stretch/>
        </p:blipFill>
        <p:spPr>
          <a:xfrm>
            <a:off x="1119595" y="4672322"/>
            <a:ext cx="540499" cy="610674"/>
          </a:xfrm>
          <a:prstGeom prst="rect">
            <a:avLst/>
          </a:prstGeom>
        </p:spPr>
      </p:pic>
      <p:pic>
        <p:nvPicPr>
          <p:cNvPr id="12" name="Picture 11" descr="A close up of a sign&#10;&#10;Description automatically generated">
            <a:extLst>
              <a:ext uri="{FF2B5EF4-FFF2-40B4-BE49-F238E27FC236}">
                <a16:creationId xmlns:a16="http://schemas.microsoft.com/office/drawing/2014/main" id="{6BE38411-E0E4-42D7-A335-E797E4D47CC7}"/>
              </a:ext>
            </a:extLst>
          </p:cNvPr>
          <p:cNvPicPr>
            <a:picLocks noChangeAspect="1"/>
          </p:cNvPicPr>
          <p:nvPr/>
        </p:nvPicPr>
        <p:blipFill>
          <a:blip r:embed="rId5"/>
          <a:stretch>
            <a:fillRect/>
          </a:stretch>
        </p:blipFill>
        <p:spPr>
          <a:xfrm>
            <a:off x="5039750" y="5203686"/>
            <a:ext cx="482088" cy="479399"/>
          </a:xfrm>
          <a:prstGeom prst="rect">
            <a:avLst/>
          </a:prstGeom>
        </p:spPr>
      </p:pic>
      <p:sp>
        <p:nvSpPr>
          <p:cNvPr id="19" name="Text Placeholder 4">
            <a:extLst>
              <a:ext uri="{FF2B5EF4-FFF2-40B4-BE49-F238E27FC236}">
                <a16:creationId xmlns:a16="http://schemas.microsoft.com/office/drawing/2014/main" id="{55125DD0-4C0D-4C60-AB40-B788D7C94EA3}"/>
              </a:ext>
            </a:extLst>
          </p:cNvPr>
          <p:cNvSpPr txBox="1">
            <a:spLocks/>
          </p:cNvSpPr>
          <p:nvPr/>
        </p:nvSpPr>
        <p:spPr>
          <a:xfrm>
            <a:off x="95909" y="184484"/>
            <a:ext cx="8952182" cy="852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en-US" sz="3400" dirty="0">
                <a:ln w="0"/>
                <a:solidFill>
                  <a:prstClr val="black"/>
                </a:solidFill>
                <a:effectLst>
                  <a:outerShdw blurRad="38100" dist="19050" dir="2700000" algn="tl" rotWithShape="0">
                    <a:prstClr val="black">
                      <a:alpha val="40000"/>
                    </a:prstClr>
                  </a:outerShdw>
                </a:effectLst>
                <a:latin typeface="Calibri" panose="020F0502020204030204"/>
              </a:rPr>
              <a:t>Enabling Connected </a:t>
            </a:r>
            <a:r>
              <a:rPr lang="en-US" sz="4000" b="1" i="1" spc="50" dirty="0">
                <a:ln w="9525" cmpd="sng">
                  <a:solidFill>
                    <a:srgbClr val="4472C4"/>
                  </a:solidFill>
                  <a:prstDash val="solid"/>
                </a:ln>
                <a:solidFill>
                  <a:srgbClr val="70AD47">
                    <a:tint val="1000"/>
                  </a:srgbClr>
                </a:solidFill>
                <a:effectLst>
                  <a:glow rad="38100">
                    <a:srgbClr val="4472C4">
                      <a:alpha val="40000"/>
                    </a:srgbClr>
                  </a:glow>
                  <a:outerShdw blurRad="38100" dist="38100" dir="2700000" algn="tl">
                    <a:srgbClr val="000000">
                      <a:alpha val="43137"/>
                    </a:srgbClr>
                  </a:outerShdw>
                </a:effectLst>
                <a:latin typeface="Calibri" panose="020F0502020204030204"/>
              </a:rPr>
              <a:t>Future</a:t>
            </a:r>
            <a:r>
              <a:rPr lang="en-US" sz="3400" i="1" dirty="0">
                <a:ln w="0"/>
                <a:solidFill>
                  <a:prstClr val="black"/>
                </a:solidFill>
                <a:effectLst>
                  <a:outerShdw blurRad="38100" dist="19050" dir="2700000" algn="tl" rotWithShape="0">
                    <a:prstClr val="black">
                      <a:alpha val="40000"/>
                    </a:prstClr>
                  </a:outerShdw>
                </a:effectLst>
                <a:latin typeface="Calibri" panose="020F0502020204030204"/>
              </a:rPr>
              <a:t> </a:t>
            </a:r>
            <a:r>
              <a:rPr lang="en-US" sz="3400" dirty="0">
                <a:ln w="0"/>
                <a:solidFill>
                  <a:prstClr val="black"/>
                </a:solidFill>
                <a:effectLst>
                  <a:outerShdw blurRad="38100" dist="19050" dir="2700000" algn="tl" rotWithShape="0">
                    <a:prstClr val="black">
                      <a:alpha val="40000"/>
                    </a:prstClr>
                  </a:outerShdw>
                </a:effectLst>
                <a:latin typeface="Calibri" panose="020F0502020204030204"/>
              </a:rPr>
              <a:t>Now</a:t>
            </a:r>
          </a:p>
        </p:txBody>
      </p:sp>
      <p:cxnSp>
        <p:nvCxnSpPr>
          <p:cNvPr id="20" name="Straight Connector 19">
            <a:extLst>
              <a:ext uri="{FF2B5EF4-FFF2-40B4-BE49-F238E27FC236}">
                <a16:creationId xmlns:a16="http://schemas.microsoft.com/office/drawing/2014/main" id="{B1FD8BD9-D9BB-47C6-B1A2-5B75F22C4C77}"/>
              </a:ext>
            </a:extLst>
          </p:cNvPr>
          <p:cNvCxnSpPr/>
          <p:nvPr/>
        </p:nvCxnSpPr>
        <p:spPr bwMode="auto">
          <a:xfrm>
            <a:off x="5471133" y="279095"/>
            <a:ext cx="1159411" cy="579705"/>
          </a:xfrm>
          <a:prstGeom prst="line">
            <a:avLst/>
          </a:prstGeom>
          <a:solidFill>
            <a:srgbClr val="4472C4"/>
          </a:solidFill>
          <a:ln w="28575" cap="flat" cmpd="sng" algn="ctr">
            <a:solidFill>
              <a:srgbClr val="FF0000"/>
            </a:solidFill>
            <a:prstDash val="sysDot"/>
            <a:round/>
            <a:headEnd type="none" w="med" len="med"/>
            <a:tailEnd type="none" w="med" len="med"/>
          </a:ln>
          <a:effectLst/>
        </p:spPr>
      </p:cxnSp>
      <p:cxnSp>
        <p:nvCxnSpPr>
          <p:cNvPr id="21" name="Straight Connector 20">
            <a:extLst>
              <a:ext uri="{FF2B5EF4-FFF2-40B4-BE49-F238E27FC236}">
                <a16:creationId xmlns:a16="http://schemas.microsoft.com/office/drawing/2014/main" id="{F153BF7A-7725-4F66-9E85-2042AF1D46A9}"/>
              </a:ext>
            </a:extLst>
          </p:cNvPr>
          <p:cNvCxnSpPr/>
          <p:nvPr/>
        </p:nvCxnSpPr>
        <p:spPr bwMode="auto">
          <a:xfrm flipH="1">
            <a:off x="5471133" y="279095"/>
            <a:ext cx="1159411" cy="579705"/>
          </a:xfrm>
          <a:prstGeom prst="line">
            <a:avLst/>
          </a:prstGeom>
          <a:solidFill>
            <a:srgbClr val="4472C4"/>
          </a:solidFill>
          <a:ln w="28575" cap="flat" cmpd="sng" algn="ctr">
            <a:solidFill>
              <a:srgbClr val="FF0000"/>
            </a:solidFill>
            <a:prstDash val="sysDot"/>
            <a:round/>
            <a:headEnd type="none" w="med" len="med"/>
            <a:tailEnd type="none" w="med" len="med"/>
          </a:ln>
          <a:effectLst/>
        </p:spPr>
      </p:cxnSp>
      <p:sp>
        <p:nvSpPr>
          <p:cNvPr id="23" name="TextBox 22">
            <a:extLst>
              <a:ext uri="{FF2B5EF4-FFF2-40B4-BE49-F238E27FC236}">
                <a16:creationId xmlns:a16="http://schemas.microsoft.com/office/drawing/2014/main" id="{ADD3615E-AD9D-41B1-BA6C-A4DAF24E0DE1}"/>
              </a:ext>
            </a:extLst>
          </p:cNvPr>
          <p:cNvSpPr txBox="1"/>
          <p:nvPr/>
        </p:nvSpPr>
        <p:spPr>
          <a:xfrm>
            <a:off x="596538" y="5554900"/>
            <a:ext cx="1483856" cy="230832"/>
          </a:xfrm>
          <a:prstGeom prst="rect">
            <a:avLst/>
          </a:prstGeom>
          <a:noFill/>
        </p:spPr>
        <p:txBody>
          <a:bodyPr wrap="square">
            <a:spAutoFit/>
          </a:bodyPr>
          <a:lstStyle/>
          <a:p>
            <a:r>
              <a:rPr lang="en-US" sz="900" dirty="0">
                <a:hlinkClick r:id="rId6"/>
              </a:rPr>
              <a:t>thomas.krul@canada.ca</a:t>
            </a:r>
            <a:endParaRPr lang="en-US" sz="900" dirty="0"/>
          </a:p>
        </p:txBody>
      </p:sp>
      <p:sp>
        <p:nvSpPr>
          <p:cNvPr id="25" name="TextBox 24">
            <a:extLst>
              <a:ext uri="{FF2B5EF4-FFF2-40B4-BE49-F238E27FC236}">
                <a16:creationId xmlns:a16="http://schemas.microsoft.com/office/drawing/2014/main" id="{ABB16CDC-73FA-4B35-9F4C-409EC424863B}"/>
              </a:ext>
            </a:extLst>
          </p:cNvPr>
          <p:cNvSpPr txBox="1"/>
          <p:nvPr/>
        </p:nvSpPr>
        <p:spPr>
          <a:xfrm>
            <a:off x="3771812" y="5554900"/>
            <a:ext cx="1483856" cy="230832"/>
          </a:xfrm>
          <a:prstGeom prst="rect">
            <a:avLst/>
          </a:prstGeom>
          <a:noFill/>
        </p:spPr>
        <p:txBody>
          <a:bodyPr wrap="square">
            <a:spAutoFit/>
          </a:bodyPr>
          <a:lstStyle/>
          <a:p>
            <a:r>
              <a:rPr lang="en-US" sz="900" dirty="0">
                <a:hlinkClick r:id="rId7"/>
              </a:rPr>
              <a:t>katri@A4SAFE.COM</a:t>
            </a:r>
            <a:endParaRPr lang="en-US" sz="900" dirty="0"/>
          </a:p>
        </p:txBody>
      </p:sp>
      <p:pic>
        <p:nvPicPr>
          <p:cNvPr id="27" name="Picture 2" descr="Image result for public safety canada">
            <a:extLst>
              <a:ext uri="{FF2B5EF4-FFF2-40B4-BE49-F238E27FC236}">
                <a16:creationId xmlns:a16="http://schemas.microsoft.com/office/drawing/2014/main" id="{AC2D7957-8B24-4B97-96EE-F3083539D9C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6010" y="4992552"/>
            <a:ext cx="991077" cy="569095"/>
          </a:xfrm>
          <a:prstGeom prst="rect">
            <a:avLst/>
          </a:prstGeom>
          <a:noFill/>
          <a:extLst>
            <a:ext uri="{909E8E84-426E-40DD-AFC4-6F175D3DCCD1}">
              <a14:hiddenFill xmlns:a14="http://schemas.microsoft.com/office/drawing/2010/main">
                <a:solidFill>
                  <a:srgbClr val="FFFFFF"/>
                </a:solidFill>
              </a14:hiddenFill>
            </a:ext>
          </a:extLst>
        </p:spPr>
      </p:pic>
      <p:sp>
        <p:nvSpPr>
          <p:cNvPr id="28" name="Footer Placeholder 2">
            <a:extLst>
              <a:ext uri="{FF2B5EF4-FFF2-40B4-BE49-F238E27FC236}">
                <a16:creationId xmlns:a16="http://schemas.microsoft.com/office/drawing/2014/main" id="{164BB847-65DE-43A8-8908-D95BCE1594EE}"/>
              </a:ext>
            </a:extLst>
          </p:cNvPr>
          <p:cNvSpPr txBox="1">
            <a:spLocks/>
          </p:cNvSpPr>
          <p:nvPr/>
        </p:nvSpPr>
        <p:spPr>
          <a:xfrm>
            <a:off x="3276600" y="6508750"/>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0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2DCC83A-1856-416B-9842-66FE29E71306}" type="slidenum">
              <a:rPr lang="en-US" smtClean="0"/>
              <a:pPr/>
              <a:t>17</a:t>
            </a:fld>
            <a:endParaRPr lang="en-US" dirty="0"/>
          </a:p>
        </p:txBody>
      </p:sp>
    </p:spTree>
    <p:extLst>
      <p:ext uri="{BB962C8B-B14F-4D97-AF65-F5344CB8AC3E}">
        <p14:creationId xmlns:p14="http://schemas.microsoft.com/office/powerpoint/2010/main" val="1509083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E2FBE-E525-4791-B4BA-EF14E1943BC3}"/>
              </a:ext>
            </a:extLst>
          </p:cNvPr>
          <p:cNvSpPr>
            <a:spLocks noGrp="1"/>
          </p:cNvSpPr>
          <p:nvPr>
            <p:ph type="title"/>
          </p:nvPr>
        </p:nvSpPr>
        <p:spPr/>
        <p:txBody>
          <a:bodyPr>
            <a:normAutofit fontScale="90000"/>
          </a:bodyPr>
          <a:lstStyle/>
          <a:p>
            <a:r>
              <a:rPr lang="en-US" dirty="0"/>
              <a:t>Annual Meeting Overview</a:t>
            </a:r>
            <a:br>
              <a:rPr lang="en-US" dirty="0"/>
            </a:br>
            <a:r>
              <a:rPr lang="en-US" dirty="0"/>
              <a:t>(14-18 September)</a:t>
            </a:r>
          </a:p>
        </p:txBody>
      </p:sp>
      <p:graphicFrame>
        <p:nvGraphicFramePr>
          <p:cNvPr id="6" name="Table 6">
            <a:extLst>
              <a:ext uri="{FF2B5EF4-FFF2-40B4-BE49-F238E27FC236}">
                <a16:creationId xmlns:a16="http://schemas.microsoft.com/office/drawing/2014/main" id="{AD2C839E-9165-409E-9908-B034C8A7C801}"/>
              </a:ext>
            </a:extLst>
          </p:cNvPr>
          <p:cNvGraphicFramePr>
            <a:graphicFrameLocks noGrp="1"/>
          </p:cNvGraphicFramePr>
          <p:nvPr>
            <p:ph sz="half" idx="1"/>
            <p:extLst>
              <p:ext uri="{D42A27DB-BD31-4B8C-83A1-F6EECF244321}">
                <p14:modId xmlns:p14="http://schemas.microsoft.com/office/powerpoint/2010/main" val="2536449572"/>
              </p:ext>
            </p:extLst>
          </p:nvPr>
        </p:nvGraphicFramePr>
        <p:xfrm>
          <a:off x="346164" y="1477917"/>
          <a:ext cx="8451671" cy="4444366"/>
        </p:xfrm>
        <a:graphic>
          <a:graphicData uri="http://schemas.openxmlformats.org/drawingml/2006/table">
            <a:tbl>
              <a:tblPr firstRow="1" bandRow="1">
                <a:tableStyleId>{5C22544A-7EE6-4342-B048-85BDC9FD1C3A}</a:tableStyleId>
              </a:tblPr>
              <a:tblGrid>
                <a:gridCol w="1036724">
                  <a:extLst>
                    <a:ext uri="{9D8B030D-6E8A-4147-A177-3AD203B41FA5}">
                      <a16:colId xmlns:a16="http://schemas.microsoft.com/office/drawing/2014/main" val="2628345143"/>
                    </a:ext>
                  </a:extLst>
                </a:gridCol>
                <a:gridCol w="1780499">
                  <a:extLst>
                    <a:ext uri="{9D8B030D-6E8A-4147-A177-3AD203B41FA5}">
                      <a16:colId xmlns:a16="http://schemas.microsoft.com/office/drawing/2014/main" val="3384481042"/>
                    </a:ext>
                  </a:extLst>
                </a:gridCol>
                <a:gridCol w="1408612">
                  <a:extLst>
                    <a:ext uri="{9D8B030D-6E8A-4147-A177-3AD203B41FA5}">
                      <a16:colId xmlns:a16="http://schemas.microsoft.com/office/drawing/2014/main" val="2175603728"/>
                    </a:ext>
                  </a:extLst>
                </a:gridCol>
                <a:gridCol w="1408612">
                  <a:extLst>
                    <a:ext uri="{9D8B030D-6E8A-4147-A177-3AD203B41FA5}">
                      <a16:colId xmlns:a16="http://schemas.microsoft.com/office/drawing/2014/main" val="2784659447"/>
                    </a:ext>
                  </a:extLst>
                </a:gridCol>
                <a:gridCol w="1408612">
                  <a:extLst>
                    <a:ext uri="{9D8B030D-6E8A-4147-A177-3AD203B41FA5}">
                      <a16:colId xmlns:a16="http://schemas.microsoft.com/office/drawing/2014/main" val="2996872965"/>
                    </a:ext>
                  </a:extLst>
                </a:gridCol>
                <a:gridCol w="1408612">
                  <a:extLst>
                    <a:ext uri="{9D8B030D-6E8A-4147-A177-3AD203B41FA5}">
                      <a16:colId xmlns:a16="http://schemas.microsoft.com/office/drawing/2014/main" val="1454169029"/>
                    </a:ext>
                  </a:extLst>
                </a:gridCol>
              </a:tblGrid>
              <a:tr h="370840">
                <a:tc>
                  <a:txBody>
                    <a:bodyPr/>
                    <a:lstStyle/>
                    <a:p>
                      <a:pPr algn="ctr" fontAlgn="ctr"/>
                      <a:r>
                        <a:rPr lang="en-US" sz="1200" b="1" i="0" u="none" strike="noStrike" dirty="0">
                          <a:solidFill>
                            <a:srgbClr val="000000"/>
                          </a:solidFill>
                          <a:effectLst/>
                          <a:latin typeface="Calibri" panose="020F0502020204030204" pitchFamily="34" charset="0"/>
                        </a:rPr>
                        <a:t>NBAC</a:t>
                      </a:r>
                      <a:br>
                        <a:rPr lang="en-US" sz="1200" b="1" i="0" u="none" strike="noStrike" dirty="0">
                          <a:solidFill>
                            <a:srgbClr val="000000"/>
                          </a:solidFill>
                          <a:effectLst/>
                          <a:latin typeface="Calibri" panose="020F0502020204030204" pitchFamily="34" charset="0"/>
                        </a:rPr>
                      </a:br>
                      <a:r>
                        <a:rPr lang="en-US" sz="1200" b="1" i="0" u="none" strike="noStrike" dirty="0">
                          <a:solidFill>
                            <a:srgbClr val="000000"/>
                          </a:solidFill>
                          <a:effectLst/>
                          <a:latin typeface="Calibri" panose="020F0502020204030204" pitchFamily="34" charset="0"/>
                        </a:rPr>
                        <a:t>Session</a:t>
                      </a:r>
                    </a:p>
                  </a:txBody>
                  <a:tcPr marL="4763" marR="4763" marT="4763" marB="0" anchor="ctr"/>
                </a:tc>
                <a:tc>
                  <a:txBody>
                    <a:bodyPr/>
                    <a:lstStyle/>
                    <a:p>
                      <a:pPr algn="ctr" fontAlgn="ctr"/>
                      <a:r>
                        <a:rPr lang="en-US" sz="1200" b="1" i="0" u="none" strike="noStrike">
                          <a:solidFill>
                            <a:srgbClr val="000000"/>
                          </a:solidFill>
                          <a:effectLst/>
                          <a:latin typeface="Calibri" panose="020F0502020204030204" pitchFamily="34" charset="0"/>
                        </a:rPr>
                        <a:t>Event Date/</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Time</a:t>
                      </a:r>
                    </a:p>
                  </a:txBody>
                  <a:tcPr marL="4763" marR="4763" marT="4763" marB="0" anchor="ctr"/>
                </a:tc>
                <a:tc>
                  <a:txBody>
                    <a:bodyPr/>
                    <a:lstStyle/>
                    <a:p>
                      <a:pPr algn="ctr" fontAlgn="ctr"/>
                      <a:r>
                        <a:rPr lang="en-US" sz="1200" b="1" i="0" u="none" strike="noStrike" dirty="0">
                          <a:solidFill>
                            <a:srgbClr val="000000"/>
                          </a:solidFill>
                          <a:effectLst/>
                          <a:latin typeface="Calibri" panose="020F0502020204030204" pitchFamily="34" charset="0"/>
                        </a:rPr>
                        <a:t>Topic</a:t>
                      </a:r>
                    </a:p>
                  </a:txBody>
                  <a:tcPr marL="4763" marR="4763" marT="4763" marB="0" anchor="ctr"/>
                </a:tc>
                <a:tc>
                  <a:txBody>
                    <a:bodyPr/>
                    <a:lstStyle/>
                    <a:p>
                      <a:pPr algn="ctr" fontAlgn="ctr"/>
                      <a:r>
                        <a:rPr lang="en-US" sz="1200" b="1" i="0" u="none" strike="noStrike">
                          <a:solidFill>
                            <a:srgbClr val="000000"/>
                          </a:solidFill>
                          <a:effectLst/>
                          <a:latin typeface="Calibri" panose="020F0502020204030204" pitchFamily="34" charset="0"/>
                        </a:rPr>
                        <a:t>Primary</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Facilitator (s)</a:t>
                      </a:r>
                    </a:p>
                  </a:txBody>
                  <a:tcPr marL="4763" marR="4763" marT="4763" marB="0" anchor="ctr"/>
                </a:tc>
                <a:tc>
                  <a:txBody>
                    <a:bodyPr/>
                    <a:lstStyle/>
                    <a:p>
                      <a:pPr algn="ctr" fontAlgn="ctr"/>
                      <a:r>
                        <a:rPr lang="en-US" sz="1200" b="1" i="0" u="none" strike="noStrike">
                          <a:solidFill>
                            <a:srgbClr val="000000"/>
                          </a:solidFill>
                          <a:effectLst/>
                          <a:latin typeface="Calibri" panose="020F0502020204030204" pitchFamily="34" charset="0"/>
                        </a:rPr>
                        <a:t>Support</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Facilitator (s)</a:t>
                      </a:r>
                    </a:p>
                  </a:txBody>
                  <a:tcPr marL="4763" marR="4763" marT="4763" marB="0" anchor="ctr"/>
                </a:tc>
                <a:tc>
                  <a:txBody>
                    <a:bodyPr/>
                    <a:lstStyle/>
                    <a:p>
                      <a:pPr algn="ctr" fontAlgn="ctr"/>
                      <a:r>
                        <a:rPr lang="en-US" sz="1200" b="1" i="0" u="none" strike="noStrike">
                          <a:solidFill>
                            <a:srgbClr val="000000"/>
                          </a:solidFill>
                          <a:effectLst/>
                          <a:latin typeface="Calibri" panose="020F0502020204030204" pitchFamily="34" charset="0"/>
                        </a:rPr>
                        <a:t>Guest Speaker (s)</a:t>
                      </a:r>
                    </a:p>
                  </a:txBody>
                  <a:tcPr marL="4763" marR="4763" marT="4763" marB="0" anchor="ctr"/>
                </a:tc>
                <a:extLst>
                  <a:ext uri="{0D108BD9-81ED-4DB2-BD59-A6C34878D82A}">
                    <a16:rowId xmlns:a16="http://schemas.microsoft.com/office/drawing/2014/main" val="73994763"/>
                  </a:ext>
                </a:extLst>
              </a:tr>
              <a:tr h="370840">
                <a:tc>
                  <a:txBody>
                    <a:bodyPr/>
                    <a:lstStyle/>
                    <a:p>
                      <a:pPr algn="ctr" fontAlgn="ctr"/>
                      <a:r>
                        <a:rPr lang="en-US" sz="1200" b="0" i="0" u="none" strike="noStrike" dirty="0">
                          <a:solidFill>
                            <a:srgbClr val="000000"/>
                          </a:solidFill>
                          <a:effectLst/>
                          <a:latin typeface="Calibri" panose="020F0502020204030204" pitchFamily="34" charset="0"/>
                        </a:rPr>
                        <a:t>1</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Monday, 14 SEP</a:t>
                      </a:r>
                      <a:br>
                        <a:rPr lang="en-US" sz="1200" b="0" i="0" u="none" strike="noStrike">
                          <a:solidFill>
                            <a:srgbClr val="000000"/>
                          </a:solidFill>
                          <a:effectLst/>
                          <a:latin typeface="Calibri" panose="020F0502020204030204" pitchFamily="34" charset="0"/>
                        </a:rPr>
                      </a:br>
                      <a:r>
                        <a:rPr lang="en-US" sz="1200" b="0" i="0" u="none" strike="noStrike">
                          <a:solidFill>
                            <a:srgbClr val="000000"/>
                          </a:solidFill>
                          <a:effectLst/>
                          <a:latin typeface="Calibri" panose="020F0502020204030204" pitchFamily="34" charset="0"/>
                        </a:rPr>
                        <a:t>10 - 12 AM</a:t>
                      </a:r>
                    </a:p>
                  </a:txBody>
                  <a:tcPr marL="4763" marR="4763" marT="4763" marB="0" anchor="ctr"/>
                </a:tc>
                <a:tc>
                  <a:txBody>
                    <a:bodyPr/>
                    <a:lstStyle/>
                    <a:p>
                      <a:pPr algn="l" fontAlgn="ctr"/>
                      <a:r>
                        <a:rPr lang="en-US" sz="1200" b="0" i="0" u="none" strike="noStrike" dirty="0">
                          <a:solidFill>
                            <a:srgbClr val="000000"/>
                          </a:solidFill>
                          <a:effectLst/>
                          <a:latin typeface="Calibri" panose="020F0502020204030204" pitchFamily="34" charset="0"/>
                        </a:rPr>
                        <a:t>Advance NIEM Adoption</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Kamran Atri</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Thomas Krul</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Kshmendra Paul</a:t>
                      </a:r>
                    </a:p>
                  </a:txBody>
                  <a:tcPr marL="4763" marR="4763" marT="4763" marB="0" anchor="ctr"/>
                </a:tc>
                <a:extLst>
                  <a:ext uri="{0D108BD9-81ED-4DB2-BD59-A6C34878D82A}">
                    <a16:rowId xmlns:a16="http://schemas.microsoft.com/office/drawing/2014/main" val="2311750955"/>
                  </a:ext>
                </a:extLst>
              </a:tr>
              <a:tr h="370840">
                <a:tc>
                  <a:txBody>
                    <a:bodyPr/>
                    <a:lstStyle/>
                    <a:p>
                      <a:pPr algn="ctr" fontAlgn="ctr"/>
                      <a:r>
                        <a:rPr lang="en-US" sz="1200" b="0" i="0" u="none" strike="noStrike" dirty="0">
                          <a:solidFill>
                            <a:srgbClr val="000000"/>
                          </a:solidFill>
                          <a:effectLst/>
                          <a:latin typeface="Calibri" panose="020F0502020204030204" pitchFamily="34" charset="0"/>
                        </a:rPr>
                        <a:t>2</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Monday, 14 SEP</a:t>
                      </a:r>
                      <a:br>
                        <a:rPr lang="en-US" sz="1200" b="0" i="0" u="none" strike="noStrike">
                          <a:solidFill>
                            <a:srgbClr val="000000"/>
                          </a:solidFill>
                          <a:effectLst/>
                          <a:latin typeface="Calibri" panose="020F0502020204030204" pitchFamily="34" charset="0"/>
                        </a:rPr>
                      </a:br>
                      <a:r>
                        <a:rPr lang="en-US" sz="1200" b="0" i="0" u="none" strike="noStrike">
                          <a:solidFill>
                            <a:srgbClr val="000000"/>
                          </a:solidFill>
                          <a:effectLst/>
                          <a:latin typeface="Calibri" panose="020F0502020204030204" pitchFamily="34" charset="0"/>
                        </a:rPr>
                        <a:t>1 - 3 PM</a:t>
                      </a:r>
                    </a:p>
                  </a:txBody>
                  <a:tcPr marL="4763" marR="4763" marT="4763" marB="0" anchor="ctr"/>
                </a:tc>
                <a:tc>
                  <a:txBody>
                    <a:bodyPr/>
                    <a:lstStyle/>
                    <a:p>
                      <a:pPr algn="l" fontAlgn="ctr"/>
                      <a:r>
                        <a:rPr lang="en-US" sz="1200" b="0" i="0" u="none" strike="noStrike">
                          <a:solidFill>
                            <a:srgbClr val="000000"/>
                          </a:solidFill>
                          <a:effectLst/>
                          <a:latin typeface="Calibri" panose="020F0502020204030204" pitchFamily="34" charset="0"/>
                        </a:rPr>
                        <a:t>State, Local, Tribal Tiger Team</a:t>
                      </a:r>
                    </a:p>
                  </a:txBody>
                  <a:tcPr marL="4763" marR="4763" marT="4763" marB="0" anchor="ctr"/>
                </a:tc>
                <a:tc>
                  <a:txBody>
                    <a:bodyPr/>
                    <a:lstStyle/>
                    <a:p>
                      <a:pPr algn="ctr" fontAlgn="ctr"/>
                      <a:r>
                        <a:rPr lang="en-US" sz="1200" b="0" i="0" u="none" strike="noStrike" dirty="0">
                          <a:solidFill>
                            <a:srgbClr val="000000"/>
                          </a:solidFill>
                          <a:effectLst/>
                          <a:latin typeface="Calibri" panose="020F0502020204030204" pitchFamily="34" charset="0"/>
                        </a:rPr>
                        <a:t>Cait Ryan / Tom Carlson</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Thomas Krul</a:t>
                      </a:r>
                    </a:p>
                  </a:txBody>
                  <a:tcPr marL="4763" marR="4763" marT="4763" marB="0" anchor="ctr"/>
                </a:tc>
                <a:tc>
                  <a:txBody>
                    <a:bodyPr/>
                    <a:lstStyle/>
                    <a:p>
                      <a:pPr algn="ctr" fontAlgn="b"/>
                      <a:r>
                        <a:rPr lang="en-US" sz="1200" b="0" i="0" u="none" strike="noStrike">
                          <a:solidFill>
                            <a:srgbClr val="000000"/>
                          </a:solidFill>
                          <a:effectLst/>
                          <a:latin typeface="Calibri" panose="020F0502020204030204" pitchFamily="34" charset="0"/>
                        </a:rPr>
                        <a:t>Eric Sweden</a:t>
                      </a:r>
                      <a:br>
                        <a:rPr lang="en-US" sz="1200" b="0" i="0" u="none" strike="noStrike">
                          <a:solidFill>
                            <a:srgbClr val="000000"/>
                          </a:solidFill>
                          <a:effectLst/>
                          <a:latin typeface="Calibri" panose="020F0502020204030204" pitchFamily="34" charset="0"/>
                        </a:rPr>
                      </a:br>
                      <a:r>
                        <a:rPr lang="en-US" sz="1200" b="0" i="0" u="none" strike="noStrike">
                          <a:solidFill>
                            <a:srgbClr val="000000"/>
                          </a:solidFill>
                          <a:effectLst/>
                          <a:latin typeface="Calibri" panose="020F0502020204030204" pitchFamily="34" charset="0"/>
                        </a:rPr>
                        <a:t>(NASCIO)</a:t>
                      </a:r>
                    </a:p>
                  </a:txBody>
                  <a:tcPr marL="4763" marR="4763" marT="4763" marB="0" anchor="b"/>
                </a:tc>
                <a:extLst>
                  <a:ext uri="{0D108BD9-81ED-4DB2-BD59-A6C34878D82A}">
                    <a16:rowId xmlns:a16="http://schemas.microsoft.com/office/drawing/2014/main" val="3055017016"/>
                  </a:ext>
                </a:extLst>
              </a:tr>
              <a:tr h="370840">
                <a:tc>
                  <a:txBody>
                    <a:bodyPr/>
                    <a:lstStyle/>
                    <a:p>
                      <a:pPr algn="ctr" fontAlgn="ctr"/>
                      <a:r>
                        <a:rPr lang="en-US" sz="1200" b="0" i="0" u="none" strike="noStrike" dirty="0">
                          <a:solidFill>
                            <a:srgbClr val="000000"/>
                          </a:solidFill>
                          <a:effectLst/>
                          <a:latin typeface="Calibri" panose="020F0502020204030204" pitchFamily="34" charset="0"/>
                        </a:rPr>
                        <a:t>3</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Tuesday, 15 SEP</a:t>
                      </a:r>
                      <a:br>
                        <a:rPr lang="en-US" sz="1200" b="0" i="0" u="none" strike="noStrike">
                          <a:solidFill>
                            <a:srgbClr val="000000"/>
                          </a:solidFill>
                          <a:effectLst/>
                          <a:latin typeface="Calibri" panose="020F0502020204030204" pitchFamily="34" charset="0"/>
                        </a:rPr>
                      </a:br>
                      <a:r>
                        <a:rPr lang="en-US" sz="1200" b="0" i="0" u="none" strike="noStrike">
                          <a:solidFill>
                            <a:srgbClr val="000000"/>
                          </a:solidFill>
                          <a:effectLst/>
                          <a:latin typeface="Calibri" panose="020F0502020204030204" pitchFamily="34" charset="0"/>
                        </a:rPr>
                        <a:t>10 - 12 AM</a:t>
                      </a:r>
                    </a:p>
                  </a:txBody>
                  <a:tcPr marL="4763" marR="4763" marT="4763" marB="0" anchor="ctr"/>
                </a:tc>
                <a:tc>
                  <a:txBody>
                    <a:bodyPr/>
                    <a:lstStyle/>
                    <a:p>
                      <a:pPr algn="l" fontAlgn="ctr"/>
                      <a:r>
                        <a:rPr lang="en-US" sz="1200" b="0" i="0" u="none" strike="noStrike">
                          <a:solidFill>
                            <a:srgbClr val="000000"/>
                          </a:solidFill>
                          <a:effectLst/>
                          <a:latin typeface="Calibri" panose="020F0502020204030204" pitchFamily="34" charset="0"/>
                        </a:rPr>
                        <a:t>Support Domain Growth</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Kamran Atri</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Thomas Krul</a:t>
                      </a:r>
                    </a:p>
                  </a:txBody>
                  <a:tcPr marL="4763" marR="4763" marT="4763" marB="0" anchor="ctr"/>
                </a:tc>
                <a:tc>
                  <a:txBody>
                    <a:bodyPr/>
                    <a:lstStyle/>
                    <a:p>
                      <a:pPr algn="ctr" fontAlgn="ctr"/>
                      <a:r>
                        <a:rPr lang="it-IT" sz="1200" b="0" i="0" u="none" strike="noStrike">
                          <a:solidFill>
                            <a:srgbClr val="000000"/>
                          </a:solidFill>
                          <a:effectLst/>
                          <a:latin typeface="Calibri" panose="020F0502020204030204" pitchFamily="34" charset="0"/>
                        </a:rPr>
                        <a:t>Brian Gattoni</a:t>
                      </a:r>
                      <a:br>
                        <a:rPr lang="it-IT" sz="1200" b="0" i="0" u="none" strike="noStrike">
                          <a:solidFill>
                            <a:srgbClr val="000000"/>
                          </a:solidFill>
                          <a:effectLst/>
                          <a:latin typeface="Calibri" panose="020F0502020204030204" pitchFamily="34" charset="0"/>
                        </a:rPr>
                      </a:br>
                      <a:r>
                        <a:rPr lang="it-IT" sz="1200" b="0" i="0" u="none" strike="noStrike">
                          <a:solidFill>
                            <a:srgbClr val="000000"/>
                          </a:solidFill>
                          <a:effectLst/>
                          <a:latin typeface="Calibri" panose="020F0502020204030204" pitchFamily="34" charset="0"/>
                        </a:rPr>
                        <a:t>(DHS CISA CTO)</a:t>
                      </a:r>
                    </a:p>
                  </a:txBody>
                  <a:tcPr marL="4763" marR="4763" marT="4763" marB="0" anchor="ctr"/>
                </a:tc>
                <a:extLst>
                  <a:ext uri="{0D108BD9-81ED-4DB2-BD59-A6C34878D82A}">
                    <a16:rowId xmlns:a16="http://schemas.microsoft.com/office/drawing/2014/main" val="2496829365"/>
                  </a:ext>
                </a:extLst>
              </a:tr>
              <a:tr h="370840">
                <a:tc>
                  <a:txBody>
                    <a:bodyPr/>
                    <a:lstStyle/>
                    <a:p>
                      <a:pPr algn="ctr" fontAlgn="ctr"/>
                      <a:r>
                        <a:rPr lang="en-US" sz="1200" b="0" i="0" u="none" strike="noStrike" dirty="0">
                          <a:solidFill>
                            <a:srgbClr val="000000"/>
                          </a:solidFill>
                          <a:effectLst/>
                          <a:latin typeface="Calibri" panose="020F0502020204030204" pitchFamily="34" charset="0"/>
                        </a:rPr>
                        <a:t>4</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Tuesday, 15 SEP</a:t>
                      </a:r>
                      <a:br>
                        <a:rPr lang="en-US" sz="1200" b="0" i="0" u="none" strike="noStrike">
                          <a:solidFill>
                            <a:srgbClr val="000000"/>
                          </a:solidFill>
                          <a:effectLst/>
                          <a:latin typeface="Calibri" panose="020F0502020204030204" pitchFamily="34" charset="0"/>
                        </a:rPr>
                      </a:br>
                      <a:r>
                        <a:rPr lang="en-US" sz="1200" b="0" i="0" u="none" strike="noStrike">
                          <a:solidFill>
                            <a:srgbClr val="000000"/>
                          </a:solidFill>
                          <a:effectLst/>
                          <a:latin typeface="Calibri" panose="020F0502020204030204" pitchFamily="34" charset="0"/>
                        </a:rPr>
                        <a:t>1 - 3 PM</a:t>
                      </a:r>
                    </a:p>
                  </a:txBody>
                  <a:tcPr marL="4763" marR="4763" marT="4763" marB="0" anchor="ctr"/>
                </a:tc>
                <a:tc>
                  <a:txBody>
                    <a:bodyPr/>
                    <a:lstStyle/>
                    <a:p>
                      <a:pPr algn="l" fontAlgn="ctr"/>
                      <a:r>
                        <a:rPr lang="en-US" sz="1200" b="0" i="0" u="none" strike="noStrike">
                          <a:solidFill>
                            <a:srgbClr val="000000"/>
                          </a:solidFill>
                          <a:effectLst/>
                          <a:latin typeface="Calibri" panose="020F0502020204030204" pitchFamily="34" charset="0"/>
                        </a:rPr>
                        <a:t>Emerging Technologies Tiger Team</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Jalal Mapar</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Lain McNeill</a:t>
                      </a:r>
                      <a:endParaRPr lang="en-US" sz="12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Syed Mohammed</a:t>
                      </a:r>
                    </a:p>
                  </a:txBody>
                  <a:tcPr marL="4763" marR="4763" marT="4763" marB="0" anchor="ctr"/>
                </a:tc>
                <a:extLst>
                  <a:ext uri="{0D108BD9-81ED-4DB2-BD59-A6C34878D82A}">
                    <a16:rowId xmlns:a16="http://schemas.microsoft.com/office/drawing/2014/main" val="1778580324"/>
                  </a:ext>
                </a:extLst>
              </a:tr>
              <a:tr h="370840">
                <a:tc>
                  <a:txBody>
                    <a:bodyPr/>
                    <a:lstStyle/>
                    <a:p>
                      <a:pPr algn="ctr" fontAlgn="ctr"/>
                      <a:r>
                        <a:rPr lang="en-US" sz="1200" b="0" i="0" u="none" strike="noStrike" dirty="0">
                          <a:solidFill>
                            <a:srgbClr val="000000"/>
                          </a:solidFill>
                          <a:effectLst/>
                          <a:latin typeface="Calibri" panose="020F0502020204030204" pitchFamily="34" charset="0"/>
                        </a:rPr>
                        <a:t>5</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Wednesday, 16 SEP</a:t>
                      </a:r>
                      <a:br>
                        <a:rPr lang="en-US" sz="1200" b="0" i="0" u="none" strike="noStrike">
                          <a:solidFill>
                            <a:srgbClr val="000000"/>
                          </a:solidFill>
                          <a:effectLst/>
                          <a:latin typeface="Calibri" panose="020F0502020204030204" pitchFamily="34" charset="0"/>
                        </a:rPr>
                      </a:br>
                      <a:r>
                        <a:rPr lang="en-US" sz="1200" b="0" i="0" u="none" strike="noStrike">
                          <a:solidFill>
                            <a:srgbClr val="000000"/>
                          </a:solidFill>
                          <a:effectLst/>
                          <a:latin typeface="Calibri" panose="020F0502020204030204" pitchFamily="34" charset="0"/>
                        </a:rPr>
                        <a:t>10 - 12 AM</a:t>
                      </a:r>
                    </a:p>
                  </a:txBody>
                  <a:tcPr marL="4763" marR="4763" marT="4763" marB="0" anchor="ctr"/>
                </a:tc>
                <a:tc>
                  <a:txBody>
                    <a:bodyPr/>
                    <a:lstStyle/>
                    <a:p>
                      <a:pPr algn="l" fontAlgn="ctr"/>
                      <a:r>
                        <a:rPr lang="en-US" sz="1200" b="0" i="0" u="none" strike="noStrike" dirty="0">
                          <a:solidFill>
                            <a:srgbClr val="000000"/>
                          </a:solidFill>
                          <a:effectLst/>
                          <a:latin typeface="Calibri" panose="020F0502020204030204" pitchFamily="34" charset="0"/>
                        </a:rPr>
                        <a:t>Improve NIEM Implementation</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Thomas Krul</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Kamran Atri</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Dr. Paul Flynn</a:t>
                      </a:r>
                      <a:br>
                        <a:rPr lang="en-US" sz="1200" b="0" i="0" u="none" strike="noStrike">
                          <a:solidFill>
                            <a:srgbClr val="000000"/>
                          </a:solidFill>
                          <a:effectLst/>
                          <a:latin typeface="Calibri" panose="020F0502020204030204" pitchFamily="34" charset="0"/>
                        </a:rPr>
                      </a:br>
                      <a:r>
                        <a:rPr lang="en-US" sz="1200" b="0" i="0" u="none" strike="noStrike">
                          <a:solidFill>
                            <a:srgbClr val="000000"/>
                          </a:solidFill>
                          <a:effectLst/>
                          <a:latin typeface="Calibri" panose="020F0502020204030204" pitchFamily="34" charset="0"/>
                        </a:rPr>
                        <a:t>(JNKE)</a:t>
                      </a:r>
                    </a:p>
                  </a:txBody>
                  <a:tcPr marL="4763" marR="4763" marT="4763" marB="0" anchor="ctr"/>
                </a:tc>
                <a:extLst>
                  <a:ext uri="{0D108BD9-81ED-4DB2-BD59-A6C34878D82A}">
                    <a16:rowId xmlns:a16="http://schemas.microsoft.com/office/drawing/2014/main" val="1987182492"/>
                  </a:ext>
                </a:extLst>
              </a:tr>
              <a:tr h="370840">
                <a:tc>
                  <a:txBody>
                    <a:bodyPr/>
                    <a:lstStyle/>
                    <a:p>
                      <a:pPr algn="ctr" fontAlgn="ctr"/>
                      <a:r>
                        <a:rPr lang="en-US" sz="1200" b="0" i="0" u="none" strike="noStrike" dirty="0">
                          <a:solidFill>
                            <a:srgbClr val="000000"/>
                          </a:solidFill>
                          <a:effectLst/>
                          <a:latin typeface="Calibri" panose="020F0502020204030204" pitchFamily="34" charset="0"/>
                        </a:rPr>
                        <a:t>6</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Wednesday, 16 SEP</a:t>
                      </a:r>
                      <a:br>
                        <a:rPr lang="en-US" sz="1200" b="0" i="0" u="none" strike="noStrike">
                          <a:solidFill>
                            <a:srgbClr val="000000"/>
                          </a:solidFill>
                          <a:effectLst/>
                          <a:latin typeface="Calibri" panose="020F0502020204030204" pitchFamily="34" charset="0"/>
                        </a:rPr>
                      </a:br>
                      <a:r>
                        <a:rPr lang="en-US" sz="1200" b="0" i="0" u="none" strike="noStrike">
                          <a:solidFill>
                            <a:srgbClr val="000000"/>
                          </a:solidFill>
                          <a:effectLst/>
                          <a:latin typeface="Calibri" panose="020F0502020204030204" pitchFamily="34" charset="0"/>
                        </a:rPr>
                        <a:t>1- 3 PM</a:t>
                      </a:r>
                    </a:p>
                  </a:txBody>
                  <a:tcPr marL="4763" marR="4763" marT="4763" marB="0" anchor="ctr"/>
                </a:tc>
                <a:tc>
                  <a:txBody>
                    <a:bodyPr/>
                    <a:lstStyle/>
                    <a:p>
                      <a:pPr algn="l" fontAlgn="ctr"/>
                      <a:r>
                        <a:rPr lang="en-US" sz="1200" b="0" i="0" u="none" strike="noStrike">
                          <a:solidFill>
                            <a:srgbClr val="000000"/>
                          </a:solidFill>
                          <a:effectLst/>
                          <a:latin typeface="Calibri" panose="020F0502020204030204" pitchFamily="34" charset="0"/>
                        </a:rPr>
                        <a:t>International Tiger Team</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Thomas Krul</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Kamran Atri</a:t>
                      </a:r>
                    </a:p>
                  </a:txBody>
                  <a:tcPr marL="4763" marR="4763" marT="4763" marB="0" anchor="ctr"/>
                </a:tc>
                <a:tc>
                  <a:txBody>
                    <a:bodyPr/>
                    <a:lstStyle/>
                    <a:p>
                      <a:pPr algn="ctr" fontAlgn="b"/>
                      <a:r>
                        <a:rPr lang="en-US" sz="1200" b="0" i="0" u="none" strike="noStrike" dirty="0" err="1">
                          <a:solidFill>
                            <a:srgbClr val="000000"/>
                          </a:solidFill>
                          <a:effectLst/>
                          <a:latin typeface="Calibri" panose="020F0502020204030204" pitchFamily="34" charset="0"/>
                        </a:rPr>
                        <a:t>Poewan</a:t>
                      </a:r>
                      <a:r>
                        <a:rPr lang="en-US" sz="1200" b="0" i="0" u="none" strike="noStrike" dirty="0">
                          <a:solidFill>
                            <a:srgbClr val="000000"/>
                          </a:solidFill>
                          <a:effectLst/>
                          <a:latin typeface="Calibri" panose="020F0502020204030204" pitchFamily="34" charset="0"/>
                        </a:rPr>
                        <a:t> Lau</a:t>
                      </a:r>
                    </a:p>
                  </a:txBody>
                  <a:tcPr marL="4763" marR="4763" marT="4763" marB="0" anchor="ctr"/>
                </a:tc>
                <a:extLst>
                  <a:ext uri="{0D108BD9-81ED-4DB2-BD59-A6C34878D82A}">
                    <a16:rowId xmlns:a16="http://schemas.microsoft.com/office/drawing/2014/main" val="2280971567"/>
                  </a:ext>
                </a:extLst>
              </a:tr>
              <a:tr h="370840">
                <a:tc>
                  <a:txBody>
                    <a:bodyPr/>
                    <a:lstStyle/>
                    <a:p>
                      <a:pPr algn="ctr" fontAlgn="ctr"/>
                      <a:r>
                        <a:rPr lang="en-US" sz="1200" b="0" i="0" u="none" strike="noStrike" dirty="0">
                          <a:solidFill>
                            <a:srgbClr val="000000"/>
                          </a:solidFill>
                          <a:effectLst/>
                          <a:latin typeface="Calibri" panose="020F0502020204030204" pitchFamily="34" charset="0"/>
                        </a:rPr>
                        <a:t>7</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Thursday, 17 SEP</a:t>
                      </a:r>
                      <a:br>
                        <a:rPr lang="en-US" sz="1200" b="0" i="0" u="none" strike="noStrike">
                          <a:solidFill>
                            <a:srgbClr val="000000"/>
                          </a:solidFill>
                          <a:effectLst/>
                          <a:latin typeface="Calibri" panose="020F0502020204030204" pitchFamily="34" charset="0"/>
                        </a:rPr>
                      </a:br>
                      <a:r>
                        <a:rPr lang="en-US" sz="1200" b="0" i="0" u="none" strike="noStrike">
                          <a:solidFill>
                            <a:srgbClr val="000000"/>
                          </a:solidFill>
                          <a:effectLst/>
                          <a:latin typeface="Calibri" panose="020F0502020204030204" pitchFamily="34" charset="0"/>
                        </a:rPr>
                        <a:t>10 - 12 AM</a:t>
                      </a:r>
                    </a:p>
                  </a:txBody>
                  <a:tcPr marL="4763" marR="4763" marT="4763" marB="0" anchor="ctr"/>
                </a:tc>
                <a:tc>
                  <a:txBody>
                    <a:bodyPr/>
                    <a:lstStyle/>
                    <a:p>
                      <a:pPr algn="l" fontAlgn="ctr"/>
                      <a:r>
                        <a:rPr lang="en-US" sz="1200" b="0" i="0" u="none" strike="noStrike" dirty="0">
                          <a:solidFill>
                            <a:srgbClr val="000000"/>
                          </a:solidFill>
                          <a:effectLst/>
                          <a:latin typeface="Calibri" panose="020F0502020204030204" pitchFamily="34" charset="0"/>
                        </a:rPr>
                        <a:t> NIEM Release Planning</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Christina Medlin</a:t>
                      </a:r>
                    </a:p>
                  </a:txBody>
                  <a:tcPr marL="4763" marR="4763" marT="4763" marB="0" anchor="ctr"/>
                </a:tc>
                <a:tc>
                  <a:txBody>
                    <a:bodyPr/>
                    <a:lstStyle/>
                    <a:p>
                      <a:pPr algn="ctr" fontAlgn="b"/>
                      <a:r>
                        <a:rPr lang="en-US" sz="1200" b="0" i="0" u="none" strike="noStrike" dirty="0">
                          <a:solidFill>
                            <a:srgbClr val="000000"/>
                          </a:solidFill>
                          <a:effectLst/>
                          <a:latin typeface="Calibri" panose="020F0502020204030204" pitchFamily="34" charset="0"/>
                        </a:rPr>
                        <a:t> TBD</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N/A - Working Session</a:t>
                      </a:r>
                    </a:p>
                  </a:txBody>
                  <a:tcPr marL="4763" marR="4763" marT="4763" marB="0" anchor="ctr"/>
                </a:tc>
                <a:extLst>
                  <a:ext uri="{0D108BD9-81ED-4DB2-BD59-A6C34878D82A}">
                    <a16:rowId xmlns:a16="http://schemas.microsoft.com/office/drawing/2014/main" val="2271340901"/>
                  </a:ext>
                </a:extLst>
              </a:tr>
              <a:tr h="370840">
                <a:tc>
                  <a:txBody>
                    <a:bodyPr/>
                    <a:lstStyle/>
                    <a:p>
                      <a:pPr algn="ctr" fontAlgn="ctr"/>
                      <a:r>
                        <a:rPr lang="en-US" sz="1200" b="0" i="0" u="none" strike="noStrike" dirty="0">
                          <a:solidFill>
                            <a:srgbClr val="000000"/>
                          </a:solidFill>
                          <a:effectLst/>
                          <a:latin typeface="Calibri" panose="020F0502020204030204" pitchFamily="34" charset="0"/>
                        </a:rPr>
                        <a:t>8</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Thursday, 17 SEP</a:t>
                      </a:r>
                      <a:br>
                        <a:rPr lang="en-US" sz="1200" b="0" i="0" u="none" strike="noStrike">
                          <a:solidFill>
                            <a:srgbClr val="000000"/>
                          </a:solidFill>
                          <a:effectLst/>
                          <a:latin typeface="Calibri" panose="020F0502020204030204" pitchFamily="34" charset="0"/>
                        </a:rPr>
                      </a:br>
                      <a:r>
                        <a:rPr lang="en-US" sz="1200" b="0" i="0" u="none" strike="noStrike">
                          <a:solidFill>
                            <a:srgbClr val="000000"/>
                          </a:solidFill>
                          <a:effectLst/>
                          <a:latin typeface="Calibri" panose="020F0502020204030204" pitchFamily="34" charset="0"/>
                        </a:rPr>
                        <a:t>1- 3 PM</a:t>
                      </a:r>
                    </a:p>
                  </a:txBody>
                  <a:tcPr marL="4763" marR="4763" marT="4763" marB="0" anchor="ctr"/>
                </a:tc>
                <a:tc>
                  <a:txBody>
                    <a:bodyPr/>
                    <a:lstStyle/>
                    <a:p>
                      <a:pPr algn="l" fontAlgn="ctr"/>
                      <a:r>
                        <a:rPr lang="en-US" sz="1200" b="0" i="0" u="none" strike="noStrike">
                          <a:solidFill>
                            <a:srgbClr val="000000"/>
                          </a:solidFill>
                          <a:effectLst/>
                          <a:latin typeface="Calibri" panose="020F0502020204030204" pitchFamily="34" charset="0"/>
                        </a:rPr>
                        <a:t> NBAC/NTAC Collaboration Planning</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Kamran Atri/ Web Roberts</a:t>
                      </a:r>
                    </a:p>
                  </a:txBody>
                  <a:tcPr marL="4763" marR="4763" marT="4763" marB="0" anchor="ctr"/>
                </a:tc>
                <a:tc>
                  <a:txBody>
                    <a:bodyPr/>
                    <a:lstStyle/>
                    <a:p>
                      <a:pPr algn="ctr" fontAlgn="ctr"/>
                      <a:r>
                        <a:rPr lang="sv-SE" sz="1200" b="0" i="0" u="none" strike="noStrike">
                          <a:solidFill>
                            <a:srgbClr val="000000"/>
                          </a:solidFill>
                          <a:effectLst/>
                          <a:latin typeface="Calibri" panose="020F0502020204030204" pitchFamily="34" charset="0"/>
                        </a:rPr>
                        <a:t>Thomas Krul/ Dr. Scott Renner</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N/A - Working Session</a:t>
                      </a:r>
                    </a:p>
                  </a:txBody>
                  <a:tcPr marL="4763" marR="4763" marT="4763" marB="0" anchor="ctr"/>
                </a:tc>
                <a:extLst>
                  <a:ext uri="{0D108BD9-81ED-4DB2-BD59-A6C34878D82A}">
                    <a16:rowId xmlns:a16="http://schemas.microsoft.com/office/drawing/2014/main" val="2486428523"/>
                  </a:ext>
                </a:extLst>
              </a:tr>
              <a:tr h="370840">
                <a:tc>
                  <a:txBody>
                    <a:bodyPr/>
                    <a:lstStyle/>
                    <a:p>
                      <a:pPr algn="ctr" fontAlgn="ctr"/>
                      <a:r>
                        <a:rPr lang="en-US" sz="1200" b="0" i="0" u="none" strike="noStrike" dirty="0">
                          <a:solidFill>
                            <a:srgbClr val="000000"/>
                          </a:solidFill>
                          <a:effectLst/>
                          <a:latin typeface="Calibri" panose="020F0502020204030204" pitchFamily="34" charset="0"/>
                        </a:rPr>
                        <a:t>9</a:t>
                      </a:r>
                    </a:p>
                  </a:txBody>
                  <a:tcPr marL="4763" marR="4763" marT="4763" marB="0" anchor="ctr"/>
                </a:tc>
                <a:tc>
                  <a:txBody>
                    <a:bodyPr/>
                    <a:lstStyle/>
                    <a:p>
                      <a:pPr algn="ctr" fontAlgn="ctr"/>
                      <a:r>
                        <a:rPr lang="en-US" sz="1200" b="0" i="0" u="none" strike="noStrike" dirty="0">
                          <a:solidFill>
                            <a:srgbClr val="000000"/>
                          </a:solidFill>
                          <a:effectLst/>
                          <a:latin typeface="Calibri" panose="020F0502020204030204" pitchFamily="34" charset="0"/>
                        </a:rPr>
                        <a:t>Friday, 18 SEP</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10 - 12 AM</a:t>
                      </a:r>
                    </a:p>
                  </a:txBody>
                  <a:tcPr marL="4763" marR="4763" marT="4763" marB="0" anchor="ctr"/>
                </a:tc>
                <a:tc>
                  <a:txBody>
                    <a:bodyPr/>
                    <a:lstStyle/>
                    <a:p>
                      <a:pPr algn="l" fontAlgn="ctr"/>
                      <a:r>
                        <a:rPr lang="en-US" sz="1200" b="0" i="0" u="none" strike="noStrike" dirty="0">
                          <a:solidFill>
                            <a:srgbClr val="000000"/>
                          </a:solidFill>
                          <a:effectLst/>
                          <a:latin typeface="Calibri" panose="020F0502020204030204" pitchFamily="34" charset="0"/>
                        </a:rPr>
                        <a:t> NIEM 2021 Priority Planning</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Katherine Esobar</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Stephen Sullivan</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Stuart Whitehead</a:t>
                      </a:r>
                    </a:p>
                  </a:txBody>
                  <a:tcPr marL="4763" marR="4763" marT="4763" marB="0" anchor="ctr"/>
                </a:tc>
                <a:extLst>
                  <a:ext uri="{0D108BD9-81ED-4DB2-BD59-A6C34878D82A}">
                    <a16:rowId xmlns:a16="http://schemas.microsoft.com/office/drawing/2014/main" val="816328832"/>
                  </a:ext>
                </a:extLst>
              </a:tr>
              <a:tr h="370840">
                <a:tc>
                  <a:txBody>
                    <a:bodyPr/>
                    <a:lstStyle/>
                    <a:p>
                      <a:pPr algn="ctr" fontAlgn="ctr"/>
                      <a:r>
                        <a:rPr lang="en-US" sz="1200" b="0" i="0" u="none" strike="noStrike">
                          <a:solidFill>
                            <a:srgbClr val="000000"/>
                          </a:solidFill>
                          <a:effectLst/>
                          <a:latin typeface="Calibri" panose="020F0502020204030204" pitchFamily="34" charset="0"/>
                        </a:rPr>
                        <a:t>10</a:t>
                      </a:r>
                    </a:p>
                  </a:txBody>
                  <a:tcPr marL="4763" marR="4763" marT="4763" marB="0" anchor="ctr"/>
                </a:tc>
                <a:tc>
                  <a:txBody>
                    <a:bodyPr/>
                    <a:lstStyle/>
                    <a:p>
                      <a:pPr algn="ctr" fontAlgn="ctr"/>
                      <a:r>
                        <a:rPr lang="en-US" sz="1200" b="0" i="0" u="none" strike="noStrike" dirty="0">
                          <a:solidFill>
                            <a:srgbClr val="000000"/>
                          </a:solidFill>
                          <a:effectLst/>
                          <a:latin typeface="Calibri" panose="020F0502020204030204" pitchFamily="34" charset="0"/>
                        </a:rPr>
                        <a:t>Friday, 18 SEP</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12 -12:15 PM</a:t>
                      </a:r>
                    </a:p>
                  </a:txBody>
                  <a:tcPr marL="4763" marR="4763" marT="4763" marB="0" anchor="ctr"/>
                </a:tc>
                <a:tc>
                  <a:txBody>
                    <a:bodyPr/>
                    <a:lstStyle/>
                    <a:p>
                      <a:pPr algn="l" fontAlgn="ctr"/>
                      <a:r>
                        <a:rPr lang="en-US" sz="1200" b="0" i="0" u="none" strike="noStrike" dirty="0">
                          <a:solidFill>
                            <a:srgbClr val="000000"/>
                          </a:solidFill>
                          <a:effectLst/>
                          <a:latin typeface="Calibri" panose="020F0502020204030204" pitchFamily="34" charset="0"/>
                        </a:rPr>
                        <a:t>WRAP-UP/Adjourn</a:t>
                      </a:r>
                    </a:p>
                  </a:txBody>
                  <a:tcPr marL="4763" marR="4763" marT="4763" marB="0" anchor="ctr"/>
                </a:tc>
                <a:tc>
                  <a:txBody>
                    <a:bodyPr/>
                    <a:lstStyle/>
                    <a:p>
                      <a:pPr algn="ctr" fontAlgn="ctr"/>
                      <a:r>
                        <a:rPr lang="en-US" sz="1200" b="0" i="0" u="none" strike="noStrike" dirty="0">
                          <a:solidFill>
                            <a:srgbClr val="000000"/>
                          </a:solidFill>
                          <a:effectLst/>
                          <a:latin typeface="Calibri" panose="020F0502020204030204" pitchFamily="34" charset="0"/>
                        </a:rPr>
                        <a:t>Kamran Atri / Thomas Krul</a:t>
                      </a:r>
                    </a:p>
                  </a:txBody>
                  <a:tcPr marL="4763" marR="4763" marT="4763" marB="0" anchor="ctr"/>
                </a:tc>
                <a:tc>
                  <a:txBody>
                    <a:bodyPr/>
                    <a:lstStyle/>
                    <a:p>
                      <a:pPr algn="ctr" fontAlgn="ctr"/>
                      <a:r>
                        <a:rPr lang="en-US" sz="1200" b="0" i="0" u="none" strike="noStrike" dirty="0">
                          <a:solidFill>
                            <a:srgbClr val="000000"/>
                          </a:solidFill>
                          <a:effectLst/>
                          <a:latin typeface="Calibri" panose="020F0502020204030204" pitchFamily="34" charset="0"/>
                        </a:rPr>
                        <a:t>Stephen Sullivan</a:t>
                      </a:r>
                    </a:p>
                  </a:txBody>
                  <a:tcPr marL="4763" marR="4763" marT="4763" marB="0" anchor="ctr"/>
                </a:tc>
                <a:tc>
                  <a:txBody>
                    <a:bodyPr/>
                    <a:lstStyle/>
                    <a:p>
                      <a:pPr algn="ctr" fontAlgn="ctr"/>
                      <a:r>
                        <a:rPr lang="en-US" sz="1200" b="0" i="0" u="none" strike="noStrike" dirty="0">
                          <a:solidFill>
                            <a:srgbClr val="000000"/>
                          </a:solidFill>
                          <a:effectLst/>
                          <a:latin typeface="Calibri" panose="020F0502020204030204" pitchFamily="34" charset="0"/>
                        </a:rPr>
                        <a:t>N/A</a:t>
                      </a:r>
                    </a:p>
                  </a:txBody>
                  <a:tcPr marL="4763" marR="4763" marT="4763" marB="0" anchor="ctr"/>
                </a:tc>
                <a:extLst>
                  <a:ext uri="{0D108BD9-81ED-4DB2-BD59-A6C34878D82A}">
                    <a16:rowId xmlns:a16="http://schemas.microsoft.com/office/drawing/2014/main" val="3690609640"/>
                  </a:ext>
                </a:extLst>
              </a:tr>
            </a:tbl>
          </a:graphicData>
        </a:graphic>
      </p:graphicFrame>
      <p:sp>
        <p:nvSpPr>
          <p:cNvPr id="3" name="Rectangle: Rounded Corners 2">
            <a:extLst>
              <a:ext uri="{FF2B5EF4-FFF2-40B4-BE49-F238E27FC236}">
                <a16:creationId xmlns:a16="http://schemas.microsoft.com/office/drawing/2014/main" id="{17B3753A-0D4D-44A1-B465-23B10D8A6FE4}"/>
              </a:ext>
            </a:extLst>
          </p:cNvPr>
          <p:cNvSpPr/>
          <p:nvPr/>
        </p:nvSpPr>
        <p:spPr bwMode="auto">
          <a:xfrm>
            <a:off x="256902" y="4212579"/>
            <a:ext cx="8630194" cy="476075"/>
          </a:xfrm>
          <a:prstGeom prst="roundRect">
            <a:avLst/>
          </a:prstGeom>
          <a:noFill/>
          <a:ln w="19050">
            <a:solidFill>
              <a:srgbClr val="FF0000"/>
            </a:solidFill>
          </a:ln>
          <a:effectLst>
            <a:glow rad="63500">
              <a:schemeClr val="accent3">
                <a:satMod val="175000"/>
                <a:alpha val="40000"/>
              </a:schemeClr>
            </a:glow>
            <a:innerShdw blurRad="371475" dir="13500000">
              <a:schemeClr val="bg1"/>
            </a:innerShdw>
            <a:reflection stA="30000" endPos="10000" dist="12700" dir="5400000" sy="-100000" algn="bl" rotWithShape="0"/>
          </a:effectLst>
        </p:spPr>
        <p:style>
          <a:lnRef idx="1">
            <a:schemeClr val="dk1"/>
          </a:lnRef>
          <a:fillRef idx="2">
            <a:schemeClr val="dk1"/>
          </a:fillRef>
          <a:effectRef idx="1">
            <a:schemeClr val="dk1"/>
          </a:effectRef>
          <a:fontRef idx="minor">
            <a:schemeClr val="dk1"/>
          </a:fontRef>
        </p:style>
        <p:txBody>
          <a:bodyPr tIns="91440" rtlCol="0" anchor="t" anchorCtr="0"/>
          <a:lstStyle/>
          <a:p>
            <a:pPr algn="ctr" fontAlgn="auto">
              <a:lnSpc>
                <a:spcPct val="90000"/>
              </a:lnSpc>
              <a:spcBef>
                <a:spcPts val="0"/>
              </a:spcBef>
              <a:spcAft>
                <a:spcPts val="0"/>
              </a:spcAft>
            </a:pPr>
            <a:endParaRPr lang="en-US" sz="2100" b="1" spc="-50" dirty="0">
              <a:solidFill>
                <a:srgbClr val="304776"/>
              </a:solidFill>
              <a:latin typeface="Arial"/>
              <a:cs typeface="Arial"/>
            </a:endParaRPr>
          </a:p>
        </p:txBody>
      </p:sp>
      <p:sp>
        <p:nvSpPr>
          <p:cNvPr id="7" name="Footer Placeholder 2">
            <a:extLst>
              <a:ext uri="{FF2B5EF4-FFF2-40B4-BE49-F238E27FC236}">
                <a16:creationId xmlns:a16="http://schemas.microsoft.com/office/drawing/2014/main" id="{92917D9B-DB5F-48E6-B41B-F4F7F234F6DC}"/>
              </a:ext>
            </a:extLst>
          </p:cNvPr>
          <p:cNvSpPr>
            <a:spLocks noGrp="1"/>
          </p:cNvSpPr>
          <p:nvPr>
            <p:ph type="ftr" sz="quarter" idx="3"/>
          </p:nvPr>
        </p:nvSpPr>
        <p:spPr>
          <a:xfrm>
            <a:off x="3124200" y="6480175"/>
            <a:ext cx="2895600" cy="365125"/>
          </a:xfrm>
        </p:spPr>
        <p:txBody>
          <a:bodyPr/>
          <a:lstStyle/>
          <a:p>
            <a:fld id="{A2DCC83A-1856-416B-9842-66FE29E71306}" type="slidenum">
              <a:rPr lang="en-US" smtClean="0"/>
              <a:t>18</a:t>
            </a:fld>
            <a:endParaRPr lang="en-US" dirty="0"/>
          </a:p>
        </p:txBody>
      </p:sp>
    </p:spTree>
    <p:extLst>
      <p:ext uri="{BB962C8B-B14F-4D97-AF65-F5344CB8AC3E}">
        <p14:creationId xmlns:p14="http://schemas.microsoft.com/office/powerpoint/2010/main" val="572137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public safety canada">
            <a:extLst>
              <a:ext uri="{FF2B5EF4-FFF2-40B4-BE49-F238E27FC236}">
                <a16:creationId xmlns:a16="http://schemas.microsoft.com/office/drawing/2014/main" id="{218C8293-BB55-495A-AA80-6507532758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3969" y="2039611"/>
            <a:ext cx="991077" cy="56909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A38CBCC-1958-4FF4-A0AB-BE53823A39B6}"/>
              </a:ext>
            </a:extLst>
          </p:cNvPr>
          <p:cNvSpPr>
            <a:spLocks noGrp="1"/>
          </p:cNvSpPr>
          <p:nvPr>
            <p:ph sz="half" idx="1"/>
          </p:nvPr>
        </p:nvSpPr>
        <p:spPr/>
        <p:txBody>
          <a:bodyPr>
            <a:normAutofit/>
          </a:bodyPr>
          <a:lstStyle/>
          <a:p>
            <a:r>
              <a:rPr lang="en-US" sz="1800" dirty="0">
                <a:solidFill>
                  <a:srgbClr val="000000"/>
                </a:solidFill>
              </a:rPr>
              <a:t>Speakers </a:t>
            </a:r>
          </a:p>
          <a:p>
            <a:pPr lvl="1"/>
            <a:r>
              <a:rPr lang="en-US" sz="1400" dirty="0">
                <a:solidFill>
                  <a:srgbClr val="000000"/>
                </a:solidFill>
              </a:rPr>
              <a:t>Primary Facilitator </a:t>
            </a:r>
          </a:p>
          <a:p>
            <a:pPr lvl="2"/>
            <a:r>
              <a:rPr lang="en-US" sz="1000" dirty="0">
                <a:solidFill>
                  <a:srgbClr val="000000"/>
                </a:solidFill>
              </a:rPr>
              <a:t>Thomas Krul </a:t>
            </a:r>
          </a:p>
          <a:p>
            <a:pPr lvl="2"/>
            <a:endParaRPr lang="en-US" sz="1000" dirty="0">
              <a:solidFill>
                <a:srgbClr val="000000"/>
              </a:solidFill>
            </a:endParaRPr>
          </a:p>
          <a:p>
            <a:pPr lvl="2"/>
            <a:endParaRPr lang="en-US" sz="1000" dirty="0">
              <a:solidFill>
                <a:srgbClr val="000000"/>
              </a:solidFill>
            </a:endParaRPr>
          </a:p>
          <a:p>
            <a:pPr lvl="1"/>
            <a:r>
              <a:rPr lang="en-US" sz="1400" dirty="0">
                <a:solidFill>
                  <a:srgbClr val="000000"/>
                </a:solidFill>
              </a:rPr>
              <a:t>Support Facilitator </a:t>
            </a:r>
          </a:p>
          <a:p>
            <a:pPr lvl="2"/>
            <a:r>
              <a:rPr lang="en-US" sz="1000" dirty="0">
                <a:solidFill>
                  <a:srgbClr val="000000"/>
                </a:solidFill>
              </a:rPr>
              <a:t>Kamran </a:t>
            </a:r>
            <a:r>
              <a:rPr lang="en-US" sz="1000" dirty="0" err="1">
                <a:solidFill>
                  <a:srgbClr val="000000"/>
                </a:solidFill>
              </a:rPr>
              <a:t>Atri</a:t>
            </a:r>
            <a:endParaRPr lang="en-US" sz="1000" dirty="0">
              <a:solidFill>
                <a:srgbClr val="000000"/>
              </a:solidFill>
            </a:endParaRPr>
          </a:p>
          <a:p>
            <a:pPr lvl="2"/>
            <a:endParaRPr lang="en-US" sz="1000" dirty="0">
              <a:solidFill>
                <a:srgbClr val="000000"/>
              </a:solidFill>
            </a:endParaRPr>
          </a:p>
          <a:p>
            <a:pPr lvl="2"/>
            <a:endParaRPr lang="en-US" sz="1000" dirty="0">
              <a:solidFill>
                <a:srgbClr val="000000"/>
              </a:solidFill>
            </a:endParaRPr>
          </a:p>
          <a:p>
            <a:pPr lvl="2"/>
            <a:endParaRPr lang="en-US" sz="1000" dirty="0">
              <a:solidFill>
                <a:srgbClr val="000000"/>
              </a:solidFill>
            </a:endParaRPr>
          </a:p>
          <a:p>
            <a:pPr lvl="1"/>
            <a:r>
              <a:rPr lang="en-US" sz="1400" dirty="0">
                <a:solidFill>
                  <a:srgbClr val="000000"/>
                </a:solidFill>
              </a:rPr>
              <a:t>Guest Speaker </a:t>
            </a:r>
          </a:p>
          <a:p>
            <a:pPr lvl="2"/>
            <a:r>
              <a:rPr lang="en-US" sz="1000" dirty="0" err="1">
                <a:solidFill>
                  <a:srgbClr val="000000"/>
                </a:solidFill>
              </a:rPr>
              <a:t>Poewen</a:t>
            </a:r>
            <a:r>
              <a:rPr lang="en-US" sz="1000" dirty="0">
                <a:solidFill>
                  <a:srgbClr val="000000"/>
                </a:solidFill>
              </a:rPr>
              <a:t> Lau</a:t>
            </a:r>
          </a:p>
          <a:p>
            <a:pPr lvl="2"/>
            <a:r>
              <a:rPr lang="en-US" sz="1000" dirty="0">
                <a:solidFill>
                  <a:srgbClr val="000000"/>
                </a:solidFill>
              </a:rPr>
              <a:t>Department of</a:t>
            </a:r>
            <a:br>
              <a:rPr lang="en-US" sz="1000" dirty="0">
                <a:solidFill>
                  <a:srgbClr val="000000"/>
                </a:solidFill>
              </a:rPr>
            </a:br>
            <a:r>
              <a:rPr lang="en-US" sz="1000" dirty="0">
                <a:solidFill>
                  <a:srgbClr val="000000"/>
                </a:solidFill>
              </a:rPr>
              <a:t>National Defense</a:t>
            </a:r>
          </a:p>
          <a:p>
            <a:pPr lvl="2"/>
            <a:endParaRPr lang="en-US" sz="1000" dirty="0">
              <a:solidFill>
                <a:srgbClr val="000000"/>
              </a:solidFill>
            </a:endParaRPr>
          </a:p>
          <a:p>
            <a:pPr lvl="2"/>
            <a:endParaRPr lang="en-US" sz="1000" dirty="0">
              <a:solidFill>
                <a:srgbClr val="000000"/>
              </a:solidFill>
            </a:endParaRPr>
          </a:p>
          <a:p>
            <a:pPr lvl="2"/>
            <a:endParaRPr lang="en-US" sz="1000" dirty="0">
              <a:solidFill>
                <a:srgbClr val="000000"/>
              </a:solidFill>
            </a:endParaRPr>
          </a:p>
          <a:p>
            <a:pPr lvl="2"/>
            <a:endParaRPr lang="en-US" sz="1000" dirty="0">
              <a:solidFill>
                <a:srgbClr val="000000"/>
              </a:solidFill>
            </a:endParaRPr>
          </a:p>
          <a:p>
            <a:endParaRPr lang="en-US" sz="1800" dirty="0">
              <a:solidFill>
                <a:srgbClr val="000000"/>
              </a:solidFill>
            </a:endParaRPr>
          </a:p>
        </p:txBody>
      </p:sp>
      <p:sp>
        <p:nvSpPr>
          <p:cNvPr id="5" name="Footer Placeholder 4">
            <a:extLst>
              <a:ext uri="{FF2B5EF4-FFF2-40B4-BE49-F238E27FC236}">
                <a16:creationId xmlns:a16="http://schemas.microsoft.com/office/drawing/2014/main" id="{098415DF-DA84-46AC-9850-123C19C4A779}"/>
              </a:ext>
            </a:extLst>
          </p:cNvPr>
          <p:cNvSpPr>
            <a:spLocks noGrp="1"/>
          </p:cNvSpPr>
          <p:nvPr>
            <p:ph type="ftr" sz="quarter" idx="3"/>
          </p:nvPr>
        </p:nvSpPr>
        <p:spPr/>
        <p:txBody>
          <a:bodyPr/>
          <a:lstStyle/>
          <a:p>
            <a:endParaRPr lang="en-US" dirty="0"/>
          </a:p>
        </p:txBody>
      </p:sp>
      <p:sp>
        <p:nvSpPr>
          <p:cNvPr id="7" name="Title 1">
            <a:extLst>
              <a:ext uri="{FF2B5EF4-FFF2-40B4-BE49-F238E27FC236}">
                <a16:creationId xmlns:a16="http://schemas.microsoft.com/office/drawing/2014/main" id="{3DC76C2F-65B2-4C8F-BF1A-EE676FCFD272}"/>
              </a:ext>
            </a:extLst>
          </p:cNvPr>
          <p:cNvSpPr>
            <a:spLocks noGrp="1"/>
          </p:cNvSpPr>
          <p:nvPr>
            <p:ph type="title"/>
          </p:nvPr>
        </p:nvSpPr>
        <p:spPr>
          <a:xfrm>
            <a:off x="457200" y="295275"/>
            <a:ext cx="8229600" cy="561975"/>
          </a:xfrm>
        </p:spPr>
        <p:txBody>
          <a:bodyPr vert="horz" lIns="91440" tIns="45720" rIns="91440" bIns="45720" rtlCol="0" anchor="t">
            <a:normAutofit/>
          </a:bodyPr>
          <a:lstStyle/>
          <a:p>
            <a:r>
              <a:rPr lang="en-US" b="1" kern="1200" cap="all" dirty="0">
                <a:effectLst/>
                <a:latin typeface="+mj-lt"/>
                <a:ea typeface="+mj-ea"/>
                <a:cs typeface="+mj-cs"/>
              </a:rPr>
              <a:t>Housekeeping</a:t>
            </a:r>
          </a:p>
        </p:txBody>
      </p:sp>
      <p:pic>
        <p:nvPicPr>
          <p:cNvPr id="1028" name="Picture 4" descr="Photo of Kamran Atri">
            <a:extLst>
              <a:ext uri="{FF2B5EF4-FFF2-40B4-BE49-F238E27FC236}">
                <a16:creationId xmlns:a16="http://schemas.microsoft.com/office/drawing/2014/main" id="{3E9186D8-B83F-4A01-B095-7DA826C54DC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9730" b="9124"/>
          <a:stretch/>
        </p:blipFill>
        <p:spPr bwMode="auto">
          <a:xfrm>
            <a:off x="2884330" y="2863182"/>
            <a:ext cx="540499" cy="6119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person driving a car&#10;&#10;Description automatically generated">
            <a:extLst>
              <a:ext uri="{FF2B5EF4-FFF2-40B4-BE49-F238E27FC236}">
                <a16:creationId xmlns:a16="http://schemas.microsoft.com/office/drawing/2014/main" id="{96013C30-A85D-4324-BF52-73560AAE99EB}"/>
              </a:ext>
            </a:extLst>
          </p:cNvPr>
          <p:cNvPicPr>
            <a:picLocks noChangeAspect="1"/>
          </p:cNvPicPr>
          <p:nvPr/>
        </p:nvPicPr>
        <p:blipFill rotWithShape="1">
          <a:blip r:embed="rId4"/>
          <a:srcRect l="12986" t="9113" r="12986" b="7560"/>
          <a:stretch/>
        </p:blipFill>
        <p:spPr>
          <a:xfrm>
            <a:off x="2906501" y="1870971"/>
            <a:ext cx="540499" cy="610674"/>
          </a:xfrm>
          <a:prstGeom prst="rect">
            <a:avLst/>
          </a:prstGeom>
        </p:spPr>
      </p:pic>
      <p:pic>
        <p:nvPicPr>
          <p:cNvPr id="13" name="Picture 12" descr="A close up of a sign&#10;&#10;Description automatically generated">
            <a:extLst>
              <a:ext uri="{FF2B5EF4-FFF2-40B4-BE49-F238E27FC236}">
                <a16:creationId xmlns:a16="http://schemas.microsoft.com/office/drawing/2014/main" id="{CA7F4898-07ED-4C87-8987-93631084917D}"/>
              </a:ext>
            </a:extLst>
          </p:cNvPr>
          <p:cNvPicPr>
            <a:picLocks noChangeAspect="1"/>
          </p:cNvPicPr>
          <p:nvPr/>
        </p:nvPicPr>
        <p:blipFill>
          <a:blip r:embed="rId5"/>
          <a:stretch>
            <a:fillRect/>
          </a:stretch>
        </p:blipFill>
        <p:spPr>
          <a:xfrm>
            <a:off x="2038322" y="3043750"/>
            <a:ext cx="482088" cy="479399"/>
          </a:xfrm>
          <a:prstGeom prst="rect">
            <a:avLst/>
          </a:prstGeom>
        </p:spPr>
      </p:pic>
      <p:sp>
        <p:nvSpPr>
          <p:cNvPr id="14" name="Footer Placeholder 2">
            <a:extLst>
              <a:ext uri="{FF2B5EF4-FFF2-40B4-BE49-F238E27FC236}">
                <a16:creationId xmlns:a16="http://schemas.microsoft.com/office/drawing/2014/main" id="{82C840FA-DFE0-45DC-9049-5B130E8EFB7C}"/>
              </a:ext>
            </a:extLst>
          </p:cNvPr>
          <p:cNvSpPr txBox="1">
            <a:spLocks/>
          </p:cNvSpPr>
          <p:nvPr/>
        </p:nvSpPr>
        <p:spPr>
          <a:xfrm>
            <a:off x="3276600" y="6508750"/>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0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2DCC83A-1856-416B-9842-66FE29E71306}" type="slidenum">
              <a:rPr lang="en-US" smtClean="0"/>
              <a:pPr/>
              <a:t>2</a:t>
            </a:fld>
            <a:endParaRPr lang="en-US" dirty="0"/>
          </a:p>
        </p:txBody>
      </p:sp>
      <p:pic>
        <p:nvPicPr>
          <p:cNvPr id="6" name="Picture 5" descr="A close up of a logo&#10;&#10;Description automatically generated">
            <a:extLst>
              <a:ext uri="{FF2B5EF4-FFF2-40B4-BE49-F238E27FC236}">
                <a16:creationId xmlns:a16="http://schemas.microsoft.com/office/drawing/2014/main" id="{0B91EE50-B9FD-44D6-910C-36D3962ABAF1}"/>
              </a:ext>
            </a:extLst>
          </p:cNvPr>
          <p:cNvPicPr>
            <a:picLocks noChangeAspect="1"/>
          </p:cNvPicPr>
          <p:nvPr/>
        </p:nvPicPr>
        <p:blipFill rotWithShape="1">
          <a:blip r:embed="rId6"/>
          <a:srcRect t="25839" b="28344"/>
          <a:stretch/>
        </p:blipFill>
        <p:spPr>
          <a:xfrm>
            <a:off x="1549790" y="4367081"/>
            <a:ext cx="1376448" cy="356027"/>
          </a:xfrm>
          <a:prstGeom prst="rect">
            <a:avLst/>
          </a:prstGeom>
        </p:spPr>
      </p:pic>
      <p:sp>
        <p:nvSpPr>
          <p:cNvPr id="4" name="Content Placeholder 2">
            <a:extLst>
              <a:ext uri="{FF2B5EF4-FFF2-40B4-BE49-F238E27FC236}">
                <a16:creationId xmlns:a16="http://schemas.microsoft.com/office/drawing/2014/main" id="{0A85A627-A9F4-47E8-9974-213EED28109F}"/>
              </a:ext>
            </a:extLst>
          </p:cNvPr>
          <p:cNvSpPr txBox="1">
            <a:spLocks/>
          </p:cNvSpPr>
          <p:nvPr/>
        </p:nvSpPr>
        <p:spPr>
          <a:xfrm>
            <a:off x="4572000" y="136525"/>
            <a:ext cx="4466492" cy="5944818"/>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ClrTx/>
              <a:buFont typeface="Arial"/>
              <a:buChar char="•"/>
              <a:defRPr sz="2800" kern="1200">
                <a:solidFill>
                  <a:srgbClr val="7F7F7F"/>
                </a:solidFill>
                <a:latin typeface="+mn-lt"/>
                <a:ea typeface="+mn-ea"/>
                <a:cs typeface="+mn-cs"/>
              </a:defRPr>
            </a:lvl1pPr>
            <a:lvl2pPr marL="742950" indent="-285750" algn="l" defTabSz="457200" rtl="0" eaLnBrk="1" latinLnBrk="0" hangingPunct="1">
              <a:spcBef>
                <a:spcPct val="20000"/>
              </a:spcBef>
              <a:buClrTx/>
              <a:buFont typeface="Arial"/>
              <a:buChar char="–"/>
              <a:defRPr sz="2400" kern="1200">
                <a:solidFill>
                  <a:srgbClr val="7F7F7F"/>
                </a:solidFill>
                <a:latin typeface="+mn-lt"/>
                <a:ea typeface="+mn-ea"/>
                <a:cs typeface="+mn-cs"/>
              </a:defRPr>
            </a:lvl2pPr>
            <a:lvl3pPr marL="1143000" indent="-228600" algn="l" defTabSz="457200" rtl="0" eaLnBrk="1" latinLnBrk="0" hangingPunct="1">
              <a:spcBef>
                <a:spcPct val="20000"/>
              </a:spcBef>
              <a:buClrTx/>
              <a:buFont typeface="Arial"/>
              <a:buChar char="•"/>
              <a:defRPr sz="2000" kern="1200">
                <a:solidFill>
                  <a:srgbClr val="7F7F7F"/>
                </a:solidFill>
                <a:latin typeface="+mn-lt"/>
                <a:ea typeface="+mn-ea"/>
                <a:cs typeface="+mn-cs"/>
              </a:defRPr>
            </a:lvl3pPr>
            <a:lvl4pPr marL="1600200" indent="-228600" algn="l" defTabSz="457200" rtl="0" eaLnBrk="1" latinLnBrk="0" hangingPunct="1">
              <a:spcBef>
                <a:spcPct val="20000"/>
              </a:spcBef>
              <a:buClrTx/>
              <a:buFont typeface="Arial"/>
              <a:buChar char="–"/>
              <a:defRPr sz="1800" kern="1200">
                <a:solidFill>
                  <a:srgbClr val="7F7F7F"/>
                </a:solidFill>
                <a:latin typeface="+mn-lt"/>
                <a:ea typeface="+mn-ea"/>
                <a:cs typeface="+mn-cs"/>
              </a:defRPr>
            </a:lvl4pPr>
            <a:lvl5pPr marL="2057400" indent="-228600" algn="l" defTabSz="457200" rtl="0" eaLnBrk="1" latinLnBrk="0" hangingPunct="1">
              <a:spcBef>
                <a:spcPct val="20000"/>
              </a:spcBef>
              <a:buClrTx/>
              <a:buFont typeface="Arial"/>
              <a:buChar char="»"/>
              <a:defRPr sz="1800" kern="1200">
                <a:solidFill>
                  <a:srgbClr val="7F7F7F"/>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endParaRPr lang="en-US" sz="2100" dirty="0">
              <a:solidFill>
                <a:schemeClr val="tx2">
                  <a:lumMod val="75000"/>
                </a:schemeClr>
              </a:solidFill>
            </a:endParaRPr>
          </a:p>
          <a:p>
            <a:pPr marL="0" indent="0">
              <a:lnSpc>
                <a:spcPct val="120000"/>
              </a:lnSpc>
              <a:spcBef>
                <a:spcPts val="0"/>
              </a:spcBef>
              <a:spcAft>
                <a:spcPts val="1200"/>
              </a:spcAft>
              <a:buNone/>
            </a:pPr>
            <a:r>
              <a:rPr lang="en-US" sz="2100" dirty="0">
                <a:solidFill>
                  <a:schemeClr val="tx2">
                    <a:lumMod val="75000"/>
                  </a:schemeClr>
                </a:solidFill>
              </a:rPr>
              <a:t>HOUSEKEEPING: </a:t>
            </a:r>
          </a:p>
          <a:p>
            <a:pPr marL="227013" indent="-227013">
              <a:lnSpc>
                <a:spcPct val="120000"/>
              </a:lnSpc>
              <a:spcBef>
                <a:spcPts val="0"/>
              </a:spcBef>
              <a:spcAft>
                <a:spcPts val="1200"/>
              </a:spcAft>
            </a:pPr>
            <a:r>
              <a:rPr lang="en-US" sz="1300" b="1" i="1" dirty="0"/>
              <a:t>MUTE your mic when you’re not talking</a:t>
            </a:r>
          </a:p>
          <a:p>
            <a:pPr marL="227013" indent="-227013">
              <a:lnSpc>
                <a:spcPct val="120000"/>
              </a:lnSpc>
              <a:spcBef>
                <a:spcPts val="0"/>
              </a:spcBef>
              <a:spcAft>
                <a:spcPts val="1200"/>
              </a:spcAft>
            </a:pPr>
            <a:r>
              <a:rPr lang="en-US" sz="1300" b="1" i="1" dirty="0"/>
              <a:t>Identify yourself before you start to speak</a:t>
            </a:r>
          </a:p>
          <a:p>
            <a:pPr marL="227013" indent="-227013">
              <a:lnSpc>
                <a:spcPct val="120000"/>
              </a:lnSpc>
              <a:spcBef>
                <a:spcPts val="0"/>
              </a:spcBef>
              <a:spcAft>
                <a:spcPts val="1200"/>
              </a:spcAft>
            </a:pPr>
            <a:r>
              <a:rPr lang="en-US" sz="1300" b="1" i="1" dirty="0"/>
              <a:t>Speak clearly</a:t>
            </a:r>
          </a:p>
          <a:p>
            <a:pPr marL="227013" indent="-227013">
              <a:lnSpc>
                <a:spcPct val="120000"/>
              </a:lnSpc>
              <a:spcBef>
                <a:spcPts val="0"/>
              </a:spcBef>
              <a:spcAft>
                <a:spcPts val="1200"/>
              </a:spcAft>
            </a:pPr>
            <a:r>
              <a:rPr lang="en-US" sz="1300" b="1" i="1" dirty="0"/>
              <a:t>Disable “call waiting” feature </a:t>
            </a:r>
            <a:br>
              <a:rPr lang="en-US" sz="1300" b="1" dirty="0"/>
            </a:br>
            <a:r>
              <a:rPr lang="en-US" sz="1300" dirty="0"/>
              <a:t>(the clicking noise can be heard by all)</a:t>
            </a:r>
            <a:endParaRPr lang="en-US" sz="1300" b="1" dirty="0"/>
          </a:p>
          <a:p>
            <a:pPr marL="227013" indent="-227013">
              <a:lnSpc>
                <a:spcPct val="120000"/>
              </a:lnSpc>
              <a:spcBef>
                <a:spcPts val="0"/>
              </a:spcBef>
            </a:pPr>
            <a:endParaRPr lang="en-US" sz="1300" b="1" dirty="0"/>
          </a:p>
          <a:p>
            <a:pPr marL="0" indent="0">
              <a:lnSpc>
                <a:spcPct val="120000"/>
              </a:lnSpc>
              <a:spcBef>
                <a:spcPts val="0"/>
              </a:spcBef>
              <a:buNone/>
            </a:pPr>
            <a:r>
              <a:rPr lang="en-US" sz="1300" b="1" dirty="0"/>
              <a:t>Please note: </a:t>
            </a:r>
            <a:r>
              <a:rPr lang="en-US" sz="1300" dirty="0"/>
              <a:t>All 2020 sessions are audio recorded for NIEM training &amp; communications purposes</a:t>
            </a:r>
          </a:p>
          <a:p>
            <a:pPr marL="0" indent="0">
              <a:lnSpc>
                <a:spcPct val="120000"/>
              </a:lnSpc>
              <a:spcBef>
                <a:spcPts val="0"/>
              </a:spcBef>
              <a:buNone/>
            </a:pPr>
            <a:endParaRPr lang="en-US" sz="1300" dirty="0"/>
          </a:p>
          <a:p>
            <a:pPr marL="0" indent="0">
              <a:lnSpc>
                <a:spcPct val="120000"/>
              </a:lnSpc>
              <a:spcBef>
                <a:spcPts val="0"/>
              </a:spcBef>
              <a:spcAft>
                <a:spcPts val="1800"/>
              </a:spcAft>
              <a:buNone/>
            </a:pPr>
            <a:r>
              <a:rPr lang="en-US" sz="1400" b="1" dirty="0">
                <a:solidFill>
                  <a:srgbClr val="005170"/>
                </a:solidFill>
              </a:rPr>
              <a:t>QUESTIONS &amp; ANSWERS ARE ENCOURAGED!</a:t>
            </a:r>
          </a:p>
          <a:p>
            <a:pPr marL="0" indent="0">
              <a:lnSpc>
                <a:spcPct val="120000"/>
              </a:lnSpc>
              <a:spcBef>
                <a:spcPts val="0"/>
              </a:spcBef>
              <a:buNone/>
            </a:pPr>
            <a:r>
              <a:rPr lang="en-US" sz="1200" b="1" dirty="0"/>
              <a:t>To signal you want to contribute without interrupting the speaker</a:t>
            </a:r>
          </a:p>
          <a:p>
            <a:pPr marL="227013" indent="-227013">
              <a:lnSpc>
                <a:spcPct val="120000"/>
              </a:lnSpc>
              <a:spcBef>
                <a:spcPts val="0"/>
              </a:spcBef>
            </a:pPr>
            <a:r>
              <a:rPr lang="en-US" sz="1200" dirty="0"/>
              <a:t>Enter comments via </a:t>
            </a:r>
            <a:r>
              <a:rPr lang="en-US" sz="1200" b="1" dirty="0"/>
              <a:t>CHAT window </a:t>
            </a:r>
            <a:r>
              <a:rPr lang="en-US" sz="1200" dirty="0"/>
              <a:t>at any time</a:t>
            </a:r>
          </a:p>
          <a:p>
            <a:pPr marL="0" indent="0">
              <a:lnSpc>
                <a:spcPct val="120000"/>
              </a:lnSpc>
              <a:spcBef>
                <a:spcPts val="0"/>
              </a:spcBef>
              <a:buNone/>
            </a:pPr>
            <a:endParaRPr lang="en-US" sz="1200" dirty="0"/>
          </a:p>
          <a:p>
            <a:pPr marL="0" indent="0">
              <a:lnSpc>
                <a:spcPct val="120000"/>
              </a:lnSpc>
              <a:spcBef>
                <a:spcPts val="0"/>
              </a:spcBef>
              <a:buNone/>
            </a:pPr>
            <a:r>
              <a:rPr lang="en-US" sz="1200" b="1" dirty="0"/>
              <a:t>To signal a question or respond to a question </a:t>
            </a:r>
          </a:p>
          <a:p>
            <a:pPr marL="227013" indent="-227013">
              <a:lnSpc>
                <a:spcPct val="120000"/>
              </a:lnSpc>
              <a:spcBef>
                <a:spcPts val="0"/>
              </a:spcBef>
            </a:pPr>
            <a:r>
              <a:rPr lang="en-US" sz="1200" dirty="0"/>
              <a:t>Click on ‘</a:t>
            </a:r>
            <a:r>
              <a:rPr lang="en-US" sz="1200" b="1" dirty="0"/>
              <a:t>Raise your hand</a:t>
            </a:r>
            <a:r>
              <a:rPr lang="en-US" sz="1200" dirty="0"/>
              <a:t>’ button on meeting toolbar</a:t>
            </a:r>
          </a:p>
          <a:p>
            <a:pPr marL="0" indent="0">
              <a:lnSpc>
                <a:spcPct val="120000"/>
              </a:lnSpc>
              <a:spcBef>
                <a:spcPts val="0"/>
              </a:spcBef>
              <a:buNone/>
            </a:pPr>
            <a:endParaRPr lang="en-US" sz="900" dirty="0"/>
          </a:p>
          <a:p>
            <a:pPr marL="0" indent="0">
              <a:lnSpc>
                <a:spcPct val="120000"/>
              </a:lnSpc>
              <a:spcBef>
                <a:spcPts val="0"/>
              </a:spcBef>
              <a:buNone/>
            </a:pPr>
            <a:endParaRPr lang="en-US" sz="900" dirty="0"/>
          </a:p>
          <a:p>
            <a:pPr marL="0" indent="0">
              <a:lnSpc>
                <a:spcPct val="120000"/>
              </a:lnSpc>
              <a:spcBef>
                <a:spcPts val="0"/>
              </a:spcBef>
              <a:buNone/>
            </a:pPr>
            <a:endParaRPr lang="en-US" sz="900" dirty="0"/>
          </a:p>
          <a:p>
            <a:pPr marL="227013" indent="-227013">
              <a:lnSpc>
                <a:spcPct val="120000"/>
              </a:lnSpc>
              <a:spcBef>
                <a:spcPts val="0"/>
              </a:spcBef>
              <a:buNone/>
              <a:tabLst>
                <a:tab pos="227013" algn="l"/>
              </a:tabLst>
            </a:pPr>
            <a:r>
              <a:rPr lang="en-US" sz="1300" dirty="0"/>
              <a:t>	</a:t>
            </a:r>
          </a:p>
          <a:p>
            <a:pPr marL="227013" indent="-227013">
              <a:lnSpc>
                <a:spcPct val="120000"/>
              </a:lnSpc>
              <a:spcBef>
                <a:spcPts val="0"/>
              </a:spcBef>
              <a:buNone/>
              <a:tabLst>
                <a:tab pos="227013" algn="l"/>
              </a:tabLst>
            </a:pPr>
            <a:r>
              <a:rPr lang="en-US" sz="1300" dirty="0"/>
              <a:t>	(Lower hand after you’ve talked by clicking hand button again)</a:t>
            </a:r>
          </a:p>
          <a:p>
            <a:pPr marL="0" indent="0">
              <a:lnSpc>
                <a:spcPct val="120000"/>
              </a:lnSpc>
              <a:spcBef>
                <a:spcPts val="0"/>
              </a:spcBef>
              <a:buNone/>
            </a:pPr>
            <a:endParaRPr lang="en-US" sz="1300" dirty="0"/>
          </a:p>
          <a:p>
            <a:pPr marL="0" indent="0">
              <a:lnSpc>
                <a:spcPct val="120000"/>
              </a:lnSpc>
              <a:spcBef>
                <a:spcPts val="0"/>
              </a:spcBef>
              <a:buNone/>
            </a:pPr>
            <a:r>
              <a:rPr lang="en-US" sz="1300" dirty="0"/>
              <a:t>All session briefings are available on </a:t>
            </a:r>
            <a:r>
              <a:rPr lang="en-US" sz="1300" b="1" dirty="0"/>
              <a:t>NIEM’s GitHu</a:t>
            </a:r>
            <a:r>
              <a:rPr lang="en-US" sz="1300" dirty="0"/>
              <a:t>b for download as they occur</a:t>
            </a:r>
          </a:p>
          <a:p>
            <a:pPr marL="0" indent="0">
              <a:lnSpc>
                <a:spcPct val="120000"/>
              </a:lnSpc>
              <a:spcBef>
                <a:spcPts val="0"/>
              </a:spcBef>
              <a:buNone/>
            </a:pPr>
            <a:endParaRPr lang="en-US" sz="1300" dirty="0"/>
          </a:p>
          <a:p>
            <a:endParaRPr lang="en-US" sz="1800" dirty="0"/>
          </a:p>
        </p:txBody>
      </p:sp>
      <p:pic>
        <p:nvPicPr>
          <p:cNvPr id="8" name="Picture 7" descr="A close up of a clock&#10;&#10;Description automatically generated">
            <a:extLst>
              <a:ext uri="{FF2B5EF4-FFF2-40B4-BE49-F238E27FC236}">
                <a16:creationId xmlns:a16="http://schemas.microsoft.com/office/drawing/2014/main" id="{0CE71D8E-20BA-47BF-8678-EA6A6D92E09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14489" y="4606862"/>
            <a:ext cx="1451242" cy="452026"/>
          </a:xfrm>
          <a:prstGeom prst="rect">
            <a:avLst/>
          </a:prstGeom>
        </p:spPr>
      </p:pic>
      <p:pic>
        <p:nvPicPr>
          <p:cNvPr id="10" name="Picture 9" descr="A drawing of a face&#10;&#10;Description automatically generated">
            <a:extLst>
              <a:ext uri="{FF2B5EF4-FFF2-40B4-BE49-F238E27FC236}">
                <a16:creationId xmlns:a16="http://schemas.microsoft.com/office/drawing/2014/main" id="{FE9B1B25-78BF-4418-A1E1-B910AC96B19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51531" y="5841248"/>
            <a:ext cx="580292" cy="230990"/>
          </a:xfrm>
          <a:prstGeom prst="rect">
            <a:avLst/>
          </a:prstGeom>
        </p:spPr>
      </p:pic>
      <p:sp>
        <p:nvSpPr>
          <p:cNvPr id="17" name="TextBox 16">
            <a:extLst>
              <a:ext uri="{FF2B5EF4-FFF2-40B4-BE49-F238E27FC236}">
                <a16:creationId xmlns:a16="http://schemas.microsoft.com/office/drawing/2014/main" id="{C3258FDF-B1F4-4022-8C62-CAB4871FD280}"/>
              </a:ext>
            </a:extLst>
          </p:cNvPr>
          <p:cNvSpPr txBox="1"/>
          <p:nvPr/>
        </p:nvSpPr>
        <p:spPr>
          <a:xfrm>
            <a:off x="4334718" y="6094247"/>
            <a:ext cx="4703774" cy="276999"/>
          </a:xfrm>
          <a:prstGeom prst="rect">
            <a:avLst/>
          </a:prstGeom>
          <a:noFill/>
        </p:spPr>
        <p:txBody>
          <a:bodyPr wrap="square" rtlCol="0">
            <a:spAutoFit/>
          </a:bodyPr>
          <a:lstStyle/>
          <a:p>
            <a:r>
              <a:rPr lang="en-US" sz="1200" b="0" i="0" dirty="0">
                <a:solidFill>
                  <a:srgbClr val="000000"/>
                </a:solidFill>
                <a:effectLst/>
              </a:rPr>
              <a:t>https://github.com/NIEM/NIEM-Annual-Meetings/tree/master/2020</a:t>
            </a:r>
            <a:endParaRPr lang="en-US" sz="1200" dirty="0"/>
          </a:p>
        </p:txBody>
      </p:sp>
    </p:spTree>
    <p:extLst>
      <p:ext uri="{BB962C8B-B14F-4D97-AF65-F5344CB8AC3E}">
        <p14:creationId xmlns:p14="http://schemas.microsoft.com/office/powerpoint/2010/main" val="1050961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B6C0E-0E46-48FE-9093-C69438E2FA3B}"/>
              </a:ext>
            </a:extLst>
          </p:cNvPr>
          <p:cNvSpPr>
            <a:spLocks noGrp="1"/>
          </p:cNvSpPr>
          <p:nvPr>
            <p:ph type="title"/>
          </p:nvPr>
        </p:nvSpPr>
        <p:spPr>
          <a:xfrm>
            <a:off x="660400" y="504042"/>
            <a:ext cx="8026400" cy="811358"/>
          </a:xfrm>
        </p:spPr>
        <p:txBody>
          <a:bodyPr/>
          <a:lstStyle/>
          <a:p>
            <a:r>
              <a:rPr lang="en-US" b="1" kern="1200" cap="all" dirty="0">
                <a:effectLst/>
                <a:latin typeface="+mj-lt"/>
                <a:ea typeface="+mj-ea"/>
                <a:cs typeface="+mj-cs"/>
              </a:rPr>
              <a:t>Session Agenda</a:t>
            </a:r>
            <a:endParaRPr lang="en-CA" dirty="0"/>
          </a:p>
        </p:txBody>
      </p:sp>
      <p:sp>
        <p:nvSpPr>
          <p:cNvPr id="3" name="Footer Placeholder 2">
            <a:extLst>
              <a:ext uri="{FF2B5EF4-FFF2-40B4-BE49-F238E27FC236}">
                <a16:creationId xmlns:a16="http://schemas.microsoft.com/office/drawing/2014/main" id="{D6B1617B-B35A-4608-88BE-BA6E7867AFD8}"/>
              </a:ext>
            </a:extLst>
          </p:cNvPr>
          <p:cNvSpPr>
            <a:spLocks noGrp="1"/>
          </p:cNvSpPr>
          <p:nvPr>
            <p:ph type="ftr" sz="quarter" idx="3"/>
          </p:nvPr>
        </p:nvSpPr>
        <p:spPr/>
        <p:txBody>
          <a:bodyPr/>
          <a:lstStyle/>
          <a:p>
            <a:endParaRPr lang="en-US" dirty="0"/>
          </a:p>
        </p:txBody>
      </p:sp>
      <p:sp>
        <p:nvSpPr>
          <p:cNvPr id="4" name="Content Placeholder 3">
            <a:extLst>
              <a:ext uri="{FF2B5EF4-FFF2-40B4-BE49-F238E27FC236}">
                <a16:creationId xmlns:a16="http://schemas.microsoft.com/office/drawing/2014/main" id="{486A370B-3DDA-45E2-9CC5-D3A31ACA060C}"/>
              </a:ext>
            </a:extLst>
          </p:cNvPr>
          <p:cNvSpPr>
            <a:spLocks noGrp="1"/>
          </p:cNvSpPr>
          <p:nvPr>
            <p:ph sz="quarter" idx="11"/>
          </p:nvPr>
        </p:nvSpPr>
        <p:spPr>
          <a:xfrm>
            <a:off x="1219200" y="1492250"/>
            <a:ext cx="7467600" cy="4445000"/>
          </a:xfrm>
        </p:spPr>
        <p:txBody>
          <a:bodyPr>
            <a:normAutofit/>
          </a:bodyPr>
          <a:lstStyle/>
          <a:p>
            <a:r>
              <a:rPr lang="en-US" dirty="0"/>
              <a:t>Introduction</a:t>
            </a:r>
          </a:p>
          <a:p>
            <a:r>
              <a:rPr lang="en-US" dirty="0"/>
              <a:t>Guest Speaker: </a:t>
            </a:r>
            <a:r>
              <a:rPr lang="en-US" dirty="0" err="1"/>
              <a:t>Poewan</a:t>
            </a:r>
            <a:r>
              <a:rPr lang="en-US" dirty="0"/>
              <a:t> Lau</a:t>
            </a:r>
          </a:p>
          <a:p>
            <a:r>
              <a:rPr lang="en-US" dirty="0"/>
              <a:t>Background</a:t>
            </a:r>
          </a:p>
          <a:p>
            <a:r>
              <a:rPr lang="en-US" dirty="0"/>
              <a:t>Defining Internationalization</a:t>
            </a:r>
          </a:p>
          <a:p>
            <a:r>
              <a:rPr lang="en-US" dirty="0"/>
              <a:t>Data Model Management</a:t>
            </a:r>
          </a:p>
          <a:p>
            <a:r>
              <a:rPr lang="en-US" dirty="0"/>
              <a:t>Translation efforts, outreach</a:t>
            </a:r>
          </a:p>
          <a:p>
            <a:r>
              <a:rPr lang="en-US" dirty="0"/>
              <a:t>Tiger Team and Canada updates</a:t>
            </a:r>
            <a:endParaRPr lang="en-CA" dirty="0"/>
          </a:p>
        </p:txBody>
      </p:sp>
      <p:sp>
        <p:nvSpPr>
          <p:cNvPr id="5" name="Footer Placeholder 2">
            <a:extLst>
              <a:ext uri="{FF2B5EF4-FFF2-40B4-BE49-F238E27FC236}">
                <a16:creationId xmlns:a16="http://schemas.microsoft.com/office/drawing/2014/main" id="{5E9DFEF1-C773-42FA-AD55-1B3BAF7CF671}"/>
              </a:ext>
            </a:extLst>
          </p:cNvPr>
          <p:cNvSpPr txBox="1">
            <a:spLocks/>
          </p:cNvSpPr>
          <p:nvPr/>
        </p:nvSpPr>
        <p:spPr>
          <a:xfrm>
            <a:off x="3124200" y="6489700"/>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0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2DCC83A-1856-416B-9842-66FE29E71306}" type="slidenum">
              <a:rPr lang="en-US" smtClean="0"/>
              <a:pPr/>
              <a:t>3</a:t>
            </a:fld>
            <a:endParaRPr lang="en-US" dirty="0"/>
          </a:p>
        </p:txBody>
      </p:sp>
      <p:pic>
        <p:nvPicPr>
          <p:cNvPr id="2050" name="Picture 2" descr="Download HD Earth Background - Earth Transparent PNG Image - NicePNG.com">
            <a:extLst>
              <a:ext uri="{FF2B5EF4-FFF2-40B4-BE49-F238E27FC236}">
                <a16:creationId xmlns:a16="http://schemas.microsoft.com/office/drawing/2014/main" id="{03158593-A1DA-481D-81F4-94643850EE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720853" y="1968748"/>
            <a:ext cx="8318499" cy="2577606"/>
          </a:xfrm>
          <a:prstGeom prst="rect">
            <a:avLst/>
          </a:prstGeom>
          <a:noFill/>
          <a:effectLst>
            <a:softEdge rad="635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816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a:xfrm>
            <a:off x="3124200" y="6489700"/>
            <a:ext cx="2895600" cy="365125"/>
          </a:xfrm>
        </p:spPr>
        <p:txBody>
          <a:bodyPr/>
          <a:lstStyle/>
          <a:p>
            <a:fld id="{A2DCC83A-1856-416B-9842-66FE29E71306}" type="slidenum">
              <a:rPr lang="en-US" smtClean="0"/>
              <a:t>4</a:t>
            </a:fld>
            <a:endParaRPr lang="en-US" dirty="0"/>
          </a:p>
        </p:txBody>
      </p:sp>
      <p:sp>
        <p:nvSpPr>
          <p:cNvPr id="8" name="Title 1">
            <a:extLst>
              <a:ext uri="{FF2B5EF4-FFF2-40B4-BE49-F238E27FC236}">
                <a16:creationId xmlns:a16="http://schemas.microsoft.com/office/drawing/2014/main" id="{DBD908F1-CB37-4533-9BCF-52CB4046CAA1}"/>
              </a:ext>
            </a:extLst>
          </p:cNvPr>
          <p:cNvSpPr>
            <a:spLocks noGrp="1"/>
          </p:cNvSpPr>
          <p:nvPr>
            <p:ph type="title"/>
          </p:nvPr>
        </p:nvSpPr>
        <p:spPr>
          <a:xfrm>
            <a:off x="457200" y="295275"/>
            <a:ext cx="8229600" cy="561975"/>
          </a:xfrm>
        </p:spPr>
        <p:txBody>
          <a:bodyPr vert="horz" lIns="91440" tIns="45720" rIns="91440" bIns="45720" rtlCol="0" anchor="t">
            <a:normAutofit/>
          </a:bodyPr>
          <a:lstStyle/>
          <a:p>
            <a:r>
              <a:rPr lang="en-US" b="1" kern="1200" cap="all" dirty="0">
                <a:effectLst/>
                <a:latin typeface="+mj-lt"/>
                <a:ea typeface="+mj-ea"/>
                <a:cs typeface="+mj-cs"/>
              </a:rPr>
              <a:t>Introducing Guest Speaker</a:t>
            </a:r>
          </a:p>
        </p:txBody>
      </p:sp>
      <p:sp>
        <p:nvSpPr>
          <p:cNvPr id="5" name="Content Placeholder 3">
            <a:extLst>
              <a:ext uri="{FF2B5EF4-FFF2-40B4-BE49-F238E27FC236}">
                <a16:creationId xmlns:a16="http://schemas.microsoft.com/office/drawing/2014/main" id="{8F41DD0D-4336-46D5-A82C-C02E088A86FD}"/>
              </a:ext>
            </a:extLst>
          </p:cNvPr>
          <p:cNvSpPr>
            <a:spLocks noGrp="1"/>
          </p:cNvSpPr>
          <p:nvPr>
            <p:ph sz="quarter" idx="11"/>
          </p:nvPr>
        </p:nvSpPr>
        <p:spPr>
          <a:xfrm>
            <a:off x="457200" y="1492250"/>
            <a:ext cx="8229600" cy="4445000"/>
          </a:xfrm>
        </p:spPr>
        <p:txBody>
          <a:bodyPr>
            <a:normAutofit/>
          </a:bodyPr>
          <a:lstStyle/>
          <a:p>
            <a:pPr marL="0" indent="0">
              <a:buNone/>
            </a:pPr>
            <a:r>
              <a:rPr lang="en-US" sz="2800" dirty="0" err="1"/>
              <a:t>Poewan</a:t>
            </a:r>
            <a:r>
              <a:rPr lang="en-US" sz="2800" dirty="0"/>
              <a:t> Lau</a:t>
            </a:r>
          </a:p>
          <a:p>
            <a:pPr marL="0" indent="0">
              <a:buNone/>
            </a:pPr>
            <a:r>
              <a:rPr lang="en-US" sz="2000" dirty="0"/>
              <a:t>Department of National Defense</a:t>
            </a:r>
          </a:p>
          <a:p>
            <a:pPr marL="0" indent="0">
              <a:buNone/>
            </a:pPr>
            <a:endParaRPr lang="en-US" sz="2000" dirty="0"/>
          </a:p>
          <a:p>
            <a:pPr marL="0" indent="0">
              <a:buNone/>
            </a:pPr>
            <a:r>
              <a:rPr lang="en-US" sz="2000" b="1" dirty="0"/>
              <a:t>Enabling System-to-System (S2S) Information Sharing</a:t>
            </a:r>
          </a:p>
          <a:p>
            <a:pPr marL="0" indent="0">
              <a:buNone/>
            </a:pPr>
            <a:endParaRPr lang="en-US" sz="2000" b="1" dirty="0"/>
          </a:p>
        </p:txBody>
      </p:sp>
      <p:pic>
        <p:nvPicPr>
          <p:cNvPr id="2" name="Picture 1" descr="A close up of a logo&#10;&#10;Description automatically generated">
            <a:extLst>
              <a:ext uri="{FF2B5EF4-FFF2-40B4-BE49-F238E27FC236}">
                <a16:creationId xmlns:a16="http://schemas.microsoft.com/office/drawing/2014/main" id="{437B417A-406E-4E40-8E70-A3D4BF0FD938}"/>
              </a:ext>
            </a:extLst>
          </p:cNvPr>
          <p:cNvPicPr>
            <a:picLocks noChangeAspect="1"/>
          </p:cNvPicPr>
          <p:nvPr/>
        </p:nvPicPr>
        <p:blipFill rotWithShape="1">
          <a:blip r:embed="rId2"/>
          <a:srcRect t="25839" b="28344"/>
          <a:stretch/>
        </p:blipFill>
        <p:spPr>
          <a:xfrm>
            <a:off x="1841890" y="3429000"/>
            <a:ext cx="4463096" cy="1154408"/>
          </a:xfrm>
          <a:prstGeom prst="rect">
            <a:avLst/>
          </a:prstGeom>
        </p:spPr>
      </p:pic>
    </p:spTree>
    <p:extLst>
      <p:ext uri="{BB962C8B-B14F-4D97-AF65-F5344CB8AC3E}">
        <p14:creationId xmlns:p14="http://schemas.microsoft.com/office/powerpoint/2010/main" val="2416885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4AEE4-5D13-4946-8741-6F6E1D1F26E7}"/>
              </a:ext>
            </a:extLst>
          </p:cNvPr>
          <p:cNvSpPr>
            <a:spLocks noGrp="1"/>
          </p:cNvSpPr>
          <p:nvPr>
            <p:ph type="title"/>
          </p:nvPr>
        </p:nvSpPr>
        <p:spPr/>
        <p:txBody>
          <a:bodyPr/>
          <a:lstStyle/>
          <a:p>
            <a:r>
              <a:rPr lang="en-US" dirty="0"/>
              <a:t>A short video</a:t>
            </a:r>
          </a:p>
        </p:txBody>
      </p:sp>
      <p:sp>
        <p:nvSpPr>
          <p:cNvPr id="3" name="Footer Placeholder 2">
            <a:extLst>
              <a:ext uri="{FF2B5EF4-FFF2-40B4-BE49-F238E27FC236}">
                <a16:creationId xmlns:a16="http://schemas.microsoft.com/office/drawing/2014/main" id="{482353D3-277D-4F0D-8FB7-EEAF7AEA3084}"/>
              </a:ext>
            </a:extLst>
          </p:cNvPr>
          <p:cNvSpPr>
            <a:spLocks noGrp="1"/>
          </p:cNvSpPr>
          <p:nvPr>
            <p:ph type="ftr" sz="quarter" idx="3"/>
          </p:nvPr>
        </p:nvSpPr>
        <p:spPr/>
        <p:txBody>
          <a:bodyPr/>
          <a:lstStyle/>
          <a:p>
            <a:endParaRPr lang="en-US" dirty="0"/>
          </a:p>
        </p:txBody>
      </p:sp>
      <p:pic>
        <p:nvPicPr>
          <p:cNvPr id="5" name="Online Media 4" title="NIEM Simplifié - version française">
            <a:hlinkClick r:id="" action="ppaction://media"/>
            <a:extLst>
              <a:ext uri="{FF2B5EF4-FFF2-40B4-BE49-F238E27FC236}">
                <a16:creationId xmlns:a16="http://schemas.microsoft.com/office/drawing/2014/main" id="{024CC48C-A214-47BD-9F0B-C3A671F142A4}"/>
              </a:ext>
            </a:extLst>
          </p:cNvPr>
          <p:cNvPicPr>
            <a:picLocks noGrp="1" noRot="1" noChangeAspect="1"/>
          </p:cNvPicPr>
          <p:nvPr>
            <p:ph sz="quarter" idx="11"/>
            <a:videoFile r:link="rId1"/>
          </p:nvPr>
        </p:nvPicPr>
        <p:blipFill>
          <a:blip r:embed="rId3"/>
          <a:stretch>
            <a:fillRect/>
          </a:stretch>
        </p:blipFill>
        <p:spPr>
          <a:xfrm>
            <a:off x="620713" y="1492250"/>
            <a:ext cx="7902575" cy="4445000"/>
          </a:xfrm>
          <a:prstGeom prst="rect">
            <a:avLst/>
          </a:prstGeom>
        </p:spPr>
      </p:pic>
    </p:spTree>
    <p:extLst>
      <p:ext uri="{BB962C8B-B14F-4D97-AF65-F5344CB8AC3E}">
        <p14:creationId xmlns:p14="http://schemas.microsoft.com/office/powerpoint/2010/main" val="336856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B6C0E-0E46-48FE-9093-C69438E2FA3B}"/>
              </a:ext>
            </a:extLst>
          </p:cNvPr>
          <p:cNvSpPr>
            <a:spLocks noGrp="1"/>
          </p:cNvSpPr>
          <p:nvPr>
            <p:ph type="title"/>
          </p:nvPr>
        </p:nvSpPr>
        <p:spPr>
          <a:xfrm>
            <a:off x="1016000" y="504042"/>
            <a:ext cx="7670800" cy="811358"/>
          </a:xfrm>
        </p:spPr>
        <p:txBody>
          <a:bodyPr>
            <a:normAutofit/>
          </a:bodyPr>
          <a:lstStyle/>
          <a:p>
            <a:r>
              <a:rPr lang="en-US" b="1" kern="1200" cap="all" dirty="0">
                <a:effectLst/>
                <a:latin typeface="+mj-lt"/>
                <a:ea typeface="+mj-ea"/>
                <a:cs typeface="+mj-cs"/>
              </a:rPr>
              <a:t>Background</a:t>
            </a:r>
            <a:endParaRPr lang="en-CA" dirty="0"/>
          </a:p>
        </p:txBody>
      </p:sp>
      <p:sp>
        <p:nvSpPr>
          <p:cNvPr id="3" name="Footer Placeholder 2">
            <a:extLst>
              <a:ext uri="{FF2B5EF4-FFF2-40B4-BE49-F238E27FC236}">
                <a16:creationId xmlns:a16="http://schemas.microsoft.com/office/drawing/2014/main" id="{D6B1617B-B35A-4608-88BE-BA6E7867AFD8}"/>
              </a:ext>
            </a:extLst>
          </p:cNvPr>
          <p:cNvSpPr>
            <a:spLocks noGrp="1"/>
          </p:cNvSpPr>
          <p:nvPr>
            <p:ph type="ftr" sz="quarter" idx="3"/>
          </p:nvPr>
        </p:nvSpPr>
        <p:spPr/>
        <p:txBody>
          <a:bodyPr/>
          <a:lstStyle/>
          <a:p>
            <a:endParaRPr lang="en-US" dirty="0"/>
          </a:p>
        </p:txBody>
      </p:sp>
      <p:sp>
        <p:nvSpPr>
          <p:cNvPr id="4" name="Content Placeholder 3">
            <a:extLst>
              <a:ext uri="{FF2B5EF4-FFF2-40B4-BE49-F238E27FC236}">
                <a16:creationId xmlns:a16="http://schemas.microsoft.com/office/drawing/2014/main" id="{486A370B-3DDA-45E2-9CC5-D3A31ACA060C}"/>
              </a:ext>
            </a:extLst>
          </p:cNvPr>
          <p:cNvSpPr>
            <a:spLocks noGrp="1"/>
          </p:cNvSpPr>
          <p:nvPr>
            <p:ph sz="quarter" idx="11"/>
          </p:nvPr>
        </p:nvSpPr>
        <p:spPr>
          <a:xfrm>
            <a:off x="635000" y="1492250"/>
            <a:ext cx="8051800" cy="4445000"/>
          </a:xfrm>
        </p:spPr>
        <p:txBody>
          <a:bodyPr>
            <a:normAutofit/>
          </a:bodyPr>
          <a:lstStyle/>
          <a:p>
            <a:r>
              <a:rPr lang="en-US" dirty="0"/>
              <a:t>The NBAC International Tiger Team launched in late 2016 with an overarching goal of expanding the utility of NIEM Program to a larger global audience. </a:t>
            </a:r>
          </a:p>
          <a:p>
            <a:endParaRPr lang="en-US" dirty="0"/>
          </a:p>
          <a:p>
            <a:r>
              <a:rPr lang="en-US" dirty="0"/>
              <a:t>Design concepts, governance, training, and impacts on model architecture  and engineering</a:t>
            </a:r>
            <a:endParaRPr lang="en-CA" dirty="0"/>
          </a:p>
        </p:txBody>
      </p:sp>
      <p:sp>
        <p:nvSpPr>
          <p:cNvPr id="5" name="Footer Placeholder 2">
            <a:extLst>
              <a:ext uri="{FF2B5EF4-FFF2-40B4-BE49-F238E27FC236}">
                <a16:creationId xmlns:a16="http://schemas.microsoft.com/office/drawing/2014/main" id="{84791E3A-8C51-43DB-B350-B0E1EC59A6F2}"/>
              </a:ext>
            </a:extLst>
          </p:cNvPr>
          <p:cNvSpPr txBox="1">
            <a:spLocks/>
          </p:cNvSpPr>
          <p:nvPr/>
        </p:nvSpPr>
        <p:spPr>
          <a:xfrm>
            <a:off x="3124200" y="6489700"/>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0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2DCC83A-1856-416B-9842-66FE29E71306}" type="slidenum">
              <a:rPr lang="en-US" smtClean="0"/>
              <a:pPr/>
              <a:t>6</a:t>
            </a:fld>
            <a:endParaRPr lang="en-US" dirty="0"/>
          </a:p>
        </p:txBody>
      </p:sp>
    </p:spTree>
    <p:extLst>
      <p:ext uri="{BB962C8B-B14F-4D97-AF65-F5344CB8AC3E}">
        <p14:creationId xmlns:p14="http://schemas.microsoft.com/office/powerpoint/2010/main" val="1247682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B6C0E-0E46-48FE-9093-C69438E2FA3B}"/>
              </a:ext>
            </a:extLst>
          </p:cNvPr>
          <p:cNvSpPr>
            <a:spLocks noGrp="1"/>
          </p:cNvSpPr>
          <p:nvPr>
            <p:ph type="title"/>
          </p:nvPr>
        </p:nvSpPr>
        <p:spPr/>
        <p:txBody>
          <a:bodyPr>
            <a:normAutofit/>
          </a:bodyPr>
          <a:lstStyle/>
          <a:p>
            <a:r>
              <a:rPr lang="en-US" b="1" kern="1200" cap="all" dirty="0">
                <a:effectLst/>
                <a:latin typeface="+mj-lt"/>
                <a:ea typeface="+mj-ea"/>
                <a:cs typeface="+mj-cs"/>
              </a:rPr>
              <a:t>Defining internationalization</a:t>
            </a:r>
            <a:endParaRPr lang="en-CA" dirty="0"/>
          </a:p>
        </p:txBody>
      </p:sp>
      <p:sp>
        <p:nvSpPr>
          <p:cNvPr id="3" name="Footer Placeholder 2">
            <a:extLst>
              <a:ext uri="{FF2B5EF4-FFF2-40B4-BE49-F238E27FC236}">
                <a16:creationId xmlns:a16="http://schemas.microsoft.com/office/drawing/2014/main" id="{D6B1617B-B35A-4608-88BE-BA6E7867AFD8}"/>
              </a:ext>
            </a:extLst>
          </p:cNvPr>
          <p:cNvSpPr>
            <a:spLocks noGrp="1"/>
          </p:cNvSpPr>
          <p:nvPr>
            <p:ph type="ftr" sz="quarter" idx="3"/>
          </p:nvPr>
        </p:nvSpPr>
        <p:spPr/>
        <p:txBody>
          <a:bodyPr/>
          <a:lstStyle/>
          <a:p>
            <a:endParaRPr lang="en-US" dirty="0"/>
          </a:p>
        </p:txBody>
      </p:sp>
      <p:sp>
        <p:nvSpPr>
          <p:cNvPr id="4" name="Content Placeholder 3">
            <a:extLst>
              <a:ext uri="{FF2B5EF4-FFF2-40B4-BE49-F238E27FC236}">
                <a16:creationId xmlns:a16="http://schemas.microsoft.com/office/drawing/2014/main" id="{486A370B-3DDA-45E2-9CC5-D3A31ACA060C}"/>
              </a:ext>
            </a:extLst>
          </p:cNvPr>
          <p:cNvSpPr>
            <a:spLocks noGrp="1"/>
          </p:cNvSpPr>
          <p:nvPr>
            <p:ph sz="quarter" idx="11"/>
          </p:nvPr>
        </p:nvSpPr>
        <p:spPr>
          <a:xfrm>
            <a:off x="317500" y="1492250"/>
            <a:ext cx="8686800" cy="4864100"/>
          </a:xfrm>
        </p:spPr>
        <p:txBody>
          <a:bodyPr>
            <a:normAutofit fontScale="70000" lnSpcReduction="20000"/>
          </a:bodyPr>
          <a:lstStyle/>
          <a:p>
            <a:r>
              <a:rPr lang="en-US" dirty="0"/>
              <a:t>"Going Global" - wrap our arms around the different moving parts</a:t>
            </a:r>
          </a:p>
          <a:p>
            <a:endParaRPr lang="en-US" dirty="0"/>
          </a:p>
          <a:p>
            <a:r>
              <a:rPr lang="en-US" dirty="0"/>
              <a:t>5 eyes for immigration - passport offices</a:t>
            </a:r>
          </a:p>
          <a:p>
            <a:endParaRPr lang="en-US" dirty="0"/>
          </a:p>
          <a:p>
            <a:r>
              <a:rPr lang="en-US" dirty="0"/>
              <a:t>Long handshake between Canada and UK</a:t>
            </a:r>
          </a:p>
          <a:p>
            <a:endParaRPr lang="en-US" dirty="0"/>
          </a:p>
          <a:p>
            <a:r>
              <a:rPr lang="en-US" dirty="0"/>
              <a:t>Japan using it for Olympics</a:t>
            </a:r>
          </a:p>
          <a:p>
            <a:endParaRPr lang="en-US" dirty="0"/>
          </a:p>
          <a:p>
            <a:r>
              <a:rPr lang="en-US" dirty="0"/>
              <a:t>NIEM and NATO NCDF</a:t>
            </a:r>
          </a:p>
          <a:p>
            <a:endParaRPr lang="en-US" dirty="0"/>
          </a:p>
          <a:p>
            <a:r>
              <a:rPr lang="en-US" dirty="0"/>
              <a:t>INTERPOL</a:t>
            </a:r>
          </a:p>
          <a:p>
            <a:endParaRPr lang="en-US" dirty="0"/>
          </a:p>
          <a:p>
            <a:r>
              <a:rPr lang="en-US" dirty="0"/>
              <a:t>Organizing efforts around how Internationalizing NIEM looks</a:t>
            </a:r>
            <a:endParaRPr lang="en-CA" dirty="0"/>
          </a:p>
        </p:txBody>
      </p:sp>
      <p:sp>
        <p:nvSpPr>
          <p:cNvPr id="5" name="Footer Placeholder 2">
            <a:extLst>
              <a:ext uri="{FF2B5EF4-FFF2-40B4-BE49-F238E27FC236}">
                <a16:creationId xmlns:a16="http://schemas.microsoft.com/office/drawing/2014/main" id="{49A99DD2-357D-4570-B38F-9F8CBD01842B}"/>
              </a:ext>
            </a:extLst>
          </p:cNvPr>
          <p:cNvSpPr txBox="1">
            <a:spLocks/>
          </p:cNvSpPr>
          <p:nvPr/>
        </p:nvSpPr>
        <p:spPr>
          <a:xfrm>
            <a:off x="3124200" y="6489700"/>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0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2DCC83A-1856-416B-9842-66FE29E71306}" type="slidenum">
              <a:rPr lang="en-US" smtClean="0"/>
              <a:pPr/>
              <a:t>7</a:t>
            </a:fld>
            <a:endParaRPr lang="en-US" dirty="0"/>
          </a:p>
        </p:txBody>
      </p:sp>
    </p:spTree>
    <p:extLst>
      <p:ext uri="{BB962C8B-B14F-4D97-AF65-F5344CB8AC3E}">
        <p14:creationId xmlns:p14="http://schemas.microsoft.com/office/powerpoint/2010/main" val="1857026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B6C0E-0E46-48FE-9093-C69438E2FA3B}"/>
              </a:ext>
            </a:extLst>
          </p:cNvPr>
          <p:cNvSpPr>
            <a:spLocks noGrp="1"/>
          </p:cNvSpPr>
          <p:nvPr>
            <p:ph type="title"/>
          </p:nvPr>
        </p:nvSpPr>
        <p:spPr/>
        <p:txBody>
          <a:bodyPr/>
          <a:lstStyle/>
          <a:p>
            <a:r>
              <a:rPr lang="en-US" b="1" kern="1200" cap="all" dirty="0">
                <a:effectLst/>
                <a:latin typeface="+mj-lt"/>
                <a:ea typeface="+mj-ea"/>
                <a:cs typeface="+mj-cs"/>
              </a:rPr>
              <a:t>Data model management</a:t>
            </a:r>
            <a:endParaRPr lang="en-CA" dirty="0"/>
          </a:p>
        </p:txBody>
      </p:sp>
      <p:sp>
        <p:nvSpPr>
          <p:cNvPr id="3" name="Footer Placeholder 2">
            <a:extLst>
              <a:ext uri="{FF2B5EF4-FFF2-40B4-BE49-F238E27FC236}">
                <a16:creationId xmlns:a16="http://schemas.microsoft.com/office/drawing/2014/main" id="{D6B1617B-B35A-4608-88BE-BA6E7867AFD8}"/>
              </a:ext>
            </a:extLst>
          </p:cNvPr>
          <p:cNvSpPr>
            <a:spLocks noGrp="1"/>
          </p:cNvSpPr>
          <p:nvPr>
            <p:ph type="ftr" sz="quarter" idx="3"/>
          </p:nvPr>
        </p:nvSpPr>
        <p:spPr/>
        <p:txBody>
          <a:bodyPr/>
          <a:lstStyle/>
          <a:p>
            <a:endParaRPr lang="en-US" dirty="0"/>
          </a:p>
        </p:txBody>
      </p:sp>
      <p:sp>
        <p:nvSpPr>
          <p:cNvPr id="4" name="Content Placeholder 3">
            <a:extLst>
              <a:ext uri="{FF2B5EF4-FFF2-40B4-BE49-F238E27FC236}">
                <a16:creationId xmlns:a16="http://schemas.microsoft.com/office/drawing/2014/main" id="{486A370B-3DDA-45E2-9CC5-D3A31ACA060C}"/>
              </a:ext>
            </a:extLst>
          </p:cNvPr>
          <p:cNvSpPr>
            <a:spLocks noGrp="1"/>
          </p:cNvSpPr>
          <p:nvPr>
            <p:ph sz="quarter" idx="11"/>
          </p:nvPr>
        </p:nvSpPr>
        <p:spPr/>
        <p:txBody>
          <a:bodyPr>
            <a:normAutofit fontScale="92500"/>
          </a:bodyPr>
          <a:lstStyle/>
          <a:p>
            <a:pPr marL="0" indent="0" algn="just">
              <a:buNone/>
            </a:pPr>
            <a:r>
              <a:rPr lang="en-US" dirty="0"/>
              <a:t>The earliest and still central priority of the tiger team was the review and alignment of both Core and Domain data models with a more International Program focus. This will continue with the identification and review of existing, new or emerging data sets, exchange models, IEPDs or other attribute sources that may yield new, unique attributes that support international exchange. </a:t>
            </a:r>
          </a:p>
        </p:txBody>
      </p:sp>
      <p:sp>
        <p:nvSpPr>
          <p:cNvPr id="5" name="Footer Placeholder 2">
            <a:extLst>
              <a:ext uri="{FF2B5EF4-FFF2-40B4-BE49-F238E27FC236}">
                <a16:creationId xmlns:a16="http://schemas.microsoft.com/office/drawing/2014/main" id="{AAFCD6D4-F589-46BA-86F4-5B73A57DFF8E}"/>
              </a:ext>
            </a:extLst>
          </p:cNvPr>
          <p:cNvSpPr txBox="1">
            <a:spLocks/>
          </p:cNvSpPr>
          <p:nvPr/>
        </p:nvSpPr>
        <p:spPr>
          <a:xfrm>
            <a:off x="3124200" y="6489700"/>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0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2DCC83A-1856-416B-9842-66FE29E71306}" type="slidenum">
              <a:rPr lang="en-US" smtClean="0"/>
              <a:pPr/>
              <a:t>8</a:t>
            </a:fld>
            <a:endParaRPr lang="en-US" dirty="0"/>
          </a:p>
        </p:txBody>
      </p:sp>
    </p:spTree>
    <p:extLst>
      <p:ext uri="{BB962C8B-B14F-4D97-AF65-F5344CB8AC3E}">
        <p14:creationId xmlns:p14="http://schemas.microsoft.com/office/powerpoint/2010/main" val="1302197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B6C0E-0E46-48FE-9093-C69438E2FA3B}"/>
              </a:ext>
            </a:extLst>
          </p:cNvPr>
          <p:cNvSpPr>
            <a:spLocks noGrp="1"/>
          </p:cNvSpPr>
          <p:nvPr>
            <p:ph type="title"/>
          </p:nvPr>
        </p:nvSpPr>
        <p:spPr/>
        <p:txBody>
          <a:bodyPr/>
          <a:lstStyle/>
          <a:p>
            <a:r>
              <a:rPr lang="en-US" b="1" kern="1200" cap="all" dirty="0">
                <a:effectLst/>
                <a:latin typeface="+mj-lt"/>
                <a:ea typeface="+mj-ea"/>
                <a:cs typeface="+mj-cs"/>
              </a:rPr>
              <a:t>Data model management</a:t>
            </a:r>
            <a:endParaRPr lang="en-CA" dirty="0"/>
          </a:p>
        </p:txBody>
      </p:sp>
      <p:sp>
        <p:nvSpPr>
          <p:cNvPr id="3" name="Footer Placeholder 2">
            <a:extLst>
              <a:ext uri="{FF2B5EF4-FFF2-40B4-BE49-F238E27FC236}">
                <a16:creationId xmlns:a16="http://schemas.microsoft.com/office/drawing/2014/main" id="{D6B1617B-B35A-4608-88BE-BA6E7867AFD8}"/>
              </a:ext>
            </a:extLst>
          </p:cNvPr>
          <p:cNvSpPr>
            <a:spLocks noGrp="1"/>
          </p:cNvSpPr>
          <p:nvPr>
            <p:ph type="ftr" sz="quarter" idx="3"/>
          </p:nvPr>
        </p:nvSpPr>
        <p:spPr/>
        <p:txBody>
          <a:bodyPr/>
          <a:lstStyle/>
          <a:p>
            <a:endParaRPr lang="en-US" dirty="0"/>
          </a:p>
        </p:txBody>
      </p:sp>
      <p:sp>
        <p:nvSpPr>
          <p:cNvPr id="4" name="Content Placeholder 3">
            <a:extLst>
              <a:ext uri="{FF2B5EF4-FFF2-40B4-BE49-F238E27FC236}">
                <a16:creationId xmlns:a16="http://schemas.microsoft.com/office/drawing/2014/main" id="{486A370B-3DDA-45E2-9CC5-D3A31ACA060C}"/>
              </a:ext>
            </a:extLst>
          </p:cNvPr>
          <p:cNvSpPr>
            <a:spLocks noGrp="1"/>
          </p:cNvSpPr>
          <p:nvPr>
            <p:ph sz="quarter" idx="11"/>
          </p:nvPr>
        </p:nvSpPr>
        <p:spPr>
          <a:xfrm>
            <a:off x="0" y="1492250"/>
            <a:ext cx="8686800" cy="4730750"/>
          </a:xfrm>
        </p:spPr>
        <p:txBody>
          <a:bodyPr>
            <a:normAutofit fontScale="85000" lnSpcReduction="20000"/>
          </a:bodyPr>
          <a:lstStyle/>
          <a:p>
            <a:r>
              <a:rPr lang="en-US" dirty="0"/>
              <a:t>Refinements to US-centric terms/definitions in Core</a:t>
            </a:r>
          </a:p>
          <a:p>
            <a:endParaRPr lang="en-US" dirty="0"/>
          </a:p>
          <a:p>
            <a:endParaRPr lang="en-US" dirty="0"/>
          </a:p>
          <a:p>
            <a:r>
              <a:rPr lang="en-US" dirty="0"/>
              <a:t>Not all issues are related to language!</a:t>
            </a:r>
          </a:p>
          <a:p>
            <a:endParaRPr lang="en-US" dirty="0"/>
          </a:p>
          <a:p>
            <a:r>
              <a:rPr lang="en-US" dirty="0"/>
              <a:t>Each new release has inputs to both core and domain models</a:t>
            </a:r>
          </a:p>
          <a:p>
            <a:endParaRPr lang="en-US" dirty="0"/>
          </a:p>
          <a:p>
            <a:r>
              <a:rPr lang="en-US" dirty="0"/>
              <a:t>XML Lang 5.0 schema update</a:t>
            </a:r>
          </a:p>
          <a:p>
            <a:endParaRPr lang="en-US" dirty="0"/>
          </a:p>
          <a:p>
            <a:r>
              <a:rPr lang="en-US" dirty="0"/>
              <a:t>Webb Roberts will present</a:t>
            </a:r>
          </a:p>
        </p:txBody>
      </p:sp>
      <p:sp>
        <p:nvSpPr>
          <p:cNvPr id="6" name="Footer Placeholder 2">
            <a:extLst>
              <a:ext uri="{FF2B5EF4-FFF2-40B4-BE49-F238E27FC236}">
                <a16:creationId xmlns:a16="http://schemas.microsoft.com/office/drawing/2014/main" id="{131B8BC1-C68A-4951-82F3-F7CE91999831}"/>
              </a:ext>
            </a:extLst>
          </p:cNvPr>
          <p:cNvSpPr txBox="1">
            <a:spLocks/>
          </p:cNvSpPr>
          <p:nvPr/>
        </p:nvSpPr>
        <p:spPr>
          <a:xfrm>
            <a:off x="3124200" y="6489700"/>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0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2DCC83A-1856-416B-9842-66FE29E71306}" type="slidenum">
              <a:rPr lang="en-US" smtClean="0"/>
              <a:pPr/>
              <a:t>9</a:t>
            </a:fld>
            <a:endParaRPr lang="en-US" dirty="0"/>
          </a:p>
        </p:txBody>
      </p:sp>
      <p:pic>
        <p:nvPicPr>
          <p:cNvPr id="3074" name="Picture 2" descr="Difference Between Center and Centre | Compare the Difference Between  Similar Terms">
            <a:extLst>
              <a:ext uri="{FF2B5EF4-FFF2-40B4-BE49-F238E27FC236}">
                <a16:creationId xmlns:a16="http://schemas.microsoft.com/office/drawing/2014/main" id="{B53C220F-7E49-4AA5-9C9C-4BD21DF605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0236" y="1974850"/>
            <a:ext cx="2315964" cy="1231896"/>
          </a:xfrm>
          <a:prstGeom prst="rect">
            <a:avLst/>
          </a:prstGeom>
          <a:noFill/>
          <a:effectLst>
            <a:glow rad="63500">
              <a:schemeClr val="accent2">
                <a:satMod val="175000"/>
                <a:alpha val="40000"/>
              </a:schemeClr>
            </a:glow>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377174"/>
      </p:ext>
    </p:extLst>
  </p:cSld>
  <p:clrMapOvr>
    <a:masterClrMapping/>
  </p:clrMapOvr>
</p:sld>
</file>

<file path=ppt/theme/theme1.xml><?xml version="1.0" encoding="utf-8"?>
<a:theme xmlns:a="http://schemas.openxmlformats.org/drawingml/2006/main" name="NIEM_white">
  <a:themeElements>
    <a:clrScheme name="Custom 4">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0070C0"/>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EB3B6"/>
            </a:gs>
            <a:gs pos="100000">
              <a:schemeClr val="bg1"/>
            </a:gs>
          </a:gsLst>
        </a:gradFill>
        <a:ln>
          <a:solidFill>
            <a:srgbClr val="5C7073"/>
          </a:solidFill>
        </a:ln>
        <a:effectLst>
          <a:innerShdw blurRad="371475" dir="13500000">
            <a:schemeClr val="bg1"/>
          </a:innerShdw>
          <a:reflection stA="30000" endPos="10000" dist="12700" dir="5400000" sy="-100000" algn="bl" rotWithShape="0"/>
        </a:effectLst>
      </a:spPr>
      <a:bodyPr tIns="91440" anchor="t" anchorCtr="0"/>
      <a:lstStyle>
        <a:defPPr algn="ctr" fontAlgn="auto">
          <a:lnSpc>
            <a:spcPct val="90000"/>
          </a:lnSpc>
          <a:spcBef>
            <a:spcPts val="0"/>
          </a:spcBef>
          <a:spcAft>
            <a:spcPts val="0"/>
          </a:spcAft>
          <a:defRPr sz="2100" b="1" spc="-50" dirty="0" smtClean="0">
            <a:solidFill>
              <a:srgbClr val="304776"/>
            </a:solidFill>
            <a:latin typeface="Arial"/>
            <a:cs typeface="Arial"/>
          </a:defRPr>
        </a:defPPr>
      </a:lstStyle>
      <a:style>
        <a:lnRef idx="1">
          <a:schemeClr val="dk1"/>
        </a:lnRef>
        <a:fillRef idx="2">
          <a:schemeClr val="dk1"/>
        </a:fillRef>
        <a:effectRef idx="1">
          <a:schemeClr val="dk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Custom 2">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0070C0"/>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DE4B6E5ED562408C4F12FE6BD9C587" ma:contentTypeVersion="0" ma:contentTypeDescription="Create a new document." ma:contentTypeScope="" ma:versionID="ca35eadfb6483595d84bed29bdac0c0d">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1A81710-7E9B-414F-9E39-7E88BF98EA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0DF7210-3627-4F22-97AC-3F948A8AB8F2}">
  <ds:schemaRefs>
    <ds:schemaRef ds:uri="http://schemas.microsoft.com/sharepoint/v3/contenttype/forms"/>
  </ds:schemaRefs>
</ds:datastoreItem>
</file>

<file path=customXml/itemProps3.xml><?xml version="1.0" encoding="utf-8"?>
<ds:datastoreItem xmlns:ds="http://schemas.openxmlformats.org/officeDocument/2006/customXml" ds:itemID="{677D90CF-AC11-4B86-BF4A-1F694E95DFC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14765</TotalTime>
  <Words>990</Words>
  <Application>Microsoft Office PowerPoint</Application>
  <PresentationFormat>On-screen Show (4:3)</PresentationFormat>
  <Paragraphs>234</Paragraphs>
  <Slides>18</Slides>
  <Notes>0</Notes>
  <HiddenSlides>0</HiddenSlides>
  <MMClips>1</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Calibri</vt:lpstr>
      <vt:lpstr>Wingdings</vt:lpstr>
      <vt:lpstr>Wingdings 2</vt:lpstr>
      <vt:lpstr>NIEM_white</vt:lpstr>
      <vt:lpstr>Office Theme</vt:lpstr>
      <vt:lpstr>PowerPoint Presentation</vt:lpstr>
      <vt:lpstr>Housekeeping</vt:lpstr>
      <vt:lpstr>Session Agenda</vt:lpstr>
      <vt:lpstr>Introducing Guest Speaker</vt:lpstr>
      <vt:lpstr>A short video</vt:lpstr>
      <vt:lpstr>Background</vt:lpstr>
      <vt:lpstr>Defining internationalization</vt:lpstr>
      <vt:lpstr>Data model management</vt:lpstr>
      <vt:lpstr>Data model management</vt:lpstr>
      <vt:lpstr>Localization </vt:lpstr>
      <vt:lpstr>localization</vt:lpstr>
      <vt:lpstr>Outreach</vt:lpstr>
      <vt:lpstr>Tiger team activities</vt:lpstr>
      <vt:lpstr>Canadian adoption</vt:lpstr>
      <vt:lpstr>What you can do to help internationalization niem</vt:lpstr>
      <vt:lpstr>PowerPoint Presentation</vt:lpstr>
      <vt:lpstr>PowerPoint Presentation</vt:lpstr>
      <vt:lpstr>Annual Meeting Overview (14-18 September)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Sullivan</dc:creator>
  <cp:lastModifiedBy>Kamran Atri</cp:lastModifiedBy>
  <cp:revision>232</cp:revision>
  <dcterms:created xsi:type="dcterms:W3CDTF">2020-08-09T20:35:51Z</dcterms:created>
  <dcterms:modified xsi:type="dcterms:W3CDTF">2020-09-16T16:00:02Z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278391441</vt:i4>
  </property>
  <property fmtid="{D5CDD505-2E9C-101B-9397-08002B2CF9AE}" pid="3" name="_NewReviewCycle">
    <vt:lpwstr/>
  </property>
  <property fmtid="{D5CDD505-2E9C-101B-9397-08002B2CF9AE}" pid="4" name="_EmailSubject">
    <vt:lpwstr>niem</vt:lpwstr>
  </property>
  <property fmtid="{D5CDD505-2E9C-101B-9397-08002B2CF9AE}" pid="5" name="_AuthorEmail">
    <vt:lpwstr>thomas.krul@canada.ca</vt:lpwstr>
  </property>
  <property fmtid="{D5CDD505-2E9C-101B-9397-08002B2CF9AE}" pid="6" name="_AuthorEmailDisplayName">
    <vt:lpwstr>Krul, Thomas (PS/SP)</vt:lpwstr>
  </property>
</Properties>
</file>