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0"/>
  </p:notesMasterIdLst>
  <p:sldIdLst>
    <p:sldId id="356" r:id="rId2"/>
    <p:sldId id="375" r:id="rId3"/>
    <p:sldId id="376" r:id="rId4"/>
    <p:sldId id="395" r:id="rId5"/>
    <p:sldId id="378" r:id="rId6"/>
    <p:sldId id="380" r:id="rId7"/>
    <p:sldId id="391" r:id="rId8"/>
    <p:sldId id="390" r:id="rId9"/>
    <p:sldId id="374" r:id="rId10"/>
    <p:sldId id="392" r:id="rId11"/>
    <p:sldId id="384" r:id="rId12"/>
    <p:sldId id="385" r:id="rId13"/>
    <p:sldId id="393" r:id="rId14"/>
    <p:sldId id="386" r:id="rId15"/>
    <p:sldId id="396" r:id="rId16"/>
    <p:sldId id="366" r:id="rId17"/>
    <p:sldId id="388" r:id="rId18"/>
    <p:sldId id="276" r:id="rId19"/>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itlin Ryan" initials="CR" lastIdx="10" clrIdx="0">
    <p:extLst>
      <p:ext uri="{19B8F6BF-5375-455C-9EA6-DF929625EA0E}">
        <p15:presenceInfo xmlns:p15="http://schemas.microsoft.com/office/powerpoint/2012/main" userId="a534c4fc473a05ad" providerId="Windows Live"/>
      </p:ext>
    </p:extLst>
  </p:cmAuthor>
  <p:cmAuthor id="2" name="Brian Handspicker" initials="BH" lastIdx="14" clrIdx="1">
    <p:extLst>
      <p:ext uri="{19B8F6BF-5375-455C-9EA6-DF929625EA0E}">
        <p15:presenceInfo xmlns:p15="http://schemas.microsoft.com/office/powerpoint/2012/main" userId="9bdc7e76a3b507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47543" autoAdjust="0"/>
  </p:normalViewPr>
  <p:slideViewPr>
    <p:cSldViewPr snapToGrid="0" snapToObjects="1">
      <p:cViewPr varScale="1">
        <p:scale>
          <a:sx n="35" d="100"/>
          <a:sy n="35" d="100"/>
        </p:scale>
        <p:origin x="1464"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08-03T14:42:10.018" idx="7">
    <p:pos x="10" y="10"/>
    <p:text>Transparency image not playing nice in sandbox so forced to white... a bit hokey</p:text>
    <p:extLst mod="1">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04-05T15:39:59.402" idx="14">
    <p:pos x="10" y="10"/>
    <p:text>With the sunsetting of FHIMS do we need this slide? Or is FHIMS surviving the sunsetting program?</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3407"/>
          </a:xfrm>
          <a:prstGeom prst="rect">
            <a:avLst/>
          </a:prstGeom>
        </p:spPr>
        <p:txBody>
          <a:bodyPr vert="horz" lIns="93177" tIns="46589" rIns="93177" bIns="46589" rtlCol="0"/>
          <a:lstStyle>
            <a:lvl1pPr algn="r">
              <a:defRPr sz="1200"/>
            </a:lvl1pPr>
          </a:lstStyle>
          <a:p>
            <a:fld id="{EEA680F0-E7DA-4A16-B829-37C251CA85BF}" type="datetimeFigureOut">
              <a:rPr lang="en-US" smtClean="0"/>
              <a:t>6/17/2019</a:t>
            </a:fld>
            <a:endParaRPr lang="en-US"/>
          </a:p>
        </p:txBody>
      </p:sp>
      <p:sp>
        <p:nvSpPr>
          <p:cNvPr id="4" name="Slide Image Placeholder 3"/>
          <p:cNvSpPr>
            <a:spLocks noGrp="1" noRot="1" noChangeAspect="1"/>
          </p:cNvSpPr>
          <p:nvPr>
            <p:ph type="sldImg" idx="2"/>
          </p:nvPr>
        </p:nvSpPr>
        <p:spPr>
          <a:xfrm>
            <a:off x="1427163" y="1154113"/>
            <a:ext cx="4156075" cy="3116262"/>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6"/>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6"/>
          </a:xfrm>
          <a:prstGeom prst="rect">
            <a:avLst/>
          </a:prstGeom>
        </p:spPr>
        <p:txBody>
          <a:bodyPr vert="horz" lIns="93177" tIns="46589" rIns="93177" bIns="46589" rtlCol="0" anchor="b"/>
          <a:lstStyle>
            <a:lvl1pPr algn="r">
              <a:defRPr sz="1200"/>
            </a:lvl1pPr>
          </a:lstStyle>
          <a:p>
            <a:fld id="{E4C504B1-8A5D-4F91-93DF-4AEF2202ABAB}" type="slidenum">
              <a:rPr lang="en-US" smtClean="0"/>
              <a:t>‹#›</a:t>
            </a:fld>
            <a:endParaRPr lang="en-US"/>
          </a:p>
        </p:txBody>
      </p:sp>
    </p:spTree>
    <p:extLst>
      <p:ext uri="{BB962C8B-B14F-4D97-AF65-F5344CB8AC3E}">
        <p14:creationId xmlns:p14="http://schemas.microsoft.com/office/powerpoint/2010/main" val="3916850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fhims.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Federal Health Architecture (FHA), an Office of Management and Budget (OMB) e-</a:t>
            </a:r>
            <a:r>
              <a:rPr lang="en-US" sz="1200" kern="1200" dirty="0" err="1">
                <a:solidFill>
                  <a:schemeClr val="tx1"/>
                </a:solidFill>
                <a:effectLst/>
                <a:latin typeface="+mn-lt"/>
                <a:ea typeface="+mn-ea"/>
                <a:cs typeface="+mn-cs"/>
              </a:rPr>
              <a:t>Gov</a:t>
            </a:r>
            <a:r>
              <a:rPr lang="en-US" sz="1200" kern="1200" dirty="0">
                <a:solidFill>
                  <a:schemeClr val="tx1"/>
                </a:solidFill>
                <a:effectLst/>
                <a:latin typeface="+mn-lt"/>
                <a:ea typeface="+mn-ea"/>
                <a:cs typeface="+mn-cs"/>
              </a:rPr>
              <a:t> Line of business, has published a series of National Information Exchange Model (NIEM) guidance documents for the NIEM Health Community of Interest (NH-COI) and NIEM stakeholders at large.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presentation is the first in the series - NIEM Health 101: An Introduction to Health Information Exchange. This document should be used in conjunction with the follow-up </a:t>
            </a:r>
            <a:r>
              <a:rPr lang="en-US" dirty="0"/>
              <a:t>NIEM Health 102: An Introduction to Security and Privacy of Protected Healthcare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and NIEM Health 201: Architecting NIEM Health IEPDs using Health Information Models guidance document and </a:t>
            </a:r>
            <a:r>
              <a:rPr lang="en-US" sz="1200" u="sng" kern="1200" dirty="0">
                <a:solidFill>
                  <a:schemeClr val="tx1"/>
                </a:solidFill>
                <a:effectLst/>
                <a:latin typeface="+mn-lt"/>
                <a:ea typeface="+mn-ea"/>
                <a:cs typeface="+mn-cs"/>
                <a:hlinkClick r:id="rId3"/>
              </a:rPr>
              <a:t>www.fhims.org</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E4C504B1-8A5D-4F91-93DF-4AEF2202ABAB}" type="slidenum">
              <a:rPr lang="en-US" smtClean="0"/>
              <a:t>2</a:t>
            </a:fld>
            <a:endParaRPr lang="en-US"/>
          </a:p>
        </p:txBody>
      </p:sp>
    </p:spTree>
    <p:extLst>
      <p:ext uri="{BB962C8B-B14F-4D97-AF65-F5344CB8AC3E}">
        <p14:creationId xmlns:p14="http://schemas.microsoft.com/office/powerpoint/2010/main" val="2904791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FHIM initiative is under Federal Health Interoperability Modeling and Standards (FHIMS) program. FHIMS coordinates with partner agencies, including Department of Defense (DoD), Department of Veteran Affairs (VA), Department of Health and Human Services (HHS), The Office of the National Coordinator for Health IT (ONC), and The Center for Medicaid and Medicare Services (CMS), on the development of Electronic Medical/Health Records (EMR/EHR), health information and terminology standards, and the coordination of agency efforts at relevant SDOs. Many partner agencies are active in SDOs. This enables the FHIMS program to unify agencies into a single voice while limiting redundant SDO participation. For those agencies that do not yet have a presence in a particular SDO, the FHIMS program does provide a mechanism for agencies to delegate issues to another agency. </a:t>
            </a:r>
          </a:p>
        </p:txBody>
      </p:sp>
      <p:sp>
        <p:nvSpPr>
          <p:cNvPr id="4" name="Slide Number Placeholder 3"/>
          <p:cNvSpPr>
            <a:spLocks noGrp="1"/>
          </p:cNvSpPr>
          <p:nvPr>
            <p:ph type="sldNum" sz="quarter" idx="10"/>
          </p:nvPr>
        </p:nvSpPr>
        <p:spPr/>
        <p:txBody>
          <a:bodyPr/>
          <a:lstStyle/>
          <a:p>
            <a:fld id="{E4C504B1-8A5D-4F91-93DF-4AEF2202ABAB}" type="slidenum">
              <a:rPr lang="en-US" smtClean="0"/>
              <a:t>11</a:t>
            </a:fld>
            <a:endParaRPr lang="en-US"/>
          </a:p>
        </p:txBody>
      </p:sp>
    </p:spTree>
    <p:extLst>
      <p:ext uri="{BB962C8B-B14F-4D97-AF65-F5344CB8AC3E}">
        <p14:creationId xmlns:p14="http://schemas.microsoft.com/office/powerpoint/2010/main" val="3244119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Federal Agencies’ experts, including Agency Subject Matter Experts (SMEs), clinicians, and terminologists have developed and now maintain the Federal Health Information Model (FHIM). FHIM encompasses over 85% of the health domain and proscribes to the implementer exactly which terminology should be used for a given exchange, dictated by HIPAA, NCPDP, etc. </a:t>
            </a:r>
            <a:r>
              <a:rPr lang="en-US" sz="1200" kern="1200" dirty="0">
                <a:solidFill>
                  <a:schemeClr val="tx1"/>
                </a:solidFill>
                <a:effectLst/>
                <a:latin typeface="+mn-lt"/>
                <a:ea typeface="+mn-ea"/>
                <a:cs typeface="+mn-cs"/>
              </a:rPr>
              <a:t>This allows NIEM Health developers to identify and map key health standard data elements from the FHIM instead of modeling a NIEM Health domain from scratch. </a:t>
            </a:r>
          </a:p>
          <a:p>
            <a:endParaRPr lang="en-US" dirty="0"/>
          </a:p>
          <a:p>
            <a:r>
              <a:rPr lang="en-US" dirty="0"/>
              <a:t>FHIM is a platform independent model (PIM), as well as a logical health information model, that supports semantic interoperability through development of a comprehensive and integrated set of implementation guides. The model harmonizes information and terminology content across federal partners and SDOs and can standardize data concepts and serve as a repository of such concepts. Therefore, FHIM is an implementation-neutral planning and reference tool that can also be used to generate other models.</a:t>
            </a:r>
          </a:p>
        </p:txBody>
      </p:sp>
      <p:sp>
        <p:nvSpPr>
          <p:cNvPr id="4" name="Slide Number Placeholder 3"/>
          <p:cNvSpPr>
            <a:spLocks noGrp="1"/>
          </p:cNvSpPr>
          <p:nvPr>
            <p:ph type="sldNum" sz="quarter" idx="10"/>
          </p:nvPr>
        </p:nvSpPr>
        <p:spPr/>
        <p:txBody>
          <a:bodyPr/>
          <a:lstStyle/>
          <a:p>
            <a:fld id="{E4C504B1-8A5D-4F91-93DF-4AEF2202ABAB}" type="slidenum">
              <a:rPr lang="en-US" smtClean="0"/>
              <a:t>12</a:t>
            </a:fld>
            <a:endParaRPr lang="en-US"/>
          </a:p>
        </p:txBody>
      </p:sp>
    </p:spTree>
    <p:extLst>
      <p:ext uri="{BB962C8B-B14F-4D97-AF65-F5344CB8AC3E}">
        <p14:creationId xmlns:p14="http://schemas.microsoft.com/office/powerpoint/2010/main" val="2434841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Approximately 85% of frequently exchanged healthcare information falls within these 39 domains. As such, FHIM has established itself as a valued source for referencing health information by FHA’s federal partner agencies and FHA has determined it will leverage FHIM rather than ‘recreate the wheel’:</a:t>
            </a:r>
          </a:p>
          <a:p>
            <a:endParaRPr lang="en-US" dirty="0"/>
          </a:p>
          <a:p>
            <a:r>
              <a:rPr lang="en-US" sz="1200" kern="1200" dirty="0" err="1">
                <a:solidFill>
                  <a:schemeClr val="tx1"/>
                </a:solidFill>
                <a:effectLst/>
                <a:latin typeface="+mn-lt"/>
                <a:ea typeface="+mn-ea"/>
                <a:cs typeface="+mn-cs"/>
              </a:rPr>
              <a:t>AdverseEventReporting</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CommonProduct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Lab</a:t>
            </a:r>
          </a:p>
          <a:p>
            <a:r>
              <a:rPr lang="en-US" sz="1200" kern="1200" dirty="0" err="1">
                <a:solidFill>
                  <a:schemeClr val="tx1"/>
                </a:solidFill>
                <a:effectLst/>
                <a:latin typeface="+mn-lt"/>
                <a:ea typeface="+mn-ea"/>
                <a:cs typeface="+mn-cs"/>
              </a:rPr>
              <a:t>SecurityAndPrivacy</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Allergies</a:t>
            </a:r>
          </a:p>
          <a:p>
            <a:r>
              <a:rPr lang="en-US" sz="1200" kern="1200" dirty="0">
                <a:solidFill>
                  <a:schemeClr val="tx1"/>
                </a:solidFill>
                <a:effectLst/>
                <a:latin typeface="+mn-lt"/>
                <a:ea typeface="+mn-ea"/>
                <a:cs typeface="+mn-cs"/>
              </a:rPr>
              <a:t>Consultation</a:t>
            </a:r>
          </a:p>
          <a:p>
            <a:r>
              <a:rPr lang="en-US" sz="1200" kern="1200" dirty="0" err="1">
                <a:solidFill>
                  <a:schemeClr val="tx1"/>
                </a:solidFill>
                <a:effectLst/>
                <a:latin typeface="+mn-lt"/>
                <a:ea typeface="+mn-ea"/>
                <a:cs typeface="+mn-cs"/>
              </a:rPr>
              <a:t>MedicationAdministration</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SocialWork</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Assessment</a:t>
            </a:r>
          </a:p>
          <a:p>
            <a:r>
              <a:rPr lang="en-US" sz="1200" kern="1200" dirty="0">
                <a:solidFill>
                  <a:schemeClr val="tx1"/>
                </a:solidFill>
                <a:effectLst/>
                <a:latin typeface="+mn-lt"/>
                <a:ea typeface="+mn-ea"/>
                <a:cs typeface="+mn-cs"/>
              </a:rPr>
              <a:t>Dental</a:t>
            </a:r>
          </a:p>
          <a:p>
            <a:r>
              <a:rPr lang="en-US" sz="1200" kern="1200" dirty="0" err="1">
                <a:solidFill>
                  <a:schemeClr val="tx1"/>
                </a:solidFill>
                <a:effectLst/>
                <a:latin typeface="+mn-lt"/>
                <a:ea typeface="+mn-ea"/>
                <a:cs typeface="+mn-cs"/>
              </a:rPr>
              <a:t>OncologyRegistry</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SpinalCord</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AudiologyAndSpecimen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Dietetics</a:t>
            </a:r>
          </a:p>
          <a:p>
            <a:r>
              <a:rPr lang="en-US" sz="1200" kern="1200" dirty="0">
                <a:solidFill>
                  <a:schemeClr val="tx1"/>
                </a:solidFill>
                <a:effectLst/>
                <a:latin typeface="+mn-lt"/>
                <a:ea typeface="+mn-ea"/>
                <a:cs typeface="+mn-cs"/>
              </a:rPr>
              <a:t>Orders</a:t>
            </a:r>
          </a:p>
          <a:p>
            <a:r>
              <a:rPr lang="en-US" sz="1200" kern="1200" dirty="0">
                <a:solidFill>
                  <a:schemeClr val="tx1"/>
                </a:solidFill>
                <a:effectLst/>
                <a:latin typeface="+mn-lt"/>
                <a:ea typeface="+mn-ea"/>
                <a:cs typeface="+mn-cs"/>
              </a:rPr>
              <a:t>Surgery</a:t>
            </a:r>
          </a:p>
          <a:p>
            <a:r>
              <a:rPr lang="en-US" sz="1200" kern="1200" dirty="0" err="1">
                <a:solidFill>
                  <a:schemeClr val="tx1"/>
                </a:solidFill>
                <a:effectLst/>
                <a:latin typeface="+mn-lt"/>
                <a:ea typeface="+mn-ea"/>
                <a:cs typeface="+mn-cs"/>
              </a:rPr>
              <a:t>BehavioralHealth</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Encounter</a:t>
            </a:r>
          </a:p>
          <a:p>
            <a:r>
              <a:rPr lang="en-US" sz="1200" kern="1200" dirty="0" err="1">
                <a:solidFill>
                  <a:schemeClr val="tx1"/>
                </a:solidFill>
                <a:effectLst/>
                <a:latin typeface="+mn-lt"/>
                <a:ea typeface="+mn-ea"/>
                <a:cs typeface="+mn-cs"/>
              </a:rPr>
              <a:t>PatientEducation</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VitalSigns</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BloodBank</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EnrollEligCOB</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Person</a:t>
            </a:r>
          </a:p>
          <a:p>
            <a:r>
              <a:rPr lang="en-US" sz="1200" kern="1200" dirty="0" err="1">
                <a:solidFill>
                  <a:schemeClr val="tx1"/>
                </a:solidFill>
                <a:effectLst/>
                <a:latin typeface="+mn-lt"/>
                <a:ea typeface="+mn-ea"/>
                <a:cs typeface="+mn-cs"/>
              </a:rPr>
              <a:t>WomensHealth</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CarePlan</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HealthConcern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Pharmacy</a:t>
            </a:r>
          </a:p>
          <a:p>
            <a:r>
              <a:rPr lang="en-US" sz="1200" kern="1200" dirty="0">
                <a:solidFill>
                  <a:schemeClr val="tx1"/>
                </a:solidFill>
                <a:effectLst/>
                <a:latin typeface="+mn-lt"/>
                <a:ea typeface="+mn-ea"/>
                <a:cs typeface="+mn-cs"/>
              </a:rPr>
              <a:t>Common</a:t>
            </a:r>
          </a:p>
          <a:p>
            <a:r>
              <a:rPr lang="en-US" sz="1200" kern="1200" dirty="0" err="1">
                <a:solidFill>
                  <a:schemeClr val="tx1"/>
                </a:solidFill>
                <a:effectLst/>
                <a:latin typeface="+mn-lt"/>
                <a:ea typeface="+mn-ea"/>
                <a:cs typeface="+mn-cs"/>
              </a:rPr>
              <a:t>ClincialDecisionSupport</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HomeBasedPrim</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Prosthetics</a:t>
            </a:r>
          </a:p>
          <a:p>
            <a:r>
              <a:rPr lang="en-US" sz="1200" kern="1200" dirty="0">
                <a:solidFill>
                  <a:schemeClr val="tx1"/>
                </a:solidFill>
                <a:effectLst/>
                <a:latin typeface="+mn-lt"/>
                <a:ea typeface="+mn-ea"/>
                <a:cs typeface="+mn-cs"/>
              </a:rPr>
              <a:t>Datatypes</a:t>
            </a:r>
          </a:p>
          <a:p>
            <a:r>
              <a:rPr lang="en-US" sz="1200" kern="1200" dirty="0" err="1">
                <a:solidFill>
                  <a:schemeClr val="tx1"/>
                </a:solidFill>
                <a:effectLst/>
                <a:latin typeface="+mn-lt"/>
                <a:ea typeface="+mn-ea"/>
                <a:cs typeface="+mn-cs"/>
              </a:rPr>
              <a:t>ClinicalDocument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Imaging</a:t>
            </a:r>
          </a:p>
          <a:p>
            <a:r>
              <a:rPr lang="en-US" sz="1200" kern="1200" dirty="0">
                <a:solidFill>
                  <a:schemeClr val="tx1"/>
                </a:solidFill>
                <a:effectLst/>
                <a:latin typeface="+mn-lt"/>
                <a:ea typeface="+mn-ea"/>
                <a:cs typeface="+mn-cs"/>
              </a:rPr>
              <a:t>Provider</a:t>
            </a:r>
          </a:p>
          <a:p>
            <a:r>
              <a:rPr lang="en-US" sz="1200" kern="1200" dirty="0" err="1">
                <a:solidFill>
                  <a:schemeClr val="tx1"/>
                </a:solidFill>
                <a:effectLst/>
                <a:latin typeface="+mn-lt"/>
                <a:ea typeface="+mn-ea"/>
                <a:cs typeface="+mn-cs"/>
              </a:rPr>
              <a:t>DetailedClinicalModel</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ClinicalObservation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Immunization</a:t>
            </a:r>
          </a:p>
          <a:p>
            <a:r>
              <a:rPr lang="en-US" sz="1200" kern="1200" dirty="0" err="1">
                <a:solidFill>
                  <a:schemeClr val="tx1"/>
                </a:solidFill>
                <a:effectLst/>
                <a:latin typeface="+mn-lt"/>
                <a:ea typeface="+mn-ea"/>
                <a:cs typeface="+mn-cs"/>
              </a:rPr>
              <a:t>PublicHealthReporting</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E4C504B1-8A5D-4F91-93DF-4AEF2202ABAB}" type="slidenum">
              <a:rPr lang="en-US" smtClean="0"/>
              <a:t>13</a:t>
            </a:fld>
            <a:endParaRPr lang="en-US"/>
          </a:p>
        </p:txBody>
      </p:sp>
    </p:spTree>
    <p:extLst>
      <p:ext uri="{BB962C8B-B14F-4D97-AF65-F5344CB8AC3E}">
        <p14:creationId xmlns:p14="http://schemas.microsoft.com/office/powerpoint/2010/main" val="3917786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FHIM and MDHTs can be used to generate NIEM elements and IEPDs, knowing the structures and constraints defined in the IEPDs are compatible with similar structures in Consolidated CDA implementation guides required for meaningful use.</a:t>
            </a:r>
          </a:p>
          <a:p>
            <a:endParaRPr lang="en-US" dirty="0"/>
          </a:p>
          <a:p>
            <a:r>
              <a:rPr lang="en-US" dirty="0"/>
              <a:t>FHIM is modeled in standard Unified Modeling Language (UML) with both structural and terminology concepts, defining code systems, concept domains, and value sets. The Terminology model describes the underlying terminology constructs, including URLs and version numbers, so that software can be automatically generated ensuring that implementations are conformant at run-time. The FHIM utilizes model-to-model transformations (an aspect of Model Driven Architecture (MDA)) to create implementation guides, test harnesses, and other implementable artifacts targeted to various standards (e.g., CDA, FHIR, NIEM). FHIM maintains traceability to underlying standards - especially HL7, NCPDP, and X12 – as well as to S&amp;I Initiatives. FHIM leverages the HL7 Reference Information Model (RIM) as a reference model, but can also leverage other reference models. FHIM derivative models add “interoperability use cases” which provide additional constraints. These derivative models maintain traceability to the use cases and to the HL7 EHR-S Functional Model. The models can be leveraged by organizations for internal use in systems and database development.</a:t>
            </a:r>
          </a:p>
        </p:txBody>
      </p:sp>
      <p:sp>
        <p:nvSpPr>
          <p:cNvPr id="4" name="Slide Number Placeholder 3"/>
          <p:cNvSpPr>
            <a:spLocks noGrp="1"/>
          </p:cNvSpPr>
          <p:nvPr>
            <p:ph type="sldNum" sz="quarter" idx="10"/>
          </p:nvPr>
        </p:nvSpPr>
        <p:spPr/>
        <p:txBody>
          <a:bodyPr/>
          <a:lstStyle/>
          <a:p>
            <a:fld id="{E4C504B1-8A5D-4F91-93DF-4AEF2202ABAB}" type="slidenum">
              <a:rPr lang="en-US" smtClean="0"/>
              <a:t>14</a:t>
            </a:fld>
            <a:endParaRPr lang="en-US"/>
          </a:p>
        </p:txBody>
      </p:sp>
    </p:spTree>
    <p:extLst>
      <p:ext uri="{BB962C8B-B14F-4D97-AF65-F5344CB8AC3E}">
        <p14:creationId xmlns:p14="http://schemas.microsoft.com/office/powerpoint/2010/main" val="1164175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NIEM and FHIM are respectively logical information exchange and information (not data) models. The table below provides a high-level view, of the similarities and differences between NIEM and FHIM.</a:t>
            </a:r>
          </a:p>
          <a:p>
            <a:endParaRPr lang="en-US" dirty="0"/>
          </a:p>
          <a:p>
            <a:r>
              <a:rPr lang="en-US" dirty="0"/>
              <a:t>Within Health IT the functional interoperability between Electronic Health Records (EHR) and Health Information Exchanges (HIE) creates the bridge for inter-connecting the diverse modern health care ecosystem. NIEM can take business and information requirements to create reusable IEPDs to address the needs of heterogeneous health information producers and consumers. The Information Exchange Package Documentation (IEPD) is fundamental to the NIEM architecture, acting as a complete definition of an information exchange. It is composed of a data exchange schemas with business context and usage documentation. Although the IEPD is a data exchange specification that defines data exchange, for the purpose of these guidance documents the IEPD is the functional template that specifies content, structure, format, and packaging. </a:t>
            </a:r>
          </a:p>
          <a:p>
            <a:endParaRPr lang="en-US" dirty="0"/>
          </a:p>
          <a:p>
            <a:r>
              <a:rPr lang="en-US" dirty="0"/>
              <a:t>Like NIEM, FHIM provides a common vocabulary and a well-defined set of model elements to make the federal healthcare system more understandable and healthcare information more readily exchanged. It synthesizes recognized industry standards into a single model and is validated using a “bottom up” approach to its construction by agency representatives. The FHIM assists in identifying shared information needs across two (or more) agencies, building mutual understanding and consensus on data sharing and documents, and automating key aspects of information exchange protocols.</a:t>
            </a:r>
          </a:p>
          <a:p>
            <a:endParaRPr lang="en-US" dirty="0"/>
          </a:p>
          <a:p>
            <a:r>
              <a:rPr lang="en-US" dirty="0"/>
              <a:t>NIEM is comprised of industry specific domains, or COI that are developed and maintained by a specific federal agency. For example, the Human Services domain is owned by HHS and the Military Operations (</a:t>
            </a:r>
            <a:r>
              <a:rPr lang="en-US" dirty="0" err="1"/>
              <a:t>MilOps</a:t>
            </a:r>
            <a:r>
              <a:rPr lang="en-US" dirty="0"/>
              <a:t>) domain is owned by DoD. Both of these domains are built from the NIEM Core components and domain-specific elements. </a:t>
            </a:r>
          </a:p>
          <a:p>
            <a:endParaRPr lang="en-US" dirty="0"/>
          </a:p>
          <a:p>
            <a:r>
              <a:rPr lang="en-US" dirty="0"/>
              <a:t>Unlike NIEM, FHIM domains consist of a singular COI: health. Therefore, FHIM domains are classified into an assortment of healthcare categories, as illustrated below, and can be viewed at:  http://fhims.org/. </a:t>
            </a:r>
          </a:p>
          <a:p>
            <a:endParaRPr lang="en-US" dirty="0"/>
          </a:p>
        </p:txBody>
      </p:sp>
      <p:sp>
        <p:nvSpPr>
          <p:cNvPr id="4" name="Slide Number Placeholder 3"/>
          <p:cNvSpPr>
            <a:spLocks noGrp="1"/>
          </p:cNvSpPr>
          <p:nvPr>
            <p:ph type="sldNum" sz="quarter" idx="10"/>
          </p:nvPr>
        </p:nvSpPr>
        <p:spPr/>
        <p:txBody>
          <a:bodyPr/>
          <a:lstStyle/>
          <a:p>
            <a:fld id="{E4C504B1-8A5D-4F91-93DF-4AEF2202ABAB}" type="slidenum">
              <a:rPr lang="en-US" smtClean="0"/>
              <a:t>15</a:t>
            </a:fld>
            <a:endParaRPr lang="en-US"/>
          </a:p>
        </p:txBody>
      </p:sp>
    </p:spTree>
    <p:extLst>
      <p:ext uri="{BB962C8B-B14F-4D97-AF65-F5344CB8AC3E}">
        <p14:creationId xmlns:p14="http://schemas.microsoft.com/office/powerpoint/2010/main" val="3331996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NIEM Health Community-of-Interest Strategy is to:</a:t>
            </a:r>
          </a:p>
          <a:p>
            <a:r>
              <a:rPr lang="en-US" dirty="0"/>
              <a:t>•	lead NIEM Health Community discussions to define use-cases, and functional and technical requirements,</a:t>
            </a:r>
          </a:p>
          <a:p>
            <a:r>
              <a:rPr lang="en-US" dirty="0"/>
              <a:t>•	develop high-level FHIM to NIEM mapping and guidance documents, including</a:t>
            </a:r>
          </a:p>
          <a:p>
            <a:r>
              <a:rPr lang="en-US" dirty="0"/>
              <a:t>o	identifying most commonly needed health elements,</a:t>
            </a:r>
          </a:p>
          <a:p>
            <a:r>
              <a:rPr lang="en-US" dirty="0"/>
              <a:t>o	leveraging FHIM to access authoritative element value sets and code sets,</a:t>
            </a:r>
          </a:p>
          <a:p>
            <a:r>
              <a:rPr lang="en-US" dirty="0"/>
              <a:t>•	develop detailed guidance documents with examples on how to traverse from the NIEM Core to required FHIM elements and how elements can be associated at least conceptually if not through notation, and</a:t>
            </a:r>
          </a:p>
          <a:p>
            <a:r>
              <a:rPr lang="en-US" dirty="0"/>
              <a:t>•	review, revise, and socialize NIEM Health guidance documents with the NIEM Health Community-of-Interest.</a:t>
            </a:r>
          </a:p>
          <a:p>
            <a:endParaRPr lang="en-US" dirty="0"/>
          </a:p>
        </p:txBody>
      </p:sp>
      <p:sp>
        <p:nvSpPr>
          <p:cNvPr id="4" name="Slide Number Placeholder 3"/>
          <p:cNvSpPr>
            <a:spLocks noGrp="1"/>
          </p:cNvSpPr>
          <p:nvPr>
            <p:ph type="sldNum" sz="quarter" idx="10"/>
          </p:nvPr>
        </p:nvSpPr>
        <p:spPr/>
        <p:txBody>
          <a:bodyPr/>
          <a:lstStyle/>
          <a:p>
            <a:fld id="{E4C504B1-8A5D-4F91-93DF-4AEF2202ABAB}" type="slidenum">
              <a:rPr lang="en-US" smtClean="0"/>
              <a:t>16</a:t>
            </a:fld>
            <a:endParaRPr lang="en-US"/>
          </a:p>
        </p:txBody>
      </p:sp>
    </p:spTree>
    <p:extLst>
      <p:ext uri="{BB962C8B-B14F-4D97-AF65-F5344CB8AC3E}">
        <p14:creationId xmlns:p14="http://schemas.microsoft.com/office/powerpoint/2010/main" val="499315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 interoperability, both within and outside Health Information Exchanges, is the key to accurate, useful, and secure information exchange networks. Currently, disparate interoperability standards vary between HIT organizations and their stakeholders. Furthermore, the lack of consistent standards adoption impedes HIE interoperability on both a national and regional scale. FHIM can provide a means to harmonize competing standards and produce artifacts that will improve the quality of implementations through model-to-model transformations. Information exchanges have numerous requirements related to standards and terminology. Their diverse data sets and cross-domain relevance require the FHIM logical model to describe the contents of the information exchanges (e.g., HL7, NIEM). FHIM can bridge the existing semantic gap between domains (e.g. HL7, NIEM) to consistently exchange health information, regardless of context, by defining explicit information exchange requirements in a platform independent fashion. Thus, FHIM and NIEM can be leveraged together to increase accuracy and to ease the development of functional interoperability between federal, local, state, and tribal health entities by adopting and integrating the standardized use and exchange of health data amongst various public health entities.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learn more about NIEM Health IEPD development please read the follow up tutorials to this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342900" indent="-342900">
              <a:spcAft>
                <a:spcPts val="600"/>
              </a:spcAft>
              <a:buFont typeface="Arial" panose="020B0604020202020204" pitchFamily="34" charset="0"/>
              <a:buChar char="•"/>
            </a:pPr>
            <a:r>
              <a:rPr lang="en-US" dirty="0"/>
              <a:t>NIEM Health 102: An Introduction to Security and Privacy of Protected Healthcare Information,</a:t>
            </a:r>
          </a:p>
          <a:p>
            <a:pPr marL="342900" indent="-342900">
              <a:spcAft>
                <a:spcPts val="600"/>
              </a:spcAft>
              <a:buFont typeface="Arial" panose="020B0604020202020204" pitchFamily="34" charset="0"/>
              <a:buChar char="•"/>
            </a:pPr>
            <a:r>
              <a:rPr lang="en-US" dirty="0"/>
              <a:t>NIEM Health 201: Architecting NIEM Health IEPDs using Health Information Models, and</a:t>
            </a:r>
          </a:p>
          <a:p>
            <a:pPr marL="342900" indent="-342900">
              <a:spcAft>
                <a:spcPts val="600"/>
              </a:spcAft>
              <a:buFont typeface="Arial" panose="020B0604020202020204" pitchFamily="34" charset="0"/>
              <a:buChar char="•"/>
            </a:pPr>
            <a:r>
              <a:rPr lang="en-US" dirty="0"/>
              <a:t>NIEM Health Element Inventory.</a:t>
            </a:r>
          </a:p>
          <a:p>
            <a:endParaRPr lang="en-US" dirty="0"/>
          </a:p>
        </p:txBody>
      </p:sp>
      <p:sp>
        <p:nvSpPr>
          <p:cNvPr id="4" name="Slide Number Placeholder 3"/>
          <p:cNvSpPr>
            <a:spLocks noGrp="1"/>
          </p:cNvSpPr>
          <p:nvPr>
            <p:ph type="sldNum" sz="quarter" idx="10"/>
          </p:nvPr>
        </p:nvSpPr>
        <p:spPr/>
        <p:txBody>
          <a:bodyPr/>
          <a:lstStyle/>
          <a:p>
            <a:fld id="{E4C504B1-8A5D-4F91-93DF-4AEF2202ABAB}" type="slidenum">
              <a:rPr lang="en-US" smtClean="0"/>
              <a:t>17</a:t>
            </a:fld>
            <a:endParaRPr lang="en-US"/>
          </a:p>
        </p:txBody>
      </p:sp>
    </p:spTree>
    <p:extLst>
      <p:ext uri="{BB962C8B-B14F-4D97-AF65-F5344CB8AC3E}">
        <p14:creationId xmlns:p14="http://schemas.microsoft.com/office/powerpoint/2010/main" val="761311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dirty="0">
                <a:solidFill>
                  <a:schemeClr val="tx1"/>
                </a:solidFill>
                <a:effectLst/>
                <a:latin typeface="+mn-lt"/>
                <a:ea typeface="+mn-ea"/>
                <a:cs typeface="+mn-cs"/>
              </a:rPr>
              <a:t>NIEM Health 101</a:t>
            </a:r>
            <a:r>
              <a:rPr lang="en-US" sz="1200" kern="1200" dirty="0">
                <a:solidFill>
                  <a:schemeClr val="tx1"/>
                </a:solidFill>
                <a:effectLst/>
                <a:latin typeface="+mn-lt"/>
                <a:ea typeface="+mn-ea"/>
                <a:cs typeface="+mn-cs"/>
              </a:rPr>
              <a:t>, the first of the NIEM guidance documents, provides a brief overview of the current health IT landscape, related reference exchange and terminology standards, the Federal Health Information Model (FHIM). By the end of this guidance document you should better understand:</a:t>
            </a:r>
          </a:p>
          <a:p>
            <a:endParaRPr lang="en-US" sz="1200" kern="1200" dirty="0">
              <a:solidFill>
                <a:schemeClr val="tx1"/>
              </a:solidFill>
              <a:effectLst/>
              <a:latin typeface="+mn-lt"/>
              <a:ea typeface="+mn-ea"/>
              <a:cs typeface="+mn-cs"/>
            </a:endParaRPr>
          </a:p>
          <a:p>
            <a:pPr marL="342900" indent="-342900">
              <a:buFont typeface="Arial" panose="020B0604020202020204" pitchFamily="34" charset="0"/>
              <a:buChar char="•"/>
            </a:pPr>
            <a:r>
              <a:rPr lang="en-US" dirty="0"/>
              <a:t>NIEM Health Challenge</a:t>
            </a:r>
          </a:p>
          <a:p>
            <a:pPr marL="342900" indent="-342900">
              <a:buFont typeface="Arial" panose="020B0604020202020204" pitchFamily="34" charset="0"/>
              <a:buChar char="•"/>
            </a:pPr>
            <a:r>
              <a:rPr lang="en-US" dirty="0"/>
              <a:t>Health IT (HIT) Landscape and HIT Standards</a:t>
            </a:r>
          </a:p>
          <a:p>
            <a:pPr marL="342900" indent="-342900">
              <a:buFont typeface="Arial" panose="020B0604020202020204" pitchFamily="34" charset="0"/>
              <a:buChar char="•"/>
            </a:pPr>
            <a:r>
              <a:rPr lang="en-US" dirty="0"/>
              <a:t>What is NIEM</a:t>
            </a:r>
          </a:p>
          <a:p>
            <a:pPr marL="342900" indent="-342900">
              <a:buFont typeface="Arial" panose="020B0604020202020204" pitchFamily="34" charset="0"/>
              <a:buChar char="•"/>
            </a:pPr>
            <a:r>
              <a:rPr lang="en-US" dirty="0"/>
              <a:t>What is FHIM</a:t>
            </a:r>
          </a:p>
          <a:p>
            <a:pPr marL="342900" indent="-342900">
              <a:buFont typeface="Arial" panose="020B0604020202020204" pitchFamily="34" charset="0"/>
              <a:buChar char="•"/>
            </a:pPr>
            <a:r>
              <a:rPr lang="en-US" dirty="0"/>
              <a:t>NIEM Health Community-of-Interest (</a:t>
            </a:r>
            <a:r>
              <a:rPr lang="en-US" dirty="0" err="1"/>
              <a:t>CoI</a:t>
            </a:r>
            <a:r>
              <a:rPr lang="en-US" dirty="0"/>
              <a:t>) Strategy</a:t>
            </a:r>
          </a:p>
        </p:txBody>
      </p:sp>
      <p:sp>
        <p:nvSpPr>
          <p:cNvPr id="4" name="Slide Number Placeholder 3"/>
          <p:cNvSpPr>
            <a:spLocks noGrp="1"/>
          </p:cNvSpPr>
          <p:nvPr>
            <p:ph type="sldNum" sz="quarter" idx="10"/>
          </p:nvPr>
        </p:nvSpPr>
        <p:spPr/>
        <p:txBody>
          <a:bodyPr/>
          <a:lstStyle/>
          <a:p>
            <a:fld id="{E4C504B1-8A5D-4F91-93DF-4AEF2202ABAB}" type="slidenum">
              <a:rPr lang="en-US" smtClean="0"/>
              <a:t>3</a:t>
            </a:fld>
            <a:endParaRPr lang="en-US"/>
          </a:p>
        </p:txBody>
      </p:sp>
    </p:spTree>
    <p:extLst>
      <p:ext uri="{BB962C8B-B14F-4D97-AF65-F5344CB8AC3E}">
        <p14:creationId xmlns:p14="http://schemas.microsoft.com/office/powerpoint/2010/main" val="2059001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NIEM's adoption continues to grow, non-clinical domains that utilize health data elements for information exchange will require clinical informatics subject matter expertise to successfully navigate through the complexities of the HIT/HIE environment. Furthermore, operational HIT/HIE safeguards must be in place to ensure that the exchange of health information is always legal, secure, and private. The real world challenge is to harmonize across all information exchange standards and to build a compelling business case, through the Federal Health Information Model (FHIM) that defines standardized terminology and the mapping of data relationships, both key to the efficient exchange of healthcare information.</a:t>
            </a:r>
          </a:p>
          <a:p>
            <a:endParaRPr lang="en-US" dirty="0"/>
          </a:p>
        </p:txBody>
      </p:sp>
      <p:sp>
        <p:nvSpPr>
          <p:cNvPr id="4" name="Slide Number Placeholder 3"/>
          <p:cNvSpPr>
            <a:spLocks noGrp="1"/>
          </p:cNvSpPr>
          <p:nvPr>
            <p:ph type="sldNum" sz="quarter" idx="10"/>
          </p:nvPr>
        </p:nvSpPr>
        <p:spPr/>
        <p:txBody>
          <a:bodyPr/>
          <a:lstStyle/>
          <a:p>
            <a:fld id="{E4C504B1-8A5D-4F91-93DF-4AEF2202ABAB}" type="slidenum">
              <a:rPr lang="en-US" smtClean="0"/>
              <a:t>4</a:t>
            </a:fld>
            <a:endParaRPr lang="en-US"/>
          </a:p>
        </p:txBody>
      </p:sp>
    </p:spTree>
    <p:extLst>
      <p:ext uri="{BB962C8B-B14F-4D97-AF65-F5344CB8AC3E}">
        <p14:creationId xmlns:p14="http://schemas.microsoft.com/office/powerpoint/2010/main" val="629411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Healthcare Information Management Systems Society (HIMSS) summarizes today’s Health IT (HIT) landscape as a sophisticated, heterogeneous environment comprised of a wide assortment of health care settings, stakeholders, and information systems, specifically for healthcare delivery. The sheer number and diversity of healthcare entities (e.g. providers, payers, researchers, and beneficiaries) presents a considerable information sharing challenge within the healthcare ecosystem. This lack of “interoperability,” is primarily due to an absence of a widely adopted and integrated standardized vocabulary (or shared language). Despite the advent of several interoperability standards development organizations (SDO), the assortment of interoperability standards are not “harmonized,” resulting in gaps, overlaps, and duplication. Furthermore, competing standards hinder further development and progress of the standardized exchange and use of protected health information (PHI).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21st Century Cures Act (Cures Act) defines interoperability in the context of health information technology (health IT) as health IT that enables the secure exchange of electronic health information with, and use of electronic health information from, other health information technology without special effort on the part of the user; allows for complete access, exchange, and use of all electronically accessible health information for authorized use under applicable State or Federal law; and does not constitute information blocking as defined in section 3022(a).</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4C504B1-8A5D-4F91-93DF-4AEF2202ABAB}" type="slidenum">
              <a:rPr lang="en-US" smtClean="0"/>
              <a:t>5</a:t>
            </a:fld>
            <a:endParaRPr lang="en-US"/>
          </a:p>
        </p:txBody>
      </p:sp>
    </p:spTree>
    <p:extLst>
      <p:ext uri="{BB962C8B-B14F-4D97-AF65-F5344CB8AC3E}">
        <p14:creationId xmlns:p14="http://schemas.microsoft.com/office/powerpoint/2010/main" val="3496876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HIE data exchange standards have evolved through the years to improve messaging and to drive high data quality. These structure and syntax standards include:</a:t>
            </a:r>
          </a:p>
          <a:p>
            <a:endParaRPr lang="en-US" dirty="0"/>
          </a:p>
          <a:p>
            <a:r>
              <a:rPr lang="en-US" dirty="0"/>
              <a:t>•	Digital Imaging and Communications in Medicine (DICOM): Imaging</a:t>
            </a:r>
          </a:p>
          <a:p>
            <a:r>
              <a:rPr lang="en-US" dirty="0"/>
              <a:t>•	HL7v2.x: Messaging</a:t>
            </a:r>
          </a:p>
          <a:p>
            <a:r>
              <a:rPr lang="en-US" dirty="0"/>
              <a:t>•	HL7v3: Clinical Document Architecture (CDA), Consolidated-CDA (C-CDA), Continuity of Care Document (CCD) documents</a:t>
            </a:r>
          </a:p>
          <a:p>
            <a:r>
              <a:rPr lang="en-US" dirty="0"/>
              <a:t>•	HL7 Fast Healthcare Interoperability Resources (FHIR): an emerging web services and document standard, currently in trial use</a:t>
            </a:r>
          </a:p>
          <a:p>
            <a:r>
              <a:rPr lang="en-US" dirty="0"/>
              <a:t>•	National Council for Prescription Drug Programs (NCPDP): developed by the American National Standards Institute, NCPDP is an accredited standards development organization providing healthcare solutions, largely to the pharmaceutical industry</a:t>
            </a:r>
          </a:p>
          <a:p>
            <a:endParaRPr lang="en-US" dirty="0"/>
          </a:p>
        </p:txBody>
      </p:sp>
      <p:sp>
        <p:nvSpPr>
          <p:cNvPr id="4" name="Slide Number Placeholder 3"/>
          <p:cNvSpPr>
            <a:spLocks noGrp="1"/>
          </p:cNvSpPr>
          <p:nvPr>
            <p:ph type="sldNum" sz="quarter" idx="10"/>
          </p:nvPr>
        </p:nvSpPr>
        <p:spPr/>
        <p:txBody>
          <a:bodyPr/>
          <a:lstStyle/>
          <a:p>
            <a:fld id="{E4C504B1-8A5D-4F91-93DF-4AEF2202ABAB}" type="slidenum">
              <a:rPr lang="en-US" smtClean="0"/>
              <a:t>6</a:t>
            </a:fld>
            <a:endParaRPr lang="en-US"/>
          </a:p>
        </p:txBody>
      </p:sp>
    </p:spTree>
    <p:extLst>
      <p:ext uri="{BB962C8B-B14F-4D97-AF65-F5344CB8AC3E}">
        <p14:creationId xmlns:p14="http://schemas.microsoft.com/office/powerpoint/2010/main" val="4133777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Health vocabulary standards include:</a:t>
            </a:r>
          </a:p>
          <a:p>
            <a:r>
              <a:rPr lang="en-US" dirty="0"/>
              <a:t>•	</a:t>
            </a:r>
            <a:r>
              <a:rPr lang="en-US" sz="1200" dirty="0"/>
              <a:t>SNOMED CT (Systematized Nomenclature of Medicine-Clinical Terms)</a:t>
            </a:r>
          </a:p>
          <a:p>
            <a:r>
              <a:rPr lang="en-US" sz="1200" dirty="0"/>
              <a:t>•	</a:t>
            </a:r>
            <a:r>
              <a:rPr lang="en-US" sz="1200" dirty="0" err="1"/>
              <a:t>RxNorm</a:t>
            </a:r>
            <a:endParaRPr lang="en-US" sz="1200" dirty="0"/>
          </a:p>
          <a:p>
            <a:r>
              <a:rPr lang="en-US" sz="1200" dirty="0"/>
              <a:t>•	LOINC (Logical Observation Identifiers Names and Codes)</a:t>
            </a:r>
          </a:p>
          <a:p>
            <a:r>
              <a:rPr lang="en-US" sz="1200" dirty="0"/>
              <a:t>•	CPT® (Current Procedural Terminology)</a:t>
            </a:r>
          </a:p>
          <a:p>
            <a:r>
              <a:rPr lang="en-US" sz="1200" dirty="0"/>
              <a:t>•	ICD-10 (International Statistical Classification of Diseases and Related Health Problems 10th revision)</a:t>
            </a:r>
          </a:p>
          <a:p>
            <a:r>
              <a:rPr lang="en-US" sz="1200" dirty="0"/>
              <a:t>•	DSM-5 (The Diagnostic and Statistical Manual of Mental Disorders)</a:t>
            </a:r>
            <a:endParaRPr lang="en-US" dirty="0"/>
          </a:p>
          <a:p>
            <a:r>
              <a:rPr lang="en-US" dirty="0"/>
              <a:t>Vocabulary standards were developed to ensure semantic and syntactical consistency with the characteristics and attributes for clinically specific patient medical record information terminologies. Examples of relevant vocabulary standards include, but are not limited to:</a:t>
            </a:r>
          </a:p>
          <a:p>
            <a:r>
              <a:rPr lang="en-US" dirty="0"/>
              <a:t>•	SNOMED CT (Systematized Nomenclature of Medicine-Clinical Terms): developed by the International Health Terminology Standards Development Organization (IHTSDO), it is comprehensive, multilingual clinical healthcare terminology originally intended to record observations for pathologists </a:t>
            </a:r>
          </a:p>
          <a:p>
            <a:r>
              <a:rPr lang="en-US" dirty="0"/>
              <a:t>•	</a:t>
            </a:r>
            <a:r>
              <a:rPr lang="en-US" dirty="0" err="1"/>
              <a:t>RxNorm</a:t>
            </a:r>
            <a:r>
              <a:rPr lang="en-US" dirty="0"/>
              <a:t>: developed by the National Library of Medicine (NLM), it provides normalized names for clinical drugs and links its names to many of the drug vocabularies commonly used in pharmacy management and drug interaction software</a:t>
            </a:r>
          </a:p>
          <a:p>
            <a:r>
              <a:rPr lang="en-US" dirty="0"/>
              <a:t>•	LOINC (Logical Observation Identifiers Names and Codes): developed by </a:t>
            </a:r>
            <a:r>
              <a:rPr lang="en-US" dirty="0" err="1"/>
              <a:t>Regenstrief</a:t>
            </a:r>
            <a:r>
              <a:rPr lang="en-US" dirty="0"/>
              <a:t>, LOINC serves as an international standard for identifying health measurements, observations, and documents and was originally intended for reporting lab results</a:t>
            </a:r>
          </a:p>
          <a:p>
            <a:r>
              <a:rPr lang="en-US" dirty="0"/>
              <a:t>•	CPT® (Current Procedural Terminology): developed by the American Medical Association (AMA) for the purpose of billing outpatient &amp; office procedures</a:t>
            </a:r>
          </a:p>
          <a:p>
            <a:r>
              <a:rPr lang="en-US" dirty="0"/>
              <a:t>•	ICD-10 (International Statistical Classification of Diseases and Related Health Problems 10th revision):  a medical classification list developed by the World Health Organization (WHO). It contains codes for diseases, signs and symptoms, abnormal findings, complaints, social circumstances, and external causes of injury or diseases. ICD-10 is commonly used for billing purposes.</a:t>
            </a:r>
          </a:p>
          <a:p>
            <a:r>
              <a:rPr lang="en-US" dirty="0"/>
              <a:t>•	DSM-5 (The Diagnostic and Statistical Manual of Mental Disorders): developed and administered by the American Psychiatric Association (APA), serves as a psychiatric classification and diagnostic reference tool</a:t>
            </a:r>
          </a:p>
          <a:p>
            <a:endParaRPr lang="en-US" dirty="0"/>
          </a:p>
        </p:txBody>
      </p:sp>
      <p:sp>
        <p:nvSpPr>
          <p:cNvPr id="4" name="Slide Number Placeholder 3"/>
          <p:cNvSpPr>
            <a:spLocks noGrp="1"/>
          </p:cNvSpPr>
          <p:nvPr>
            <p:ph type="sldNum" sz="quarter" idx="10"/>
          </p:nvPr>
        </p:nvSpPr>
        <p:spPr/>
        <p:txBody>
          <a:bodyPr/>
          <a:lstStyle/>
          <a:p>
            <a:fld id="{E4C504B1-8A5D-4F91-93DF-4AEF2202ABAB}" type="slidenum">
              <a:rPr lang="en-US" smtClean="0"/>
              <a:t>7</a:t>
            </a:fld>
            <a:endParaRPr lang="en-US"/>
          </a:p>
        </p:txBody>
      </p:sp>
    </p:spTree>
    <p:extLst>
      <p:ext uri="{BB962C8B-B14F-4D97-AF65-F5344CB8AC3E}">
        <p14:creationId xmlns:p14="http://schemas.microsoft.com/office/powerpoint/2010/main" val="120006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addition to the standards mentioned above, health information is protected by a number of privacy and security laws that proscribe the type of terminology to utilize as well as the protections around the information being shared. </a:t>
            </a:r>
          </a:p>
          <a:p>
            <a:endParaRPr lang="en-US" dirty="0"/>
          </a:p>
          <a:p>
            <a:r>
              <a:rPr lang="en-US" dirty="0"/>
              <a:t>The combination of a history of multiple healthcare information exchange standards and multiple different specialized healthcare vocabulary standards results in a very sophisticated health IT environment that is challenging for non-healthcare domains to implement directly.</a:t>
            </a:r>
          </a:p>
        </p:txBody>
      </p:sp>
      <p:sp>
        <p:nvSpPr>
          <p:cNvPr id="4" name="Slide Number Placeholder 3"/>
          <p:cNvSpPr>
            <a:spLocks noGrp="1"/>
          </p:cNvSpPr>
          <p:nvPr>
            <p:ph type="sldNum" sz="quarter" idx="10"/>
          </p:nvPr>
        </p:nvSpPr>
        <p:spPr/>
        <p:txBody>
          <a:bodyPr/>
          <a:lstStyle/>
          <a:p>
            <a:fld id="{E4C504B1-8A5D-4F91-93DF-4AEF2202ABAB}" type="slidenum">
              <a:rPr lang="en-US" smtClean="0"/>
              <a:t>8</a:t>
            </a:fld>
            <a:endParaRPr lang="en-US"/>
          </a:p>
        </p:txBody>
      </p:sp>
    </p:spTree>
    <p:extLst>
      <p:ext uri="{BB962C8B-B14F-4D97-AF65-F5344CB8AC3E}">
        <p14:creationId xmlns:p14="http://schemas.microsoft.com/office/powerpoint/2010/main" val="2228434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National Information Exchange Model (NIEM) is a common vocabulary that enables efficient information exchange across diverse public and private organizations. NIEM connects communities of people who share a common need to exchange information in order to advance their mission. </a:t>
            </a:r>
          </a:p>
          <a:p>
            <a:endParaRPr lang="en-US" dirty="0"/>
          </a:p>
          <a:p>
            <a:r>
              <a:rPr lang="en-US" dirty="0"/>
              <a:t>As NIEM's adoption continues to grow, non-clinical domains that utilize health data elements for information exchange will require clinical informatics subject matter expertise to successfully navigate through the complexities of the HIT/HIE environment. Furthermore, operational HIT/HIE safeguards must be in place to ensure that the exchange of health information is always legal, secure, and private. The real world challenge is to harmonize across all information exchange standards and to build a compelling business case, through the Federal Health Information Modeling and Standards (FHIMS) program and its corresponding Federal Health Information Model (FHIM) that defines standardized terminology and the mapping of data relationships, both key to the efficient exchange of healthcare information.</a:t>
            </a:r>
          </a:p>
        </p:txBody>
      </p:sp>
      <p:sp>
        <p:nvSpPr>
          <p:cNvPr id="4" name="Slide Number Placeholder 3"/>
          <p:cNvSpPr>
            <a:spLocks noGrp="1"/>
          </p:cNvSpPr>
          <p:nvPr>
            <p:ph type="sldNum" sz="quarter" idx="10"/>
          </p:nvPr>
        </p:nvSpPr>
        <p:spPr/>
        <p:txBody>
          <a:bodyPr/>
          <a:lstStyle/>
          <a:p>
            <a:fld id="{E4C504B1-8A5D-4F91-93DF-4AEF2202ABAB}" type="slidenum">
              <a:rPr lang="en-US" smtClean="0"/>
              <a:t>9</a:t>
            </a:fld>
            <a:endParaRPr lang="en-US"/>
          </a:p>
        </p:txBody>
      </p:sp>
    </p:spTree>
    <p:extLst>
      <p:ext uri="{BB962C8B-B14F-4D97-AF65-F5344CB8AC3E}">
        <p14:creationId xmlns:p14="http://schemas.microsoft.com/office/powerpoint/2010/main" val="1167965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NIEM has come a long way since it was formally launched in April 2005 by the Chief Information Officers of U.S. Department of Homeland Security and the U.S. Department of Justice based on the Global Justice XML Data Model (GJXDM). As of June 2019 there are over 14 NIEM Domains and emerging Communities of Interest (</a:t>
            </a:r>
            <a:r>
              <a:rPr lang="en-US" dirty="0" err="1"/>
              <a:t>CoI</a:t>
            </a:r>
            <a:r>
              <a:rPr lang="en-US" dirty="0"/>
              <a:t>), including Agriculture, Biometrics, CBRN, Emergency Management, Human Services, Immigration, Infrastructure Protection, Intelligence, International Trade, Justice, Maritime, Military Operations, Screening, and Surface Transportation.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Today all 50 states and over 19 federal agencies are using NIEM. The benefits of NIEM have also extended to Europe, the Americas, Australia, and Asia. </a:t>
            </a:r>
          </a:p>
          <a:p>
            <a:endParaRPr lang="en-US" dirty="0"/>
          </a:p>
        </p:txBody>
      </p:sp>
      <p:sp>
        <p:nvSpPr>
          <p:cNvPr id="4" name="Slide Number Placeholder 3"/>
          <p:cNvSpPr>
            <a:spLocks noGrp="1"/>
          </p:cNvSpPr>
          <p:nvPr>
            <p:ph type="sldNum" sz="quarter" idx="10"/>
          </p:nvPr>
        </p:nvSpPr>
        <p:spPr/>
        <p:txBody>
          <a:bodyPr/>
          <a:lstStyle/>
          <a:p>
            <a:fld id="{E4C504B1-8A5D-4F91-93DF-4AEF2202ABAB}" type="slidenum">
              <a:rPr lang="en-US" smtClean="0"/>
              <a:t>10</a:t>
            </a:fld>
            <a:endParaRPr lang="en-US"/>
          </a:p>
        </p:txBody>
      </p:sp>
    </p:spTree>
    <p:extLst>
      <p:ext uri="{BB962C8B-B14F-4D97-AF65-F5344CB8AC3E}">
        <p14:creationId xmlns:p14="http://schemas.microsoft.com/office/powerpoint/2010/main" val="9963845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3886290" y="1753862"/>
            <a:ext cx="5257710" cy="3196465"/>
          </a:xfrm>
          <a:prstGeom prst="rect">
            <a:avLst/>
          </a:prstGeom>
          <a:solidFill>
            <a:srgbClr val="FFFFFF">
              <a:alpha val="9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endParaRPr>
          </a:p>
        </p:txBody>
      </p:sp>
      <p:sp>
        <p:nvSpPr>
          <p:cNvPr id="5" name="Footer Placeholder 4"/>
          <p:cNvSpPr>
            <a:spLocks noGrp="1"/>
          </p:cNvSpPr>
          <p:nvPr>
            <p:ph type="ftr" sz="quarter" idx="11"/>
          </p:nvPr>
        </p:nvSpPr>
        <p:spPr>
          <a:xfrm>
            <a:off x="457200" y="6356350"/>
            <a:ext cx="2895600" cy="365125"/>
          </a:xfrm>
        </p:spPr>
        <p:txBody>
          <a:bodyPr/>
          <a:lstStyle/>
          <a:p>
            <a:endParaRPr lang="en-US"/>
          </a:p>
        </p:txBody>
      </p:sp>
      <p:sp>
        <p:nvSpPr>
          <p:cNvPr id="2" name="Title 1"/>
          <p:cNvSpPr>
            <a:spLocks noGrp="1"/>
          </p:cNvSpPr>
          <p:nvPr>
            <p:ph type="ctrTitle"/>
          </p:nvPr>
        </p:nvSpPr>
        <p:spPr>
          <a:xfrm>
            <a:off x="4170958" y="1988741"/>
            <a:ext cx="4688374" cy="1470025"/>
          </a:xfrm>
        </p:spPr>
        <p:txBody>
          <a:bodyPr lIns="91440" rIns="91440" anchor="t">
            <a:noAutofit/>
          </a:bodyPr>
          <a:lstStyle>
            <a:lvl1pPr algn="l">
              <a:defRPr sz="3200" b="1">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170958" y="3468394"/>
            <a:ext cx="4688374" cy="801295"/>
          </a:xfrm>
        </p:spPr>
        <p:txBody>
          <a:bodyPr anchor="t">
            <a:normAutofit/>
          </a:bodyPr>
          <a:lstStyle>
            <a:lvl1pPr marL="0" indent="0" algn="l">
              <a:buNone/>
              <a:defRPr sz="18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Text Placeholder 9"/>
          <p:cNvSpPr>
            <a:spLocks noGrp="1"/>
          </p:cNvSpPr>
          <p:nvPr>
            <p:ph type="body" sz="quarter" idx="12"/>
          </p:nvPr>
        </p:nvSpPr>
        <p:spPr>
          <a:xfrm>
            <a:off x="4170363" y="4279719"/>
            <a:ext cx="4689475" cy="452437"/>
          </a:xfrm>
        </p:spPr>
        <p:txBody>
          <a:bodyPr>
            <a:normAutofit/>
          </a:bodyPr>
          <a:lstStyle>
            <a:lvl1pPr marL="0" indent="0">
              <a:buNone/>
              <a:defRPr sz="1600" b="1"/>
            </a:lvl1pPr>
          </a:lstStyle>
          <a:p>
            <a:pPr lvl="0"/>
            <a:r>
              <a:rPr lang="en-US"/>
              <a:t>Click to edit Master text styles</a:t>
            </a:r>
          </a:p>
        </p:txBody>
      </p:sp>
    </p:spTree>
    <p:extLst>
      <p:ext uri="{BB962C8B-B14F-4D97-AF65-F5344CB8AC3E}">
        <p14:creationId xmlns:p14="http://schemas.microsoft.com/office/powerpoint/2010/main" val="1533911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w/Sub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AB5C468-8541-B84F-B04D-2472D8C9C99B}" type="datetimeFigureOut">
              <a:rPr lang="en-US" smtClean="0"/>
              <a:t>6/17/2019</a:t>
            </a:fld>
            <a:endParaRPr lang="en-US"/>
          </a:p>
        </p:txBody>
      </p:sp>
      <p:sp>
        <p:nvSpPr>
          <p:cNvPr id="6" name="Footer Placeholder 5"/>
          <p:cNvSpPr>
            <a:spLocks noGrp="1"/>
          </p:cNvSpPr>
          <p:nvPr>
            <p:ph type="ftr" sz="quarter" idx="11"/>
          </p:nvPr>
        </p:nvSpPr>
        <p:spPr>
          <a:xfrm>
            <a:off x="3124200" y="6356350"/>
            <a:ext cx="5562600" cy="365125"/>
          </a:xfrm>
        </p:spPr>
        <p:txBody>
          <a:bodyPr/>
          <a:lstStyle/>
          <a:p>
            <a:endParaRPr lang="en-US"/>
          </a:p>
        </p:txBody>
      </p:sp>
      <p:sp>
        <p:nvSpPr>
          <p:cNvPr id="7" name="Slide Number Placeholder 6"/>
          <p:cNvSpPr>
            <a:spLocks noGrp="1"/>
          </p:cNvSpPr>
          <p:nvPr>
            <p:ph type="sldNum" sz="quarter" idx="12"/>
          </p:nvPr>
        </p:nvSpPr>
        <p:spPr/>
        <p:txBody>
          <a:bodyPr/>
          <a:lstStyle/>
          <a:p>
            <a:fld id="{B9769521-F155-E740-ACC8-E1566717943B}" type="slidenum">
              <a:rPr lang="en-US" smtClean="0"/>
              <a:t>‹#›</a:t>
            </a:fld>
            <a:endParaRPr lang="en-US"/>
          </a:p>
        </p:txBody>
      </p:sp>
      <p:sp>
        <p:nvSpPr>
          <p:cNvPr id="13" name="Text Placeholder 15"/>
          <p:cNvSpPr>
            <a:spLocks noGrp="1"/>
          </p:cNvSpPr>
          <p:nvPr>
            <p:ph type="body" sz="quarter" idx="13"/>
          </p:nvPr>
        </p:nvSpPr>
        <p:spPr>
          <a:xfrm>
            <a:off x="1" y="961839"/>
            <a:ext cx="6853914" cy="289527"/>
          </a:xfrm>
          <a:solidFill>
            <a:schemeClr val="accent1"/>
          </a:solidFill>
        </p:spPr>
        <p:txBody>
          <a:bodyPr tIns="36576" bIns="0" anchor="t">
            <a:noAutofit/>
          </a:bodyPr>
          <a:lstStyle>
            <a:lvl1pPr marL="0" indent="0" algn="r">
              <a:buNone/>
              <a:defRPr sz="1200" b="0" i="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a:t>Click to edit Master text styles</a:t>
            </a:r>
          </a:p>
        </p:txBody>
      </p:sp>
      <p:sp>
        <p:nvSpPr>
          <p:cNvPr id="14"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pic>
        <p:nvPicPr>
          <p:cNvPr id="15" name="Picture 14"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7" name="Content Placeholder 2"/>
          <p:cNvSpPr>
            <a:spLocks noGrp="1"/>
          </p:cNvSpPr>
          <p:nvPr>
            <p:ph sz="half" idx="1"/>
          </p:nvPr>
        </p:nvSpPr>
        <p:spPr>
          <a:xfrm>
            <a:off x="457200" y="1475496"/>
            <a:ext cx="4038600"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p:cNvSpPr>
            <a:spLocks noGrp="1"/>
          </p:cNvSpPr>
          <p:nvPr>
            <p:ph sz="half" idx="14"/>
          </p:nvPr>
        </p:nvSpPr>
        <p:spPr>
          <a:xfrm>
            <a:off x="4648200" y="1475496"/>
            <a:ext cx="4038600"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Straight Connector 18"/>
          <p:cNvCxnSpPr/>
          <p:nvPr/>
        </p:nvCxnSpPr>
        <p:spPr>
          <a:xfrm>
            <a:off x="4566164"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64713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75496"/>
            <a:ext cx="4038600"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B5C468-8541-B84F-B04D-2472D8C9C99B}" type="datetimeFigureOut">
              <a:rPr lang="en-US" smtClean="0"/>
              <a:t>6/17/2019</a:t>
            </a:fld>
            <a:endParaRPr lang="en-US"/>
          </a:p>
        </p:txBody>
      </p:sp>
      <p:sp>
        <p:nvSpPr>
          <p:cNvPr id="6" name="Footer Placeholder 5"/>
          <p:cNvSpPr>
            <a:spLocks noGrp="1"/>
          </p:cNvSpPr>
          <p:nvPr>
            <p:ph type="ftr" sz="quarter" idx="11"/>
          </p:nvPr>
        </p:nvSpPr>
        <p:spPr>
          <a:xfrm>
            <a:off x="3124200" y="6356350"/>
            <a:ext cx="5562600" cy="365125"/>
          </a:xfrm>
        </p:spPr>
        <p:txBody>
          <a:bodyPr/>
          <a:lstStyle/>
          <a:p>
            <a:endParaRPr lang="en-US"/>
          </a:p>
        </p:txBody>
      </p:sp>
      <p:sp>
        <p:nvSpPr>
          <p:cNvPr id="7" name="Slide Number Placeholder 6"/>
          <p:cNvSpPr>
            <a:spLocks noGrp="1"/>
          </p:cNvSpPr>
          <p:nvPr>
            <p:ph type="sldNum" sz="quarter" idx="12"/>
          </p:nvPr>
        </p:nvSpPr>
        <p:spPr/>
        <p:txBody>
          <a:bodyPr/>
          <a:lstStyle/>
          <a:p>
            <a:fld id="{B9769521-F155-E740-ACC8-E1566717943B}" type="slidenum">
              <a:rPr lang="en-US" smtClean="0"/>
              <a:t>‹#›</a:t>
            </a:fld>
            <a:endParaRPr lang="en-US"/>
          </a:p>
        </p:txBody>
      </p:sp>
      <p:sp>
        <p:nvSpPr>
          <p:cNvPr id="12" name="Content Placeholder 2"/>
          <p:cNvSpPr>
            <a:spLocks noGrp="1"/>
          </p:cNvSpPr>
          <p:nvPr>
            <p:ph sz="half" idx="14"/>
          </p:nvPr>
        </p:nvSpPr>
        <p:spPr>
          <a:xfrm>
            <a:off x="4648200" y="1475496"/>
            <a:ext cx="4038600"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pic>
        <p:nvPicPr>
          <p:cNvPr id="15" name="Picture 14"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0" name="Rectangle 9"/>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4566164"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39354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mparison w/Sub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 name="Text Placeholder 4"/>
          <p:cNvSpPr>
            <a:spLocks noGrp="1"/>
          </p:cNvSpPr>
          <p:nvPr>
            <p:ph type="body" sz="quarter" idx="14"/>
          </p:nvPr>
        </p:nvSpPr>
        <p:spPr>
          <a:xfrm>
            <a:off x="455613" y="1475496"/>
            <a:ext cx="3998544" cy="639762"/>
          </a:xfrm>
          <a:solidFill>
            <a:schemeClr val="tx1">
              <a:lumMod val="75000"/>
            </a:schemeClr>
          </a:solidFill>
        </p:spPr>
        <p:txBody>
          <a:bodyPr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AB5C468-8541-B84F-B04D-2472D8C9C99B}" type="datetimeFigureOut">
              <a:rPr lang="en-US" smtClean="0"/>
              <a:t>6/17/2019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769521-F155-E740-ACC8-E1566717943B}" type="slidenum">
              <a:rPr lang="en-US" smtClean="0"/>
              <a:t>‹#›</a:t>
            </a:fld>
            <a:endParaRPr lang="en-US"/>
          </a:p>
        </p:txBody>
      </p:sp>
      <p:sp>
        <p:nvSpPr>
          <p:cNvPr id="14" name="Content Placeholder 2"/>
          <p:cNvSpPr>
            <a:spLocks noGrp="1"/>
          </p:cNvSpPr>
          <p:nvPr>
            <p:ph sz="half" idx="1"/>
          </p:nvPr>
        </p:nvSpPr>
        <p:spPr>
          <a:xfrm>
            <a:off x="457199" y="2115258"/>
            <a:ext cx="3996911" cy="3886201"/>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13"/>
          </p:nvPr>
        </p:nvSpPr>
        <p:spPr>
          <a:xfrm>
            <a:off x="1" y="961839"/>
            <a:ext cx="6853914" cy="289527"/>
          </a:xfrm>
          <a:solidFill>
            <a:schemeClr val="accent1"/>
          </a:solidFill>
        </p:spPr>
        <p:txBody>
          <a:bodyPr tIns="36576" bIns="0" anchor="t">
            <a:noAutofit/>
          </a:bodyPr>
          <a:lstStyle>
            <a:lvl1pPr marL="0" indent="0" algn="r">
              <a:buNone/>
              <a:defRPr sz="1200" b="0" i="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a:t>Click to edit Master text styles</a:t>
            </a:r>
          </a:p>
        </p:txBody>
      </p:sp>
      <p:sp>
        <p:nvSpPr>
          <p:cNvPr id="17"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pic>
        <p:nvPicPr>
          <p:cNvPr id="18" name="Picture 17"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9" name="Text Placeholder 4"/>
          <p:cNvSpPr>
            <a:spLocks noGrp="1"/>
          </p:cNvSpPr>
          <p:nvPr>
            <p:ph type="body" sz="quarter" idx="15"/>
          </p:nvPr>
        </p:nvSpPr>
        <p:spPr>
          <a:xfrm>
            <a:off x="4685921" y="1475496"/>
            <a:ext cx="4000879" cy="639762"/>
          </a:xfrm>
          <a:solidFill>
            <a:schemeClr val="tx1">
              <a:lumMod val="75000"/>
            </a:schemeClr>
          </a:solidFill>
        </p:spPr>
        <p:txBody>
          <a:bodyPr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2"/>
          <p:cNvSpPr>
            <a:spLocks noGrp="1"/>
          </p:cNvSpPr>
          <p:nvPr>
            <p:ph sz="half" idx="16"/>
          </p:nvPr>
        </p:nvSpPr>
        <p:spPr>
          <a:xfrm>
            <a:off x="4687555" y="2115258"/>
            <a:ext cx="3999245" cy="3886201"/>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2" name="Straight Connector 21"/>
          <p:cNvCxnSpPr/>
          <p:nvPr/>
        </p:nvCxnSpPr>
        <p:spPr>
          <a:xfrm>
            <a:off x="4566164"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3558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aris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 name="Text Placeholder 4"/>
          <p:cNvSpPr>
            <a:spLocks noGrp="1"/>
          </p:cNvSpPr>
          <p:nvPr>
            <p:ph type="body" sz="quarter" idx="14"/>
          </p:nvPr>
        </p:nvSpPr>
        <p:spPr>
          <a:xfrm>
            <a:off x="455613" y="1475496"/>
            <a:ext cx="3998544" cy="639762"/>
          </a:xfrm>
          <a:solidFill>
            <a:schemeClr val="tx1">
              <a:lumMod val="75000"/>
            </a:schemeClr>
          </a:solidFill>
        </p:spPr>
        <p:txBody>
          <a:bodyPr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AB5C468-8541-B84F-B04D-2472D8C9C99B}" type="datetimeFigureOut">
              <a:rPr lang="en-US" smtClean="0"/>
              <a:t>6/17/2019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769521-F155-E740-ACC8-E1566717943B}" type="slidenum">
              <a:rPr lang="en-US" smtClean="0"/>
              <a:t>‹#›</a:t>
            </a:fld>
            <a:endParaRPr lang="en-US"/>
          </a:p>
        </p:txBody>
      </p:sp>
      <p:sp>
        <p:nvSpPr>
          <p:cNvPr id="14" name="Content Placeholder 2"/>
          <p:cNvSpPr>
            <a:spLocks noGrp="1"/>
          </p:cNvSpPr>
          <p:nvPr>
            <p:ph sz="half" idx="1"/>
          </p:nvPr>
        </p:nvSpPr>
        <p:spPr>
          <a:xfrm>
            <a:off x="457199" y="2115258"/>
            <a:ext cx="3996911" cy="3886201"/>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8" name="Picture 17"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9" name="Text Placeholder 4"/>
          <p:cNvSpPr>
            <a:spLocks noGrp="1"/>
          </p:cNvSpPr>
          <p:nvPr>
            <p:ph type="body" sz="quarter" idx="15"/>
          </p:nvPr>
        </p:nvSpPr>
        <p:spPr>
          <a:xfrm>
            <a:off x="4685921" y="1475496"/>
            <a:ext cx="4000879" cy="639762"/>
          </a:xfrm>
          <a:solidFill>
            <a:schemeClr val="tx1">
              <a:lumMod val="75000"/>
            </a:schemeClr>
          </a:solidFill>
        </p:spPr>
        <p:txBody>
          <a:bodyPr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2"/>
          <p:cNvSpPr>
            <a:spLocks noGrp="1"/>
          </p:cNvSpPr>
          <p:nvPr>
            <p:ph sz="half" idx="16"/>
          </p:nvPr>
        </p:nvSpPr>
        <p:spPr>
          <a:xfrm>
            <a:off x="4687555" y="2115258"/>
            <a:ext cx="3999245" cy="3886201"/>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2" name="Straight Connector 21"/>
          <p:cNvCxnSpPr/>
          <p:nvPr/>
        </p:nvCxnSpPr>
        <p:spPr>
          <a:xfrm>
            <a:off x="4566164"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13"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sp>
        <p:nvSpPr>
          <p:cNvPr id="15" name="Rectangle 14"/>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243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ree Content w/Sub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52881" y="1475496"/>
            <a:ext cx="2633617"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B5C468-8541-B84F-B04D-2472D8C9C99B}" type="datetimeFigureOut">
              <a:rPr lang="en-US" smtClean="0"/>
              <a:t>6/17/2019</a:t>
            </a:fld>
            <a:endParaRPr lang="en-US"/>
          </a:p>
        </p:txBody>
      </p:sp>
      <p:sp>
        <p:nvSpPr>
          <p:cNvPr id="6" name="Footer Placeholder 5"/>
          <p:cNvSpPr>
            <a:spLocks noGrp="1"/>
          </p:cNvSpPr>
          <p:nvPr>
            <p:ph type="ftr" sz="quarter" idx="11"/>
          </p:nvPr>
        </p:nvSpPr>
        <p:spPr>
          <a:xfrm>
            <a:off x="3124200" y="6356350"/>
            <a:ext cx="5562600" cy="365125"/>
          </a:xfrm>
        </p:spPr>
        <p:txBody>
          <a:bodyPr/>
          <a:lstStyle/>
          <a:p>
            <a:endParaRPr lang="en-US"/>
          </a:p>
        </p:txBody>
      </p:sp>
      <p:sp>
        <p:nvSpPr>
          <p:cNvPr id="7" name="Slide Number Placeholder 6"/>
          <p:cNvSpPr>
            <a:spLocks noGrp="1"/>
          </p:cNvSpPr>
          <p:nvPr>
            <p:ph type="sldNum" sz="quarter" idx="12"/>
          </p:nvPr>
        </p:nvSpPr>
        <p:spPr/>
        <p:txBody>
          <a:bodyPr/>
          <a:lstStyle/>
          <a:p>
            <a:fld id="{B9769521-F155-E740-ACC8-E1566717943B}" type="slidenum">
              <a:rPr lang="en-US" smtClean="0"/>
              <a:t>‹#›</a:t>
            </a:fld>
            <a:endParaRPr lang="en-US"/>
          </a:p>
        </p:txBody>
      </p:sp>
      <p:sp>
        <p:nvSpPr>
          <p:cNvPr id="12" name="Content Placeholder 2"/>
          <p:cNvSpPr>
            <a:spLocks noGrp="1"/>
          </p:cNvSpPr>
          <p:nvPr>
            <p:ph sz="half" idx="14"/>
          </p:nvPr>
        </p:nvSpPr>
        <p:spPr>
          <a:xfrm>
            <a:off x="6038899" y="1475496"/>
            <a:ext cx="2633472"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14"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cxnSp>
        <p:nvCxnSpPr>
          <p:cNvPr id="11" name="Straight Connector 10"/>
          <p:cNvCxnSpPr/>
          <p:nvPr/>
        </p:nvCxnSpPr>
        <p:spPr>
          <a:xfrm>
            <a:off x="5956863"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19" name="Content Placeholder 2"/>
          <p:cNvSpPr>
            <a:spLocks noGrp="1"/>
          </p:cNvSpPr>
          <p:nvPr>
            <p:ph sz="half" idx="15"/>
          </p:nvPr>
        </p:nvSpPr>
        <p:spPr>
          <a:xfrm>
            <a:off x="473225" y="1475496"/>
            <a:ext cx="2633617"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Straight Connector 19"/>
          <p:cNvCxnSpPr/>
          <p:nvPr/>
        </p:nvCxnSpPr>
        <p:spPr>
          <a:xfrm>
            <a:off x="3177207"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21" name="Text Placeholder 15"/>
          <p:cNvSpPr>
            <a:spLocks noGrp="1"/>
          </p:cNvSpPr>
          <p:nvPr>
            <p:ph type="body" sz="quarter" idx="13"/>
          </p:nvPr>
        </p:nvSpPr>
        <p:spPr>
          <a:xfrm>
            <a:off x="1" y="961839"/>
            <a:ext cx="6853914" cy="289527"/>
          </a:xfrm>
          <a:solidFill>
            <a:schemeClr val="accent1"/>
          </a:solidFill>
        </p:spPr>
        <p:txBody>
          <a:bodyPr tIns="36576" bIns="0" anchor="t">
            <a:noAutofit/>
          </a:bodyPr>
          <a:lstStyle>
            <a:lvl1pPr marL="0" indent="0" algn="r">
              <a:buNone/>
              <a:defRPr sz="1200" b="0" i="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a:t>Click to edit Master text styles</a:t>
            </a:r>
          </a:p>
        </p:txBody>
      </p:sp>
      <p:sp>
        <p:nvSpPr>
          <p:cNvPr id="22"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spTree>
    <p:extLst>
      <p:ext uri="{BB962C8B-B14F-4D97-AF65-F5344CB8AC3E}">
        <p14:creationId xmlns:p14="http://schemas.microsoft.com/office/powerpoint/2010/main" val="1449966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hree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52881" y="1475496"/>
            <a:ext cx="2633617"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B5C468-8541-B84F-B04D-2472D8C9C99B}" type="datetimeFigureOut">
              <a:rPr lang="en-US" smtClean="0"/>
              <a:t>6/17/2019</a:t>
            </a:fld>
            <a:endParaRPr lang="en-US"/>
          </a:p>
        </p:txBody>
      </p:sp>
      <p:sp>
        <p:nvSpPr>
          <p:cNvPr id="6" name="Footer Placeholder 5"/>
          <p:cNvSpPr>
            <a:spLocks noGrp="1"/>
          </p:cNvSpPr>
          <p:nvPr>
            <p:ph type="ftr" sz="quarter" idx="11"/>
          </p:nvPr>
        </p:nvSpPr>
        <p:spPr>
          <a:xfrm>
            <a:off x="3124200" y="6356350"/>
            <a:ext cx="5562600" cy="365125"/>
          </a:xfrm>
        </p:spPr>
        <p:txBody>
          <a:bodyPr/>
          <a:lstStyle/>
          <a:p>
            <a:endParaRPr lang="en-US"/>
          </a:p>
        </p:txBody>
      </p:sp>
      <p:sp>
        <p:nvSpPr>
          <p:cNvPr id="7" name="Slide Number Placeholder 6"/>
          <p:cNvSpPr>
            <a:spLocks noGrp="1"/>
          </p:cNvSpPr>
          <p:nvPr>
            <p:ph type="sldNum" sz="quarter" idx="12"/>
          </p:nvPr>
        </p:nvSpPr>
        <p:spPr/>
        <p:txBody>
          <a:bodyPr/>
          <a:lstStyle/>
          <a:p>
            <a:fld id="{B9769521-F155-E740-ACC8-E1566717943B}" type="slidenum">
              <a:rPr lang="en-US" smtClean="0"/>
              <a:t>‹#›</a:t>
            </a:fld>
            <a:endParaRPr lang="en-US"/>
          </a:p>
        </p:txBody>
      </p:sp>
      <p:sp>
        <p:nvSpPr>
          <p:cNvPr id="12" name="Content Placeholder 2"/>
          <p:cNvSpPr>
            <a:spLocks noGrp="1"/>
          </p:cNvSpPr>
          <p:nvPr>
            <p:ph sz="half" idx="14"/>
          </p:nvPr>
        </p:nvSpPr>
        <p:spPr>
          <a:xfrm>
            <a:off x="6038899" y="1475496"/>
            <a:ext cx="2633472"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pic>
        <p:nvPicPr>
          <p:cNvPr id="15" name="Picture 14"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0" name="Rectangle 9"/>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5956863"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19" name="Content Placeholder 2"/>
          <p:cNvSpPr>
            <a:spLocks noGrp="1"/>
          </p:cNvSpPr>
          <p:nvPr>
            <p:ph sz="half" idx="15"/>
          </p:nvPr>
        </p:nvSpPr>
        <p:spPr>
          <a:xfrm>
            <a:off x="473225" y="1475496"/>
            <a:ext cx="2633617"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Straight Connector 19"/>
          <p:cNvCxnSpPr/>
          <p:nvPr/>
        </p:nvCxnSpPr>
        <p:spPr>
          <a:xfrm>
            <a:off x="3177207"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90644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w/Sub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B5C468-8541-B84F-B04D-2472D8C9C99B}" type="datetimeFigureOut">
              <a:rPr lang="en-US" smtClean="0"/>
              <a:t>6/17/2019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769521-F155-E740-ACC8-E1566717943B}" type="slidenum">
              <a:rPr lang="en-US" smtClean="0"/>
              <a:t>‹#›</a:t>
            </a:fld>
            <a:endParaRPr lang="en-US"/>
          </a:p>
        </p:txBody>
      </p:sp>
      <p:sp>
        <p:nvSpPr>
          <p:cNvPr id="6" name="Text Placeholder 15"/>
          <p:cNvSpPr>
            <a:spLocks noGrp="1"/>
          </p:cNvSpPr>
          <p:nvPr>
            <p:ph type="body" sz="quarter" idx="13"/>
          </p:nvPr>
        </p:nvSpPr>
        <p:spPr>
          <a:xfrm>
            <a:off x="1" y="961839"/>
            <a:ext cx="6853914" cy="289527"/>
          </a:xfrm>
          <a:solidFill>
            <a:schemeClr val="accent1"/>
          </a:solidFill>
        </p:spPr>
        <p:txBody>
          <a:bodyPr tIns="36576" bIns="0" anchor="t">
            <a:noAutofit/>
          </a:bodyPr>
          <a:lstStyle>
            <a:lvl1pPr marL="0" indent="0" algn="r">
              <a:buNone/>
              <a:defRPr sz="1200" b="0" i="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a:t>Click to edit Master text styles</a:t>
            </a:r>
          </a:p>
        </p:txBody>
      </p:sp>
      <p:sp>
        <p:nvSpPr>
          <p:cNvPr id="7"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pic>
        <p:nvPicPr>
          <p:cNvPr id="8" name="Picture 7"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Tree>
    <p:extLst>
      <p:ext uri="{BB962C8B-B14F-4D97-AF65-F5344CB8AC3E}">
        <p14:creationId xmlns:p14="http://schemas.microsoft.com/office/powerpoint/2010/main" val="340561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B5C468-8541-B84F-B04D-2472D8C9C99B}" type="datetimeFigureOut">
              <a:rPr lang="en-US" smtClean="0"/>
              <a:t>6/17/2019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769521-F155-E740-ACC8-E1566717943B}" type="slidenum">
              <a:rPr lang="en-US" smtClean="0"/>
              <a:t>‹#›</a:t>
            </a:fld>
            <a:endParaRPr lang="en-US"/>
          </a:p>
        </p:txBody>
      </p:sp>
      <p:sp>
        <p:nvSpPr>
          <p:cNvPr id="7"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pic>
        <p:nvPicPr>
          <p:cNvPr id="8" name="Picture 7"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9" name="Rectangle 8"/>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7177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B5C468-8541-B84F-B04D-2472D8C9C99B}" type="datetimeFigureOut">
              <a:rPr lang="en-US" smtClean="0"/>
              <a:t>6/17/2019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769521-F155-E740-ACC8-E1566717943B}" type="slidenum">
              <a:rPr lang="en-US" smtClean="0"/>
              <a:t>‹#›</a:t>
            </a:fld>
            <a:endParaRPr lang="en-US"/>
          </a:p>
        </p:txBody>
      </p:sp>
      <p:pic>
        <p:nvPicPr>
          <p:cNvPr id="5" name="Picture 4"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Tree>
    <p:extLst>
      <p:ext uri="{BB962C8B-B14F-4D97-AF65-F5344CB8AC3E}">
        <p14:creationId xmlns:p14="http://schemas.microsoft.com/office/powerpoint/2010/main" val="10300124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with Caption w/Subtitles">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3"/>
          </p:nvPr>
        </p:nvSpPr>
        <p:spPr>
          <a:xfrm>
            <a:off x="3660401" y="1475496"/>
            <a:ext cx="5026399"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388441"/>
            <a:ext cx="3008313" cy="361301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B5C468-8541-B84F-B04D-2472D8C9C99B}"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769521-F155-E740-ACC8-E1566717943B}" type="slidenum">
              <a:rPr lang="en-US" smtClean="0"/>
              <a:t>‹#›</a:t>
            </a:fld>
            <a:endParaRPr lang="en-US"/>
          </a:p>
        </p:txBody>
      </p:sp>
      <p:sp>
        <p:nvSpPr>
          <p:cNvPr id="9" name="Text Placeholder 4"/>
          <p:cNvSpPr>
            <a:spLocks noGrp="1"/>
          </p:cNvSpPr>
          <p:nvPr>
            <p:ph type="body" sz="quarter" idx="14"/>
          </p:nvPr>
        </p:nvSpPr>
        <p:spPr>
          <a:xfrm>
            <a:off x="457200" y="1475496"/>
            <a:ext cx="3008313" cy="912946"/>
          </a:xfrm>
          <a:solidFill>
            <a:schemeClr val="tx1">
              <a:lumMod val="75000"/>
            </a:schemeClr>
          </a:solidFill>
        </p:spPr>
        <p:txBody>
          <a:bodyPr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15"/>
          <p:cNvSpPr>
            <a:spLocks noGrp="1"/>
          </p:cNvSpPr>
          <p:nvPr>
            <p:ph type="body" sz="quarter" idx="15"/>
          </p:nvPr>
        </p:nvSpPr>
        <p:spPr>
          <a:xfrm>
            <a:off x="1" y="961839"/>
            <a:ext cx="6853914" cy="289527"/>
          </a:xfrm>
          <a:solidFill>
            <a:schemeClr val="accent1"/>
          </a:solidFill>
        </p:spPr>
        <p:txBody>
          <a:bodyPr tIns="36576" bIns="0" anchor="t">
            <a:noAutofit/>
          </a:bodyPr>
          <a:lstStyle>
            <a:lvl1pPr marL="0" indent="0" algn="r">
              <a:buNone/>
              <a:defRPr sz="1200" b="0" i="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a:t>Click to edit Master text styles</a:t>
            </a:r>
          </a:p>
        </p:txBody>
      </p:sp>
      <p:sp>
        <p:nvSpPr>
          <p:cNvPr id="11"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pic>
        <p:nvPicPr>
          <p:cNvPr id="12" name="Picture 11"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cxnSp>
        <p:nvCxnSpPr>
          <p:cNvPr id="14" name="Straight Connector 13"/>
          <p:cNvCxnSpPr/>
          <p:nvPr/>
        </p:nvCxnSpPr>
        <p:spPr>
          <a:xfrm>
            <a:off x="3560065"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53148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lternative 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2763819"/>
            <a:ext cx="5257710" cy="3196465"/>
          </a:xfrm>
          <a:prstGeom prst="rect">
            <a:avLst/>
          </a:prstGeom>
          <a:solidFill>
            <a:srgbClr val="FFFFFF">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endParaRPr>
          </a:p>
        </p:txBody>
      </p:sp>
      <p:sp>
        <p:nvSpPr>
          <p:cNvPr id="5" name="Footer Placeholder 4"/>
          <p:cNvSpPr>
            <a:spLocks noGrp="1"/>
          </p:cNvSpPr>
          <p:nvPr>
            <p:ph type="ftr" sz="quarter" idx="11"/>
          </p:nvPr>
        </p:nvSpPr>
        <p:spPr>
          <a:xfrm>
            <a:off x="457200" y="6356350"/>
            <a:ext cx="2895600" cy="365125"/>
          </a:xfrm>
        </p:spPr>
        <p:txBody>
          <a:bodyPr/>
          <a:lstStyle/>
          <a:p>
            <a:endParaRPr lang="en-US"/>
          </a:p>
        </p:txBody>
      </p:sp>
      <p:sp>
        <p:nvSpPr>
          <p:cNvPr id="2" name="Title 1"/>
          <p:cNvSpPr>
            <a:spLocks noGrp="1"/>
          </p:cNvSpPr>
          <p:nvPr>
            <p:ph type="ctrTitle"/>
          </p:nvPr>
        </p:nvSpPr>
        <p:spPr>
          <a:xfrm>
            <a:off x="284668" y="3044799"/>
            <a:ext cx="4688374" cy="1470025"/>
          </a:xfrm>
        </p:spPr>
        <p:txBody>
          <a:bodyPr lIns="91440" rIns="91440" anchor="t">
            <a:noAutofit/>
          </a:bodyPr>
          <a:lstStyle>
            <a:lvl1pPr algn="l">
              <a:defRPr sz="3200" b="1">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284668" y="4524452"/>
            <a:ext cx="4688374" cy="801295"/>
          </a:xfrm>
        </p:spPr>
        <p:txBody>
          <a:bodyPr anchor="t">
            <a:normAutofit/>
          </a:bodyPr>
          <a:lstStyle>
            <a:lvl1pPr marL="0" indent="0" algn="l">
              <a:buNone/>
              <a:defRPr sz="18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Text Placeholder 9"/>
          <p:cNvSpPr>
            <a:spLocks noGrp="1"/>
          </p:cNvSpPr>
          <p:nvPr>
            <p:ph type="body" sz="quarter" idx="12"/>
          </p:nvPr>
        </p:nvSpPr>
        <p:spPr>
          <a:xfrm>
            <a:off x="284073" y="5335777"/>
            <a:ext cx="4689475" cy="452437"/>
          </a:xfrm>
        </p:spPr>
        <p:txBody>
          <a:bodyPr>
            <a:normAutofit/>
          </a:bodyPr>
          <a:lstStyle>
            <a:lvl1pPr marL="0" indent="0">
              <a:buNone/>
              <a:defRPr sz="1600" b="1"/>
            </a:lvl1pPr>
          </a:lstStyle>
          <a:p>
            <a:pPr lvl="0"/>
            <a:r>
              <a:rPr lang="en-US"/>
              <a:t>Click to edit Master text styles</a:t>
            </a:r>
          </a:p>
        </p:txBody>
      </p:sp>
    </p:spTree>
    <p:extLst>
      <p:ext uri="{BB962C8B-B14F-4D97-AF65-F5344CB8AC3E}">
        <p14:creationId xmlns:p14="http://schemas.microsoft.com/office/powerpoint/2010/main" val="20544785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2388441"/>
            <a:ext cx="3008313" cy="361301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B5C468-8541-B84F-B04D-2472D8C9C99B}"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769521-F155-E740-ACC8-E1566717943B}" type="slidenum">
              <a:rPr lang="en-US" smtClean="0"/>
              <a:t>‹#›</a:t>
            </a:fld>
            <a:endParaRPr lang="en-US"/>
          </a:p>
        </p:txBody>
      </p:sp>
      <p:sp>
        <p:nvSpPr>
          <p:cNvPr id="9" name="Text Placeholder 4"/>
          <p:cNvSpPr>
            <a:spLocks noGrp="1"/>
          </p:cNvSpPr>
          <p:nvPr>
            <p:ph type="body" sz="quarter" idx="14"/>
          </p:nvPr>
        </p:nvSpPr>
        <p:spPr>
          <a:xfrm>
            <a:off x="457200" y="1475496"/>
            <a:ext cx="3008313" cy="912946"/>
          </a:xfrm>
          <a:solidFill>
            <a:schemeClr val="tx1">
              <a:lumMod val="75000"/>
            </a:schemeClr>
          </a:solidFill>
        </p:spPr>
        <p:txBody>
          <a:bodyPr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pic>
        <p:nvPicPr>
          <p:cNvPr id="12" name="Picture 11"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3" name="Rectangle 12"/>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p:cNvSpPr>
            <a:spLocks noGrp="1"/>
          </p:cNvSpPr>
          <p:nvPr>
            <p:ph idx="13"/>
          </p:nvPr>
        </p:nvSpPr>
        <p:spPr>
          <a:xfrm>
            <a:off x="3660401" y="1475496"/>
            <a:ext cx="5026399"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p:cNvCxnSpPr/>
          <p:nvPr/>
        </p:nvCxnSpPr>
        <p:spPr>
          <a:xfrm>
            <a:off x="3560065"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02660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w/Sub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2021" y="4800600"/>
            <a:ext cx="5486400" cy="566738"/>
          </a:xfrm>
        </p:spPr>
        <p:txBody>
          <a:bodyPr anchor="b"/>
          <a:lstStyle>
            <a:lvl1pPr algn="r">
              <a:defRPr sz="2000" b="1"/>
            </a:lvl1pPr>
          </a:lstStyle>
          <a:p>
            <a:r>
              <a:rPr lang="en-US" dirty="0"/>
              <a:t>CLICK TO EDIT MASTER TITLE STYLE</a:t>
            </a:r>
          </a:p>
        </p:txBody>
      </p:sp>
      <p:sp>
        <p:nvSpPr>
          <p:cNvPr id="5" name="Date Placeholder 4"/>
          <p:cNvSpPr>
            <a:spLocks noGrp="1"/>
          </p:cNvSpPr>
          <p:nvPr>
            <p:ph type="dt" sz="half" idx="10"/>
          </p:nvPr>
        </p:nvSpPr>
        <p:spPr/>
        <p:txBody>
          <a:bodyPr/>
          <a:lstStyle/>
          <a:p>
            <a:fld id="{0AB5C468-8541-B84F-B04D-2472D8C9C99B}"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769521-F155-E740-ACC8-E1566717943B}" type="slidenum">
              <a:rPr lang="en-US" smtClean="0"/>
              <a:t>‹#›</a:t>
            </a:fld>
            <a:endParaRPr lang="en-US"/>
          </a:p>
        </p:txBody>
      </p:sp>
      <p:pic>
        <p:nvPicPr>
          <p:cNvPr id="13" name="Picture 12"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2677" y="4946226"/>
            <a:ext cx="1131750" cy="1131750"/>
          </a:xfrm>
          <a:prstGeom prst="rect">
            <a:avLst/>
          </a:prstGeom>
        </p:spPr>
      </p:pic>
      <p:sp>
        <p:nvSpPr>
          <p:cNvPr id="3" name="Picture Placeholder 2"/>
          <p:cNvSpPr>
            <a:spLocks noGrp="1"/>
          </p:cNvSpPr>
          <p:nvPr>
            <p:ph type="pic" idx="1"/>
          </p:nvPr>
        </p:nvSpPr>
        <p:spPr>
          <a:xfrm>
            <a:off x="18288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15" name="Text Placeholder 15"/>
          <p:cNvSpPr>
            <a:spLocks noGrp="1"/>
          </p:cNvSpPr>
          <p:nvPr>
            <p:ph type="body" sz="quarter" idx="13"/>
          </p:nvPr>
        </p:nvSpPr>
        <p:spPr>
          <a:xfrm>
            <a:off x="0" y="5367338"/>
            <a:ext cx="7320803" cy="289527"/>
          </a:xfrm>
          <a:solidFill>
            <a:schemeClr val="accent1"/>
          </a:solidFill>
        </p:spPr>
        <p:txBody>
          <a:bodyPr tIns="36576" bIns="0" anchor="t">
            <a:noAutofit/>
          </a:bodyPr>
          <a:lstStyle>
            <a:lvl1pPr marL="0" indent="0" algn="r">
              <a:buNone/>
              <a:defRPr sz="1200" b="0" i="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a:t>Click to edit Master text styles</a:t>
            </a:r>
          </a:p>
        </p:txBody>
      </p:sp>
    </p:spTree>
    <p:extLst>
      <p:ext uri="{BB962C8B-B14F-4D97-AF65-F5344CB8AC3E}">
        <p14:creationId xmlns:p14="http://schemas.microsoft.com/office/powerpoint/2010/main" val="5519301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2021" y="4800600"/>
            <a:ext cx="5486400" cy="566738"/>
          </a:xfrm>
        </p:spPr>
        <p:txBody>
          <a:bodyPr anchor="b"/>
          <a:lstStyle>
            <a:lvl1pPr algn="r">
              <a:defRPr sz="2000" b="1"/>
            </a:lvl1pPr>
          </a:lstStyle>
          <a:p>
            <a:r>
              <a:rPr lang="en-US" dirty="0"/>
              <a:t>CLICK TO EDIT MASTER TITLE STYLE</a:t>
            </a:r>
          </a:p>
        </p:txBody>
      </p:sp>
      <p:sp>
        <p:nvSpPr>
          <p:cNvPr id="5" name="Date Placeholder 4"/>
          <p:cNvSpPr>
            <a:spLocks noGrp="1"/>
          </p:cNvSpPr>
          <p:nvPr>
            <p:ph type="dt" sz="half" idx="10"/>
          </p:nvPr>
        </p:nvSpPr>
        <p:spPr/>
        <p:txBody>
          <a:bodyPr/>
          <a:lstStyle/>
          <a:p>
            <a:fld id="{0AB5C468-8541-B84F-B04D-2472D8C9C99B}"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769521-F155-E740-ACC8-E1566717943B}" type="slidenum">
              <a:rPr lang="en-US" smtClean="0"/>
              <a:t>‹#›</a:t>
            </a:fld>
            <a:endParaRPr lang="en-US"/>
          </a:p>
        </p:txBody>
      </p:sp>
      <p:pic>
        <p:nvPicPr>
          <p:cNvPr id="13" name="Picture 12"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2677" y="4946226"/>
            <a:ext cx="1131750" cy="1131750"/>
          </a:xfrm>
          <a:prstGeom prst="rect">
            <a:avLst/>
          </a:prstGeom>
        </p:spPr>
      </p:pic>
      <p:sp>
        <p:nvSpPr>
          <p:cNvPr id="3" name="Picture Placeholder 2"/>
          <p:cNvSpPr>
            <a:spLocks noGrp="1"/>
          </p:cNvSpPr>
          <p:nvPr>
            <p:ph type="pic" idx="1"/>
          </p:nvPr>
        </p:nvSpPr>
        <p:spPr>
          <a:xfrm>
            <a:off x="18288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9" name="Rectangle 8"/>
          <p:cNvSpPr/>
          <p:nvPr/>
        </p:nvSpPr>
        <p:spPr>
          <a:xfrm>
            <a:off x="0" y="5367338"/>
            <a:ext cx="7318421"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Tree>
    <p:extLst>
      <p:ext uri="{BB962C8B-B14F-4D97-AF65-F5344CB8AC3E}">
        <p14:creationId xmlns:p14="http://schemas.microsoft.com/office/powerpoint/2010/main" val="13079075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Large and Cent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AB5C468-8541-B84F-B04D-2472D8C9C99B}"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769521-F155-E740-ACC8-E1566717943B}" type="slidenum">
              <a:rPr lang="en-US" smtClean="0"/>
              <a:t>‹#›</a:t>
            </a:fld>
            <a:endParaRPr lang="en-US"/>
          </a:p>
        </p:txBody>
      </p:sp>
      <p:pic>
        <p:nvPicPr>
          <p:cNvPr id="13" name="Picture 12"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2677" y="4946226"/>
            <a:ext cx="1131750" cy="1131750"/>
          </a:xfrm>
          <a:prstGeom prst="rect">
            <a:avLst/>
          </a:prstGeom>
        </p:spPr>
      </p:pic>
      <p:sp>
        <p:nvSpPr>
          <p:cNvPr id="3" name="Picture Placeholder 2"/>
          <p:cNvSpPr>
            <a:spLocks noGrp="1"/>
          </p:cNvSpPr>
          <p:nvPr>
            <p:ph type="pic" idx="1"/>
          </p:nvPr>
        </p:nvSpPr>
        <p:spPr>
          <a:xfrm>
            <a:off x="1828800" y="612774"/>
            <a:ext cx="5486400" cy="43334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Tree>
    <p:extLst>
      <p:ext uri="{BB962C8B-B14F-4D97-AF65-F5344CB8AC3E}">
        <p14:creationId xmlns:p14="http://schemas.microsoft.com/office/powerpoint/2010/main" val="3596157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icture Large and Center No Logo">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AB5C468-8541-B84F-B04D-2472D8C9C99B}"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769521-F155-E740-ACC8-E1566717943B}" type="slidenum">
              <a:rPr lang="en-US" smtClean="0"/>
              <a:t>‹#›</a:t>
            </a:fld>
            <a:endParaRPr lang="en-US"/>
          </a:p>
        </p:txBody>
      </p:sp>
      <p:sp>
        <p:nvSpPr>
          <p:cNvPr id="3" name="Picture Placeholder 2"/>
          <p:cNvSpPr>
            <a:spLocks noGrp="1"/>
          </p:cNvSpPr>
          <p:nvPr>
            <p:ph type="pic" idx="1"/>
          </p:nvPr>
        </p:nvSpPr>
        <p:spPr>
          <a:xfrm>
            <a:off x="457200" y="612774"/>
            <a:ext cx="8229600" cy="5369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Tree>
    <p:extLst>
      <p:ext uri="{BB962C8B-B14F-4D97-AF65-F5344CB8AC3E}">
        <p14:creationId xmlns:p14="http://schemas.microsoft.com/office/powerpoint/2010/main" val="10432973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Vertical Text w/Sub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1428798"/>
            <a:ext cx="8229600" cy="456661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B5C468-8541-B84F-B04D-2472D8C9C99B}"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69521-F155-E740-ACC8-E1566717943B}" type="slidenum">
              <a:rPr lang="en-US" smtClean="0"/>
              <a:t>‹#›</a:t>
            </a:fld>
            <a:endParaRPr lang="en-US"/>
          </a:p>
        </p:txBody>
      </p:sp>
      <p:sp>
        <p:nvSpPr>
          <p:cNvPr id="7" name="Text Placeholder 15"/>
          <p:cNvSpPr>
            <a:spLocks noGrp="1"/>
          </p:cNvSpPr>
          <p:nvPr>
            <p:ph type="body" sz="quarter" idx="13"/>
          </p:nvPr>
        </p:nvSpPr>
        <p:spPr>
          <a:xfrm>
            <a:off x="1" y="961839"/>
            <a:ext cx="6853914" cy="289527"/>
          </a:xfrm>
          <a:solidFill>
            <a:schemeClr val="accent1"/>
          </a:solidFill>
        </p:spPr>
        <p:txBody>
          <a:bodyPr tIns="36576" bIns="0" anchor="t">
            <a:noAutofit/>
          </a:bodyPr>
          <a:lstStyle>
            <a:lvl1pPr marL="0" indent="0" algn="r">
              <a:buNone/>
              <a:defRPr sz="1200" b="0" i="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a:t>Click to edit Master text styles</a:t>
            </a:r>
          </a:p>
        </p:txBody>
      </p:sp>
      <p:sp>
        <p:nvSpPr>
          <p:cNvPr id="8"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pic>
        <p:nvPicPr>
          <p:cNvPr id="9" name="Picture 8"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Tree>
    <p:extLst>
      <p:ext uri="{BB962C8B-B14F-4D97-AF65-F5344CB8AC3E}">
        <p14:creationId xmlns:p14="http://schemas.microsoft.com/office/powerpoint/2010/main" val="4945164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Vertical Text">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1428798"/>
            <a:ext cx="8229600" cy="456661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B5C468-8541-B84F-B04D-2472D8C9C99B}"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69521-F155-E740-ACC8-E1566717943B}" type="slidenum">
              <a:rPr lang="en-US" smtClean="0"/>
              <a:t>‹#›</a:t>
            </a:fld>
            <a:endParaRPr lang="en-US"/>
          </a:p>
        </p:txBody>
      </p:sp>
      <p:sp>
        <p:nvSpPr>
          <p:cNvPr id="8"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pic>
        <p:nvPicPr>
          <p:cNvPr id="9" name="Picture 8"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0" name="Rectangle 9"/>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65469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Vertical Title and Text">
    <p:bg>
      <p:bgPr>
        <a:blipFill rotWithShape="1">
          <a:blip r:embed="rId2"/>
          <a:stretch>
            <a:fillRect/>
          </a:stretch>
        </a:blipFill>
        <a:effectLst/>
      </p:bgPr>
    </p:bg>
    <p:spTree>
      <p:nvGrpSpPr>
        <p:cNvPr id="1" name=""/>
        <p:cNvGrpSpPr/>
        <p:nvPr/>
      </p:nvGrpSpPr>
      <p:grpSpPr>
        <a:xfrm>
          <a:off x="0" y="0"/>
          <a:ext cx="0" cy="0"/>
          <a:chOff x="0" y="0"/>
          <a:chExt cx="0" cy="0"/>
        </a:xfrm>
      </p:grpSpPr>
      <p:sp>
        <p:nvSpPr>
          <p:cNvPr id="16" name="Vertical Text Placeholder 2"/>
          <p:cNvSpPr>
            <a:spLocks noGrp="1"/>
          </p:cNvSpPr>
          <p:nvPr>
            <p:ph type="body" orient="vert" idx="13"/>
          </p:nvPr>
        </p:nvSpPr>
        <p:spPr>
          <a:xfrm>
            <a:off x="457200" y="274638"/>
            <a:ext cx="6975656" cy="57207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Vertical Title 1"/>
          <p:cNvSpPr>
            <a:spLocks noGrp="1"/>
          </p:cNvSpPr>
          <p:nvPr>
            <p:ph type="title" orient="vert"/>
          </p:nvPr>
        </p:nvSpPr>
        <p:spPr>
          <a:xfrm>
            <a:off x="7632677" y="578991"/>
            <a:ext cx="1131750" cy="4221026"/>
          </a:xfrm>
        </p:spPr>
        <p:txBody>
          <a:bodyPr vert="eaVert"/>
          <a:lstStyle>
            <a:lvl1pPr algn="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0AB5C468-8541-B84F-B04D-2472D8C9C99B}"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69521-F155-E740-ACC8-E1566717943B}" type="slidenum">
              <a:rPr lang="en-US" smtClean="0"/>
              <a:t>‹#›</a:t>
            </a:fld>
            <a:endParaRPr lang="en-US"/>
          </a:p>
        </p:txBody>
      </p:sp>
      <p:cxnSp>
        <p:nvCxnSpPr>
          <p:cNvPr id="7" name="Straight Connector 6"/>
          <p:cNvCxnSpPr/>
          <p:nvPr/>
        </p:nvCxnSpPr>
        <p:spPr>
          <a:xfrm>
            <a:off x="7529959" y="274638"/>
            <a:ext cx="0" cy="5851525"/>
          </a:xfrm>
          <a:prstGeom prst="line">
            <a:avLst/>
          </a:prstGeom>
          <a:ln>
            <a:solidFill>
              <a:schemeClr val="accent3">
                <a:lumMod val="60000"/>
                <a:lumOff val="40000"/>
              </a:schemeClr>
            </a:solidFill>
          </a:ln>
        </p:spPr>
        <p:style>
          <a:lnRef idx="1">
            <a:schemeClr val="accent2"/>
          </a:lnRef>
          <a:fillRef idx="0">
            <a:schemeClr val="accent2"/>
          </a:fillRef>
          <a:effectRef idx="0">
            <a:schemeClr val="accent2"/>
          </a:effectRef>
          <a:fontRef idx="minor">
            <a:schemeClr val="tx1"/>
          </a:fontRef>
        </p:style>
      </p:cxnSp>
      <p:pic>
        <p:nvPicPr>
          <p:cNvPr id="15" name="Picture 14"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2677" y="4946226"/>
            <a:ext cx="1131750" cy="1131750"/>
          </a:xfrm>
          <a:prstGeom prst="rect">
            <a:avLst/>
          </a:prstGeom>
        </p:spPr>
      </p:pic>
    </p:spTree>
    <p:extLst>
      <p:ext uri="{BB962C8B-B14F-4D97-AF65-F5344CB8AC3E}">
        <p14:creationId xmlns:p14="http://schemas.microsoft.com/office/powerpoint/2010/main" val="5788607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act Us w/Sub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AB5C468-8541-B84F-B04D-2472D8C9C99B}" type="datetimeFigureOut">
              <a:rPr lang="en-US" smtClean="0"/>
              <a:t>6/17/2019</a:t>
            </a:fld>
            <a:endParaRPr lang="en-US"/>
          </a:p>
        </p:txBody>
      </p:sp>
      <p:sp>
        <p:nvSpPr>
          <p:cNvPr id="6" name="Footer Placeholder 5"/>
          <p:cNvSpPr>
            <a:spLocks noGrp="1"/>
          </p:cNvSpPr>
          <p:nvPr>
            <p:ph type="ftr" sz="quarter" idx="11"/>
          </p:nvPr>
        </p:nvSpPr>
        <p:spPr>
          <a:xfrm>
            <a:off x="3124200" y="6356350"/>
            <a:ext cx="5562600" cy="365125"/>
          </a:xfrm>
        </p:spPr>
        <p:txBody>
          <a:bodyPr/>
          <a:lstStyle/>
          <a:p>
            <a:endParaRPr lang="en-US"/>
          </a:p>
        </p:txBody>
      </p:sp>
      <p:sp>
        <p:nvSpPr>
          <p:cNvPr id="7" name="Slide Number Placeholder 6"/>
          <p:cNvSpPr>
            <a:spLocks noGrp="1"/>
          </p:cNvSpPr>
          <p:nvPr>
            <p:ph type="sldNum" sz="quarter" idx="12"/>
          </p:nvPr>
        </p:nvSpPr>
        <p:spPr/>
        <p:txBody>
          <a:bodyPr/>
          <a:lstStyle/>
          <a:p>
            <a:fld id="{B9769521-F155-E740-ACC8-E1566717943B}" type="slidenum">
              <a:rPr lang="en-US" smtClean="0"/>
              <a:t>‹#›</a:t>
            </a:fld>
            <a:endParaRPr lang="en-US"/>
          </a:p>
        </p:txBody>
      </p:sp>
      <p:sp>
        <p:nvSpPr>
          <p:cNvPr id="13" name="Text Placeholder 15"/>
          <p:cNvSpPr>
            <a:spLocks noGrp="1"/>
          </p:cNvSpPr>
          <p:nvPr>
            <p:ph type="body" sz="quarter" idx="13" hasCustomPrompt="1"/>
          </p:nvPr>
        </p:nvSpPr>
        <p:spPr>
          <a:xfrm>
            <a:off x="1" y="961839"/>
            <a:ext cx="6853914" cy="289527"/>
          </a:xfrm>
          <a:solidFill>
            <a:schemeClr val="accent1"/>
          </a:solidFill>
        </p:spPr>
        <p:txBody>
          <a:bodyPr tIns="36576" bIns="0" anchor="t">
            <a:noAutofit/>
          </a:bodyPr>
          <a:lstStyle>
            <a:lvl1pPr marL="0" indent="0" algn="r">
              <a:buNone/>
              <a:defRPr sz="1200" b="0" i="0" baseline="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dirty="0"/>
              <a:t>Connect with Federal Health Architecture – We’d Love to Hear from you!</a:t>
            </a:r>
          </a:p>
        </p:txBody>
      </p:sp>
      <p:sp>
        <p:nvSpPr>
          <p:cNvPr id="14" name="Title 16"/>
          <p:cNvSpPr>
            <a:spLocks noGrp="1"/>
          </p:cNvSpPr>
          <p:nvPr>
            <p:ph type="title" hasCustomPrompt="1"/>
          </p:nvPr>
        </p:nvSpPr>
        <p:spPr>
          <a:xfrm>
            <a:off x="457200" y="274638"/>
            <a:ext cx="6396715" cy="677894"/>
          </a:xfrm>
        </p:spPr>
        <p:txBody>
          <a:bodyPr>
            <a:normAutofit/>
          </a:bodyPr>
          <a:lstStyle>
            <a:lvl1pPr algn="r">
              <a:defRPr sz="3200" b="1"/>
            </a:lvl1pPr>
          </a:lstStyle>
          <a:p>
            <a:r>
              <a:rPr lang="en-US" dirty="0"/>
              <a:t>Contact Us</a:t>
            </a:r>
          </a:p>
        </p:txBody>
      </p:sp>
      <p:pic>
        <p:nvPicPr>
          <p:cNvPr id="15" name="Picture 14"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7" name="Content Placeholder 2"/>
          <p:cNvSpPr>
            <a:spLocks noGrp="1"/>
          </p:cNvSpPr>
          <p:nvPr>
            <p:ph sz="half" idx="1"/>
          </p:nvPr>
        </p:nvSpPr>
        <p:spPr>
          <a:xfrm>
            <a:off x="457200" y="1475496"/>
            <a:ext cx="4959544"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p:cNvSpPr>
            <a:spLocks noGrp="1"/>
          </p:cNvSpPr>
          <p:nvPr>
            <p:ph sz="half" idx="14"/>
          </p:nvPr>
        </p:nvSpPr>
        <p:spPr>
          <a:xfrm>
            <a:off x="5719544" y="1475496"/>
            <a:ext cx="2967256" cy="2257079"/>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Straight Connector 18"/>
          <p:cNvCxnSpPr/>
          <p:nvPr/>
        </p:nvCxnSpPr>
        <p:spPr>
          <a:xfrm>
            <a:off x="5564660"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16" name="Content Placeholder 2"/>
          <p:cNvSpPr>
            <a:spLocks noGrp="1"/>
          </p:cNvSpPr>
          <p:nvPr>
            <p:ph sz="half" idx="15"/>
          </p:nvPr>
        </p:nvSpPr>
        <p:spPr>
          <a:xfrm>
            <a:off x="5719544" y="3945865"/>
            <a:ext cx="2967256" cy="2052620"/>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23598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anks for Coming">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B5C468-8541-B84F-B04D-2472D8C9C99B}" type="datetimeFigureOut">
              <a:rPr lang="en-US" smtClean="0"/>
              <a:t>6/17/2019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769521-F155-E740-ACC8-E1566717943B}" type="slidenum">
              <a:rPr lang="en-US" smtClean="0"/>
              <a:t>‹#›</a:t>
            </a:fld>
            <a:endParaRPr lang="en-US"/>
          </a:p>
        </p:txBody>
      </p:sp>
      <p:sp>
        <p:nvSpPr>
          <p:cNvPr id="8" name="Text Placeholder 15"/>
          <p:cNvSpPr>
            <a:spLocks noGrp="1"/>
          </p:cNvSpPr>
          <p:nvPr>
            <p:ph type="body" sz="quarter" idx="13" hasCustomPrompt="1"/>
          </p:nvPr>
        </p:nvSpPr>
        <p:spPr>
          <a:xfrm>
            <a:off x="-1" y="3324232"/>
            <a:ext cx="6185023" cy="289527"/>
          </a:xfrm>
          <a:solidFill>
            <a:schemeClr val="accent1"/>
          </a:solidFill>
        </p:spPr>
        <p:txBody>
          <a:bodyPr tIns="36576" bIns="0" anchor="t">
            <a:noAutofit/>
          </a:bodyPr>
          <a:lstStyle>
            <a:lvl1pPr marL="0" indent="0" algn="r">
              <a:buNone/>
              <a:defRPr sz="1200" b="0" i="1">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dirty="0"/>
              <a:t>See you soon</a:t>
            </a:r>
          </a:p>
        </p:txBody>
      </p:sp>
      <p:sp>
        <p:nvSpPr>
          <p:cNvPr id="9" name="Title 16"/>
          <p:cNvSpPr>
            <a:spLocks noGrp="1"/>
          </p:cNvSpPr>
          <p:nvPr>
            <p:ph type="title" hasCustomPrompt="1"/>
          </p:nvPr>
        </p:nvSpPr>
        <p:spPr>
          <a:xfrm>
            <a:off x="0" y="2399747"/>
            <a:ext cx="6185023" cy="915178"/>
          </a:xfrm>
        </p:spPr>
        <p:txBody>
          <a:bodyPr>
            <a:noAutofit/>
          </a:bodyPr>
          <a:lstStyle>
            <a:lvl1pPr algn="r">
              <a:lnSpc>
                <a:spcPct val="70000"/>
              </a:lnSpc>
              <a:defRPr sz="3600" b="1"/>
            </a:lvl1pPr>
          </a:lstStyle>
          <a:p>
            <a:r>
              <a:rPr lang="en-US" dirty="0"/>
              <a:t>THANKS FOR</a:t>
            </a:r>
            <a:br>
              <a:rPr lang="en-US" dirty="0"/>
            </a:br>
            <a:r>
              <a:rPr lang="en-US" dirty="0"/>
              <a:t>COMING</a:t>
            </a:r>
          </a:p>
        </p:txBody>
      </p:sp>
      <p:pic>
        <p:nvPicPr>
          <p:cNvPr id="10" name="Picture 9"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428" y="1960841"/>
            <a:ext cx="2051688" cy="2051688"/>
          </a:xfrm>
          <a:prstGeom prst="rect">
            <a:avLst/>
          </a:prstGeom>
        </p:spPr>
      </p:pic>
    </p:spTree>
    <p:extLst>
      <p:ext uri="{BB962C8B-B14F-4D97-AF65-F5344CB8AC3E}">
        <p14:creationId xmlns:p14="http://schemas.microsoft.com/office/powerpoint/2010/main" val="1777833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044825"/>
            <a:ext cx="7772400" cy="1362075"/>
          </a:xfrm>
        </p:spPr>
        <p:txBody>
          <a:bodyPr anchor="b">
            <a:normAutofit/>
          </a:bodyPr>
          <a:lstStyle>
            <a:lvl1pPr algn="l">
              <a:defRPr sz="2800" b="1" cap="all"/>
            </a:lvl1pPr>
          </a:lstStyle>
          <a:p>
            <a:r>
              <a:rPr lang="en-US"/>
              <a:t>Click to edit Master title style</a:t>
            </a:r>
            <a:endParaRPr lang="en-US" dirty="0"/>
          </a:p>
        </p:txBody>
      </p:sp>
      <p:sp>
        <p:nvSpPr>
          <p:cNvPr id="3" name="Text Placeholder 2"/>
          <p:cNvSpPr>
            <a:spLocks noGrp="1"/>
          </p:cNvSpPr>
          <p:nvPr>
            <p:ph type="body" idx="1" hasCustomPrompt="1"/>
          </p:nvPr>
        </p:nvSpPr>
        <p:spPr>
          <a:xfrm>
            <a:off x="722313" y="4406900"/>
            <a:ext cx="7772400" cy="1500187"/>
          </a:xfrm>
        </p:spPr>
        <p:txBody>
          <a:bodyPr anchor="t"/>
          <a:lstStyle>
            <a:lvl1pPr marL="0" indent="0">
              <a:buNone/>
              <a:defRPr sz="2000">
                <a:solidFill>
                  <a:srgbClr val="D2124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title style</a:t>
            </a:r>
          </a:p>
        </p:txBody>
      </p:sp>
      <p:sp>
        <p:nvSpPr>
          <p:cNvPr id="4" name="Date Placeholder 3"/>
          <p:cNvSpPr>
            <a:spLocks noGrp="1"/>
          </p:cNvSpPr>
          <p:nvPr>
            <p:ph type="dt" sz="half" idx="10"/>
          </p:nvPr>
        </p:nvSpPr>
        <p:spPr/>
        <p:txBody>
          <a:bodyPr/>
          <a:lstStyle/>
          <a:p>
            <a:fld id="{0AB5C468-8541-B84F-B04D-2472D8C9C99B}"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69521-F155-E740-ACC8-E1566717943B}" type="slidenum">
              <a:rPr lang="en-US" smtClean="0"/>
              <a:t>‹#›</a:t>
            </a:fld>
            <a:endParaRPr lang="en-US"/>
          </a:p>
        </p:txBody>
      </p:sp>
      <p:pic>
        <p:nvPicPr>
          <p:cNvPr id="7" name="Picture 6"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2296" y="383803"/>
            <a:ext cx="3199408" cy="3199408"/>
          </a:xfrm>
          <a:prstGeom prst="rect">
            <a:avLst/>
          </a:prstGeom>
        </p:spPr>
      </p:pic>
    </p:spTree>
    <p:extLst>
      <p:ext uri="{BB962C8B-B14F-4D97-AF65-F5344CB8AC3E}">
        <p14:creationId xmlns:p14="http://schemas.microsoft.com/office/powerpoint/2010/main" val="2307742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5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0AB5C468-8541-B84F-B04D-2472D8C9C99B}" type="datetimeFigureOut">
              <a:rPr lang="en-US" smtClean="0"/>
              <a:t>6/17/2019</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9769521-F155-E740-ACC8-E1566717943B}" type="slidenum">
              <a:rPr lang="en-US" smtClean="0"/>
              <a:t>‹#›</a:t>
            </a:fld>
            <a:endParaRPr lang="en-US"/>
          </a:p>
        </p:txBody>
      </p:sp>
      <p:pic>
        <p:nvPicPr>
          <p:cNvPr id="6" name="Picture 5" descr="break-time_increments-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9"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011326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0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0AB5C468-8541-B84F-B04D-2472D8C9C99B}" type="datetimeFigureOut">
              <a:rPr lang="en-US" smtClean="0"/>
              <a:t>6/17/2019</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9769521-F155-E740-ACC8-E1566717943B}" type="slidenum">
              <a:rPr lang="en-US" smtClean="0"/>
              <a:t>‹#›</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8"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157438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5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0AB5C468-8541-B84F-B04D-2472D8C9C99B}" type="datetimeFigureOut">
              <a:rPr lang="en-US" smtClean="0"/>
              <a:t>6/17/2019</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9769521-F155-E740-ACC8-E1566717943B}" type="slidenum">
              <a:rPr lang="en-US" smtClean="0"/>
              <a:t>‹#›</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8"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8627700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0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0AB5C468-8541-B84F-B04D-2472D8C9C99B}" type="datetimeFigureOut">
              <a:rPr lang="en-US" smtClean="0"/>
              <a:t>6/17/2019</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9769521-F155-E740-ACC8-E1566717943B}" type="slidenum">
              <a:rPr lang="en-US" smtClean="0"/>
              <a:t>‹#›</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70"/>
            <a:ext cx="2509998" cy="5419861"/>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65956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5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0AB5C468-8541-B84F-B04D-2472D8C9C99B}" type="datetimeFigureOut">
              <a:rPr lang="en-US" smtClean="0"/>
              <a:t>6/17/2019</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9769521-F155-E740-ACC8-E1566717943B}" type="slidenum">
              <a:rPr lang="en-US" smtClean="0"/>
              <a:t>‹#›</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8"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4175961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0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0AB5C468-8541-B84F-B04D-2472D8C9C99B}" type="datetimeFigureOut">
              <a:rPr lang="en-US" smtClean="0"/>
              <a:t>6/17/2019</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9769521-F155-E740-ACC8-E1566717943B}" type="slidenum">
              <a:rPr lang="en-US" smtClean="0"/>
              <a:t>‹#›</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8"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3543249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5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0AB5C468-8541-B84F-B04D-2472D8C9C99B}" type="datetimeFigureOut">
              <a:rPr lang="en-US" smtClean="0"/>
              <a:t>6/17/2019</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9769521-F155-E740-ACC8-E1566717943B}" type="slidenum">
              <a:rPr lang="en-US" smtClean="0"/>
              <a:t>‹#›</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8"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608819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40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0AB5C468-8541-B84F-B04D-2472D8C9C99B}" type="datetimeFigureOut">
              <a:rPr lang="en-US" smtClean="0"/>
              <a:t>6/17/2019</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9769521-F155-E740-ACC8-E1566717943B}" type="slidenum">
              <a:rPr lang="en-US" smtClean="0"/>
              <a:t>‹#›</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8"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660090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45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0AB5C468-8541-B84F-B04D-2472D8C9C99B}" type="datetimeFigureOut">
              <a:rPr lang="en-US" smtClean="0"/>
              <a:t>6/17/2019</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9769521-F155-E740-ACC8-E1566717943B}" type="slidenum">
              <a:rPr lang="en-US" smtClean="0"/>
              <a:t>‹#›</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8"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412763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50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0AB5C468-8541-B84F-B04D-2472D8C9C99B}" type="datetimeFigureOut">
              <a:rPr lang="en-US" smtClean="0"/>
              <a:t>6/17/2019</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9769521-F155-E740-ACC8-E1566717943B}" type="slidenum">
              <a:rPr lang="en-US" smtClean="0"/>
              <a:t>‹#›</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8"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50360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w/Sub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75496"/>
            <a:ext cx="8229600" cy="45666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5C468-8541-B84F-B04D-2472D8C9C99B}"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69521-F155-E740-ACC8-E1566717943B}" type="slidenum">
              <a:rPr lang="en-US" smtClean="0"/>
              <a:t>‹#›</a:t>
            </a:fld>
            <a:endParaRPr lang="en-US"/>
          </a:p>
        </p:txBody>
      </p:sp>
      <p:sp>
        <p:nvSpPr>
          <p:cNvPr id="16" name="Text Placeholder 15"/>
          <p:cNvSpPr>
            <a:spLocks noGrp="1"/>
          </p:cNvSpPr>
          <p:nvPr>
            <p:ph type="body" sz="quarter" idx="13"/>
          </p:nvPr>
        </p:nvSpPr>
        <p:spPr>
          <a:xfrm>
            <a:off x="1" y="961839"/>
            <a:ext cx="6853914" cy="289527"/>
          </a:xfrm>
          <a:solidFill>
            <a:schemeClr val="accent1"/>
          </a:solidFill>
        </p:spPr>
        <p:txBody>
          <a:bodyPr tIns="36576" bIns="0" anchor="t">
            <a:noAutofit/>
          </a:bodyPr>
          <a:lstStyle>
            <a:lvl1pPr marL="0" indent="0" algn="r">
              <a:buNone/>
              <a:defRPr sz="1200" b="0" i="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a:t>Click to edit Master text styles</a:t>
            </a:r>
          </a:p>
        </p:txBody>
      </p:sp>
      <p:sp>
        <p:nvSpPr>
          <p:cNvPr id="17"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pic>
        <p:nvPicPr>
          <p:cNvPr id="18" name="Picture 17"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Tree>
    <p:extLst>
      <p:ext uri="{BB962C8B-B14F-4D97-AF65-F5344CB8AC3E}">
        <p14:creationId xmlns:p14="http://schemas.microsoft.com/office/powerpoint/2010/main" val="2675885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55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0AB5C468-8541-B84F-B04D-2472D8C9C99B}" type="datetimeFigureOut">
              <a:rPr lang="en-US" smtClean="0"/>
              <a:t>6/17/2019</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9769521-F155-E740-ACC8-E1566717943B}" type="slidenum">
              <a:rPr lang="en-US" smtClean="0"/>
              <a:t>‹#›</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8"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8946432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60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0AB5C468-8541-B84F-B04D-2472D8C9C99B}" type="datetimeFigureOut">
              <a:rPr lang="en-US" smtClean="0"/>
              <a:t>6/17/2019</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9769521-F155-E740-ACC8-E1566717943B}" type="slidenum">
              <a:rPr lang="en-US" smtClean="0"/>
              <a:t>‹#›</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8"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8079510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ustom Tim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0AB5C468-8541-B84F-B04D-2472D8C9C99B}" type="datetimeFigureOut">
              <a:rPr lang="en-US" smtClean="0"/>
              <a:t>6/17/2019</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9769521-F155-E740-ACC8-E1566717943B}" type="slidenum">
              <a:rPr lang="en-US" smtClean="0"/>
              <a:t>‹#›</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70"/>
            <a:ext cx="2509998" cy="5419861"/>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Text Placeholder 3"/>
          <p:cNvSpPr>
            <a:spLocks noGrp="1"/>
          </p:cNvSpPr>
          <p:nvPr>
            <p:ph type="body" sz="quarter" idx="13" hasCustomPrompt="1"/>
          </p:nvPr>
        </p:nvSpPr>
        <p:spPr>
          <a:xfrm>
            <a:off x="4157850" y="1819660"/>
            <a:ext cx="828675" cy="849312"/>
          </a:xfrm>
        </p:spPr>
        <p:txBody>
          <a:bodyPr anchor="ctr">
            <a:noAutofit/>
          </a:bodyPr>
          <a:lstStyle>
            <a:lvl1pPr marL="0" indent="0" algn="ctr">
              <a:buNone/>
              <a:defRPr sz="4400" b="1">
                <a:solidFill>
                  <a:srgbClr val="000000"/>
                </a:solidFill>
              </a:defRPr>
            </a:lvl1pPr>
            <a:lvl2pPr>
              <a:defRPr sz="1600" b="1"/>
            </a:lvl2pPr>
            <a:lvl3pPr>
              <a:defRPr sz="1600" b="1"/>
            </a:lvl3pPr>
            <a:lvl4pPr>
              <a:defRPr sz="1600" b="1"/>
            </a:lvl4pPr>
            <a:lvl5pPr>
              <a:defRPr sz="1600" b="1"/>
            </a:lvl5pPr>
          </a:lstStyle>
          <a:p>
            <a:pPr lvl="0"/>
            <a:r>
              <a:rPr lang="en-US" dirty="0"/>
              <a:t>00</a:t>
            </a:r>
          </a:p>
        </p:txBody>
      </p:sp>
    </p:spTree>
    <p:extLst>
      <p:ext uri="{BB962C8B-B14F-4D97-AF65-F5344CB8AC3E}">
        <p14:creationId xmlns:p14="http://schemas.microsoft.com/office/powerpoint/2010/main" val="522061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75496"/>
            <a:ext cx="8229600" cy="45666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5C468-8541-B84F-B04D-2472D8C9C99B}"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69521-F155-E740-ACC8-E1566717943B}" type="slidenum">
              <a:rPr lang="en-US" smtClean="0"/>
              <a:t>‹#›</a:t>
            </a:fld>
            <a:endParaRPr lang="en-US"/>
          </a:p>
        </p:txBody>
      </p:sp>
      <p:sp>
        <p:nvSpPr>
          <p:cNvPr id="17"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pic>
        <p:nvPicPr>
          <p:cNvPr id="18" name="Picture 17"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2" name="Rectangle 1"/>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0271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Present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14" name="Oval 13"/>
          <p:cNvSpPr/>
          <p:nvPr/>
        </p:nvSpPr>
        <p:spPr>
          <a:xfrm>
            <a:off x="457200" y="2135012"/>
            <a:ext cx="3197492" cy="3197492"/>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0AB5C468-8541-B84F-B04D-2472D8C9C99B}" type="datetimeFigureOut">
              <a:rPr lang="en-US" smtClean="0"/>
              <a:t>6/17/2019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769521-F155-E740-ACC8-E1566717943B}" type="slidenum">
              <a:rPr lang="en-US" smtClean="0"/>
              <a:t>‹#›</a:t>
            </a:fld>
            <a:endParaRPr lang="en-US"/>
          </a:p>
        </p:txBody>
      </p:sp>
      <p:sp>
        <p:nvSpPr>
          <p:cNvPr id="9" name="Picture Placeholder 8"/>
          <p:cNvSpPr>
            <a:spLocks noGrp="1"/>
          </p:cNvSpPr>
          <p:nvPr>
            <p:ph type="pic" sz="quarter" idx="13"/>
          </p:nvPr>
        </p:nvSpPr>
        <p:spPr>
          <a:xfrm>
            <a:off x="615284" y="2292381"/>
            <a:ext cx="2881325" cy="2882755"/>
          </a:xfrm>
          <a:prstGeom prst="ellipse">
            <a:avLst/>
          </a:prstGeom>
        </p:spPr>
        <p:txBody>
          <a:bodyPr/>
          <a:lstStyle>
            <a:lvl1pPr marL="0" indent="0">
              <a:buNone/>
              <a:defRPr/>
            </a:lvl1pPr>
          </a:lstStyle>
          <a:p>
            <a:r>
              <a:rPr lang="en-US"/>
              <a:t>Drag picture to placeholder or click icon to add</a:t>
            </a:r>
            <a:endParaRPr lang="en-US" dirty="0"/>
          </a:p>
        </p:txBody>
      </p:sp>
      <p:sp>
        <p:nvSpPr>
          <p:cNvPr id="15"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pic>
        <p:nvPicPr>
          <p:cNvPr id="16" name="Picture 15"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7" name="Rectangle 16"/>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p:cNvSpPr>
            <a:spLocks noGrp="1"/>
          </p:cNvSpPr>
          <p:nvPr>
            <p:ph sz="half" idx="14"/>
          </p:nvPr>
        </p:nvSpPr>
        <p:spPr>
          <a:xfrm>
            <a:off x="4120011" y="1475496"/>
            <a:ext cx="4566789" cy="4525963"/>
          </a:xfrm>
        </p:spPr>
        <p:txBody>
          <a:bodyPr/>
          <a:lstStyle>
            <a:lvl1pPr marL="0" indent="0">
              <a:buNone/>
              <a:defRPr sz="2400"/>
            </a:lvl1pPr>
            <a:lvl2pPr marL="457200" indent="0">
              <a:buNone/>
              <a:defRPr sz="2000"/>
            </a:lvl2pPr>
            <a:lvl3pPr marL="914400" indent="0">
              <a:buNone/>
              <a:defRPr sz="1800"/>
            </a:lvl3pPr>
            <a:lvl4pPr marL="1371600" indent="0">
              <a:buNone/>
              <a:defRPr sz="1200"/>
            </a:lvl4pPr>
            <a:lvl5pPr marL="1828800" indent="0">
              <a:buNone/>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Straight Connector 18"/>
          <p:cNvCxnSpPr/>
          <p:nvPr/>
        </p:nvCxnSpPr>
        <p:spPr>
          <a:xfrm>
            <a:off x="3897491"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3427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Presenters">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B5C468-8541-B84F-B04D-2472D8C9C99B}" type="datetimeFigureOut">
              <a:rPr lang="en-US" smtClean="0"/>
              <a:t>6/17/2019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769521-F155-E740-ACC8-E1566717943B}" type="slidenum">
              <a:rPr lang="en-US" smtClean="0"/>
              <a:t>‹#›</a:t>
            </a:fld>
            <a:endParaRPr lang="en-US"/>
          </a:p>
        </p:txBody>
      </p:sp>
      <p:sp>
        <p:nvSpPr>
          <p:cNvPr id="15"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pic>
        <p:nvPicPr>
          <p:cNvPr id="16" name="Picture 15"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7" name="Rectangle 16"/>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p:cNvSpPr>
            <a:spLocks noGrp="1"/>
          </p:cNvSpPr>
          <p:nvPr>
            <p:ph sz="half" idx="15"/>
          </p:nvPr>
        </p:nvSpPr>
        <p:spPr>
          <a:xfrm>
            <a:off x="2828902" y="1521311"/>
            <a:ext cx="5857898" cy="1828801"/>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Oval 26"/>
          <p:cNvSpPr/>
          <p:nvPr/>
        </p:nvSpPr>
        <p:spPr>
          <a:xfrm>
            <a:off x="457200" y="1404315"/>
            <a:ext cx="2057400" cy="2057400"/>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Picture Placeholder 8"/>
          <p:cNvSpPr>
            <a:spLocks noGrp="1"/>
          </p:cNvSpPr>
          <p:nvPr>
            <p:ph type="pic" sz="quarter" idx="18"/>
          </p:nvPr>
        </p:nvSpPr>
        <p:spPr>
          <a:xfrm>
            <a:off x="570136" y="1521312"/>
            <a:ext cx="1828800" cy="1828800"/>
          </a:xfrm>
          <a:prstGeom prst="ellipse">
            <a:avLst/>
          </a:prstGeom>
        </p:spPr>
        <p:txBody>
          <a:bodyPr/>
          <a:lstStyle>
            <a:lvl1pPr marL="0" indent="0">
              <a:buNone/>
              <a:defRPr sz="1000"/>
            </a:lvl1pPr>
          </a:lstStyle>
          <a:p>
            <a:r>
              <a:rPr lang="en-US"/>
              <a:t>Drag picture to placeholder or click icon to add</a:t>
            </a:r>
            <a:endParaRPr lang="en-US" dirty="0"/>
          </a:p>
        </p:txBody>
      </p:sp>
      <p:sp>
        <p:nvSpPr>
          <p:cNvPr id="29" name="Content Placeholder 2"/>
          <p:cNvSpPr>
            <a:spLocks noGrp="1"/>
          </p:cNvSpPr>
          <p:nvPr>
            <p:ph sz="half" idx="19"/>
          </p:nvPr>
        </p:nvSpPr>
        <p:spPr>
          <a:xfrm>
            <a:off x="2828902" y="3922295"/>
            <a:ext cx="5857898" cy="1828801"/>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Oval 29"/>
          <p:cNvSpPr/>
          <p:nvPr/>
        </p:nvSpPr>
        <p:spPr>
          <a:xfrm>
            <a:off x="457200" y="3805299"/>
            <a:ext cx="2057400" cy="2057400"/>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Picture Placeholder 8"/>
          <p:cNvSpPr>
            <a:spLocks noGrp="1"/>
          </p:cNvSpPr>
          <p:nvPr>
            <p:ph type="pic" sz="quarter" idx="20"/>
          </p:nvPr>
        </p:nvSpPr>
        <p:spPr>
          <a:xfrm>
            <a:off x="570136" y="3922296"/>
            <a:ext cx="1828800" cy="1828800"/>
          </a:xfrm>
          <a:prstGeom prst="ellipse">
            <a:avLst/>
          </a:prstGeom>
        </p:spPr>
        <p:txBody>
          <a:bodyPr/>
          <a:lstStyle>
            <a:lvl1pPr marL="0" indent="0">
              <a:buNone/>
              <a:defRPr sz="1000"/>
            </a:lvl1pPr>
          </a:lstStyle>
          <a:p>
            <a:r>
              <a:rPr lang="en-US"/>
              <a:t>Drag picture to placeholder or click icon to add</a:t>
            </a:r>
            <a:endParaRPr lang="en-US" dirty="0"/>
          </a:p>
        </p:txBody>
      </p:sp>
    </p:spTree>
    <p:extLst>
      <p:ext uri="{BB962C8B-B14F-4D97-AF65-F5344CB8AC3E}">
        <p14:creationId xmlns:p14="http://schemas.microsoft.com/office/powerpoint/2010/main" val="1348913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Presenters">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B5C468-8541-B84F-B04D-2472D8C9C99B}" type="datetimeFigureOut">
              <a:rPr lang="en-US" smtClean="0"/>
              <a:t>6/17/2019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769521-F155-E740-ACC8-E1566717943B}" type="slidenum">
              <a:rPr lang="en-US" smtClean="0"/>
              <a:t>‹#›</a:t>
            </a:fld>
            <a:endParaRPr lang="en-US"/>
          </a:p>
        </p:txBody>
      </p:sp>
      <p:sp>
        <p:nvSpPr>
          <p:cNvPr id="15"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pic>
        <p:nvPicPr>
          <p:cNvPr id="16" name="Picture 15"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7" name="Rectangle 16"/>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a:spLocks noGrp="1"/>
          </p:cNvSpPr>
          <p:nvPr>
            <p:ph sz="half" idx="1"/>
          </p:nvPr>
        </p:nvSpPr>
        <p:spPr>
          <a:xfrm>
            <a:off x="3252881" y="3909170"/>
            <a:ext cx="2633617" cy="2052838"/>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sz="half" idx="14"/>
          </p:nvPr>
        </p:nvSpPr>
        <p:spPr>
          <a:xfrm>
            <a:off x="6038899" y="3909170"/>
            <a:ext cx="2633472" cy="2052838"/>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
          <p:cNvSpPr>
            <a:spLocks noGrp="1"/>
          </p:cNvSpPr>
          <p:nvPr>
            <p:ph sz="half" idx="15"/>
          </p:nvPr>
        </p:nvSpPr>
        <p:spPr>
          <a:xfrm>
            <a:off x="473225" y="3909170"/>
            <a:ext cx="2633617" cy="2052838"/>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Oval 22"/>
          <p:cNvSpPr/>
          <p:nvPr/>
        </p:nvSpPr>
        <p:spPr>
          <a:xfrm>
            <a:off x="3437082" y="1446277"/>
            <a:ext cx="2284315" cy="2284315"/>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Picture Placeholder 8"/>
          <p:cNvSpPr>
            <a:spLocks noGrp="1"/>
          </p:cNvSpPr>
          <p:nvPr>
            <p:ph type="pic" sz="quarter" idx="16"/>
          </p:nvPr>
        </p:nvSpPr>
        <p:spPr>
          <a:xfrm>
            <a:off x="3550018" y="1563274"/>
            <a:ext cx="2058443" cy="2050321"/>
          </a:xfrm>
          <a:prstGeom prst="ellipse">
            <a:avLst/>
          </a:prstGeom>
        </p:spPr>
        <p:txBody>
          <a:bodyPr/>
          <a:lstStyle>
            <a:lvl1pPr marL="0" indent="0">
              <a:buNone/>
              <a:defRPr sz="1000"/>
            </a:lvl1pPr>
          </a:lstStyle>
          <a:p>
            <a:r>
              <a:rPr lang="en-US"/>
              <a:t>Drag picture to placeholder or click icon to add</a:t>
            </a:r>
            <a:endParaRPr lang="en-US" dirty="0"/>
          </a:p>
        </p:txBody>
      </p:sp>
      <p:sp>
        <p:nvSpPr>
          <p:cNvPr id="25" name="Oval 24"/>
          <p:cNvSpPr/>
          <p:nvPr/>
        </p:nvSpPr>
        <p:spPr>
          <a:xfrm>
            <a:off x="6219302" y="1446277"/>
            <a:ext cx="2284315" cy="2284315"/>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Picture Placeholder 8"/>
          <p:cNvSpPr>
            <a:spLocks noGrp="1"/>
          </p:cNvSpPr>
          <p:nvPr>
            <p:ph type="pic" sz="quarter" idx="17"/>
          </p:nvPr>
        </p:nvSpPr>
        <p:spPr>
          <a:xfrm>
            <a:off x="6332238" y="1563274"/>
            <a:ext cx="2058443" cy="2050321"/>
          </a:xfrm>
          <a:prstGeom prst="ellipse">
            <a:avLst/>
          </a:prstGeom>
        </p:spPr>
        <p:txBody>
          <a:bodyPr/>
          <a:lstStyle>
            <a:lvl1pPr marL="0" indent="0">
              <a:buNone/>
              <a:defRPr sz="1000"/>
            </a:lvl1pPr>
          </a:lstStyle>
          <a:p>
            <a:r>
              <a:rPr lang="en-US"/>
              <a:t>Drag picture to placeholder or click icon to add</a:t>
            </a:r>
            <a:endParaRPr lang="en-US" dirty="0"/>
          </a:p>
        </p:txBody>
      </p:sp>
      <p:sp>
        <p:nvSpPr>
          <p:cNvPr id="27" name="Oval 26"/>
          <p:cNvSpPr/>
          <p:nvPr/>
        </p:nvSpPr>
        <p:spPr>
          <a:xfrm>
            <a:off x="642463" y="1446277"/>
            <a:ext cx="2284315" cy="2284315"/>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Picture Placeholder 8"/>
          <p:cNvSpPr>
            <a:spLocks noGrp="1"/>
          </p:cNvSpPr>
          <p:nvPr>
            <p:ph type="pic" sz="quarter" idx="18"/>
          </p:nvPr>
        </p:nvSpPr>
        <p:spPr>
          <a:xfrm>
            <a:off x="755399" y="1563274"/>
            <a:ext cx="2058443" cy="2050321"/>
          </a:xfrm>
          <a:prstGeom prst="ellipse">
            <a:avLst/>
          </a:prstGeom>
        </p:spPr>
        <p:txBody>
          <a:bodyPr/>
          <a:lstStyle>
            <a:lvl1pPr marL="0" indent="0">
              <a:buNone/>
              <a:defRPr sz="1000"/>
            </a:lvl1pPr>
          </a:lstStyle>
          <a:p>
            <a:r>
              <a:rPr lang="en-US"/>
              <a:t>Drag picture to placeholder or click icon to add</a:t>
            </a:r>
            <a:endParaRPr lang="en-US" dirty="0"/>
          </a:p>
        </p:txBody>
      </p:sp>
    </p:spTree>
    <p:extLst>
      <p:ext uri="{BB962C8B-B14F-4D97-AF65-F5344CB8AC3E}">
        <p14:creationId xmlns:p14="http://schemas.microsoft.com/office/powerpoint/2010/main" val="208534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Presenters">
    <p:bg>
      <p:bgPr>
        <a:blipFill rotWithShape="1">
          <a:blip r:embed="rId2"/>
          <a:stretch>
            <a:fillRect/>
          </a:stretch>
        </a:blipFill>
        <a:effectLst/>
      </p:bgPr>
    </p:bg>
    <p:spTree>
      <p:nvGrpSpPr>
        <p:cNvPr id="1" name=""/>
        <p:cNvGrpSpPr/>
        <p:nvPr/>
      </p:nvGrpSpPr>
      <p:grpSpPr>
        <a:xfrm>
          <a:off x="0" y="0"/>
          <a:ext cx="0" cy="0"/>
          <a:chOff x="0" y="0"/>
          <a:chExt cx="0" cy="0"/>
        </a:xfrm>
      </p:grpSpPr>
      <p:sp>
        <p:nvSpPr>
          <p:cNvPr id="14" name="Oval 13"/>
          <p:cNvSpPr>
            <a:spLocks noChangeAspect="1"/>
          </p:cNvSpPr>
          <p:nvPr/>
        </p:nvSpPr>
        <p:spPr>
          <a:xfrm>
            <a:off x="457200" y="1476104"/>
            <a:ext cx="1371600" cy="1371600"/>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0AB5C468-8541-B84F-B04D-2472D8C9C99B}" type="datetimeFigureOut">
              <a:rPr lang="en-US" smtClean="0"/>
              <a:t>6/17/2019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769521-F155-E740-ACC8-E1566717943B}" type="slidenum">
              <a:rPr lang="en-US" smtClean="0"/>
              <a:t>‹#›</a:t>
            </a:fld>
            <a:endParaRPr lang="en-US"/>
          </a:p>
        </p:txBody>
      </p:sp>
      <p:sp>
        <p:nvSpPr>
          <p:cNvPr id="9" name="Picture Placeholder 8"/>
          <p:cNvSpPr>
            <a:spLocks noGrp="1"/>
          </p:cNvSpPr>
          <p:nvPr>
            <p:ph type="pic" sz="quarter" idx="13"/>
          </p:nvPr>
        </p:nvSpPr>
        <p:spPr>
          <a:xfrm>
            <a:off x="571500" y="1590404"/>
            <a:ext cx="1143000" cy="1143000"/>
          </a:xfrm>
          <a:prstGeom prst="ellipse">
            <a:avLst/>
          </a:prstGeom>
        </p:spPr>
        <p:txBody>
          <a:bodyPr/>
          <a:lstStyle>
            <a:lvl1pPr marL="0" indent="0">
              <a:buNone/>
              <a:defRPr sz="1000"/>
            </a:lvl1pPr>
          </a:lstStyle>
          <a:p>
            <a:r>
              <a:rPr lang="en-US"/>
              <a:t>Drag picture to placeholder or click icon to add</a:t>
            </a:r>
            <a:endParaRPr lang="en-US" dirty="0"/>
          </a:p>
        </p:txBody>
      </p:sp>
      <p:sp>
        <p:nvSpPr>
          <p:cNvPr id="15"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pic>
        <p:nvPicPr>
          <p:cNvPr id="16" name="Picture 15"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7" name="Rectangle 16"/>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p:cNvSpPr>
            <a:spLocks noGrp="1"/>
          </p:cNvSpPr>
          <p:nvPr>
            <p:ph sz="half" idx="15"/>
          </p:nvPr>
        </p:nvSpPr>
        <p:spPr>
          <a:xfrm>
            <a:off x="2008764" y="1478253"/>
            <a:ext cx="2343906" cy="1827742"/>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Oval 27"/>
          <p:cNvSpPr>
            <a:spLocks noChangeAspect="1"/>
          </p:cNvSpPr>
          <p:nvPr/>
        </p:nvSpPr>
        <p:spPr>
          <a:xfrm>
            <a:off x="4791330" y="1473956"/>
            <a:ext cx="1371600" cy="1371600"/>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Picture Placeholder 8"/>
          <p:cNvSpPr>
            <a:spLocks noGrp="1"/>
          </p:cNvSpPr>
          <p:nvPr>
            <p:ph type="pic" sz="quarter" idx="16"/>
          </p:nvPr>
        </p:nvSpPr>
        <p:spPr>
          <a:xfrm>
            <a:off x="4905630" y="1588256"/>
            <a:ext cx="1143000" cy="1143000"/>
          </a:xfrm>
          <a:prstGeom prst="ellipse">
            <a:avLst/>
          </a:prstGeom>
        </p:spPr>
        <p:txBody>
          <a:bodyPr/>
          <a:lstStyle>
            <a:lvl1pPr marL="0" indent="0">
              <a:buNone/>
              <a:defRPr sz="1000"/>
            </a:lvl1pPr>
          </a:lstStyle>
          <a:p>
            <a:r>
              <a:rPr lang="en-US"/>
              <a:t>Drag picture to placeholder or click icon to add</a:t>
            </a:r>
            <a:endParaRPr lang="en-US" dirty="0"/>
          </a:p>
        </p:txBody>
      </p:sp>
      <p:sp>
        <p:nvSpPr>
          <p:cNvPr id="30" name="Content Placeholder 2"/>
          <p:cNvSpPr>
            <a:spLocks noGrp="1"/>
          </p:cNvSpPr>
          <p:nvPr>
            <p:ph sz="half" idx="17"/>
          </p:nvPr>
        </p:nvSpPr>
        <p:spPr>
          <a:xfrm>
            <a:off x="6342894" y="1476104"/>
            <a:ext cx="2343906" cy="1829891"/>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Oval 30"/>
          <p:cNvSpPr>
            <a:spLocks noChangeAspect="1"/>
          </p:cNvSpPr>
          <p:nvPr/>
        </p:nvSpPr>
        <p:spPr>
          <a:xfrm>
            <a:off x="457200" y="3879910"/>
            <a:ext cx="1371600" cy="1371600"/>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Picture Placeholder 8"/>
          <p:cNvSpPr>
            <a:spLocks noGrp="1"/>
          </p:cNvSpPr>
          <p:nvPr>
            <p:ph type="pic" sz="quarter" idx="18"/>
          </p:nvPr>
        </p:nvSpPr>
        <p:spPr>
          <a:xfrm>
            <a:off x="571500" y="3994210"/>
            <a:ext cx="1143000" cy="1143000"/>
          </a:xfrm>
          <a:prstGeom prst="ellipse">
            <a:avLst/>
          </a:prstGeom>
        </p:spPr>
        <p:txBody>
          <a:bodyPr/>
          <a:lstStyle>
            <a:lvl1pPr marL="0" indent="0">
              <a:buNone/>
              <a:defRPr sz="1000"/>
            </a:lvl1pPr>
          </a:lstStyle>
          <a:p>
            <a:r>
              <a:rPr lang="en-US"/>
              <a:t>Drag picture to placeholder or click icon to add</a:t>
            </a:r>
            <a:endParaRPr lang="en-US" dirty="0"/>
          </a:p>
        </p:txBody>
      </p:sp>
      <p:sp>
        <p:nvSpPr>
          <p:cNvPr id="33" name="Content Placeholder 2"/>
          <p:cNvSpPr>
            <a:spLocks noGrp="1"/>
          </p:cNvSpPr>
          <p:nvPr>
            <p:ph sz="half" idx="19"/>
          </p:nvPr>
        </p:nvSpPr>
        <p:spPr>
          <a:xfrm>
            <a:off x="2008764" y="3882059"/>
            <a:ext cx="2343906" cy="1820875"/>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Oval 33"/>
          <p:cNvSpPr>
            <a:spLocks noChangeAspect="1"/>
          </p:cNvSpPr>
          <p:nvPr/>
        </p:nvSpPr>
        <p:spPr>
          <a:xfrm>
            <a:off x="4791330" y="3877762"/>
            <a:ext cx="1371600" cy="1371600"/>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Picture Placeholder 8"/>
          <p:cNvSpPr>
            <a:spLocks noGrp="1"/>
          </p:cNvSpPr>
          <p:nvPr>
            <p:ph type="pic" sz="quarter" idx="20"/>
          </p:nvPr>
        </p:nvSpPr>
        <p:spPr>
          <a:xfrm>
            <a:off x="4905630" y="3992062"/>
            <a:ext cx="1143000" cy="1143000"/>
          </a:xfrm>
          <a:prstGeom prst="ellipse">
            <a:avLst/>
          </a:prstGeom>
        </p:spPr>
        <p:txBody>
          <a:bodyPr/>
          <a:lstStyle>
            <a:lvl1pPr marL="0" indent="0">
              <a:buNone/>
              <a:defRPr sz="1000"/>
            </a:lvl1pPr>
          </a:lstStyle>
          <a:p>
            <a:r>
              <a:rPr lang="en-US"/>
              <a:t>Drag picture to placeholder or click icon to add</a:t>
            </a:r>
            <a:endParaRPr lang="en-US" dirty="0"/>
          </a:p>
        </p:txBody>
      </p:sp>
      <p:sp>
        <p:nvSpPr>
          <p:cNvPr id="36" name="Content Placeholder 2"/>
          <p:cNvSpPr>
            <a:spLocks noGrp="1"/>
          </p:cNvSpPr>
          <p:nvPr>
            <p:ph sz="half" idx="21"/>
          </p:nvPr>
        </p:nvSpPr>
        <p:spPr>
          <a:xfrm>
            <a:off x="6342894" y="3879911"/>
            <a:ext cx="2343906" cy="182302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264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4"/>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10623" cy="67789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195330"/>
            <a:ext cx="8229600" cy="480008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000">
                <a:solidFill>
                  <a:schemeClr val="bg1"/>
                </a:solidFill>
              </a:defRPr>
            </a:lvl1pPr>
          </a:lstStyle>
          <a:p>
            <a:fld id="{0AB5C468-8541-B84F-B04D-2472D8C9C99B}" type="datetimeFigureOut">
              <a:rPr lang="en-US" smtClean="0"/>
              <a:t>6/17/2019</a:t>
            </a:fld>
            <a:endParaRPr lang="en-US"/>
          </a:p>
        </p:txBody>
      </p:sp>
      <p:sp>
        <p:nvSpPr>
          <p:cNvPr id="5" name="Footer Placeholder 4"/>
          <p:cNvSpPr>
            <a:spLocks noGrp="1"/>
          </p:cNvSpPr>
          <p:nvPr>
            <p:ph type="ftr" sz="quarter" idx="3"/>
          </p:nvPr>
        </p:nvSpPr>
        <p:spPr>
          <a:xfrm>
            <a:off x="3124200" y="6356350"/>
            <a:ext cx="5562600" cy="365125"/>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
        <p:nvSpPr>
          <p:cNvPr id="6" name="Slide Number Placeholder 5"/>
          <p:cNvSpPr>
            <a:spLocks noGrp="1"/>
          </p:cNvSpPr>
          <p:nvPr>
            <p:ph type="sldNum" sz="quarter" idx="4"/>
          </p:nvPr>
        </p:nvSpPr>
        <p:spPr>
          <a:xfrm>
            <a:off x="8386116" y="18678"/>
            <a:ext cx="360266" cy="365125"/>
          </a:xfrm>
          <a:prstGeom prst="rect">
            <a:avLst/>
          </a:prstGeom>
        </p:spPr>
        <p:txBody>
          <a:bodyPr vert="horz" lIns="91440" tIns="45720" rIns="91440" bIns="45720" rtlCol="0" anchor="ctr"/>
          <a:lstStyle>
            <a:lvl1pPr algn="ctr">
              <a:defRPr sz="1000">
                <a:solidFill>
                  <a:schemeClr val="bg1"/>
                </a:solidFill>
              </a:defRPr>
            </a:lvl1pPr>
          </a:lstStyle>
          <a:p>
            <a:fld id="{B9769521-F155-E740-ACC8-E1566717943B}" type="slidenum">
              <a:rPr lang="en-US" smtClean="0"/>
              <a:t>‹#›</a:t>
            </a:fld>
            <a:endParaRPr lang="en-US"/>
          </a:p>
        </p:txBody>
      </p:sp>
    </p:spTree>
    <p:extLst>
      <p:ext uri="{BB962C8B-B14F-4D97-AF65-F5344CB8AC3E}">
        <p14:creationId xmlns:p14="http://schemas.microsoft.com/office/powerpoint/2010/main" val="1612132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706" r:id="rId34"/>
    <p:sldLayoutId id="2147483707" r:id="rId35"/>
    <p:sldLayoutId id="2147483708" r:id="rId36"/>
    <p:sldLayoutId id="2147483709" r:id="rId37"/>
    <p:sldLayoutId id="2147483710" r:id="rId38"/>
    <p:sldLayoutId id="2147483711" r:id="rId39"/>
    <p:sldLayoutId id="2147483712" r:id="rId40"/>
    <p:sldLayoutId id="2147483713" r:id="rId41"/>
    <p:sldLayoutId id="2147483714" r:id="rId42"/>
  </p:sldLayoutIdLst>
  <p:txStyles>
    <p:titleStyle>
      <a:lvl1pPr algn="ctr" defTabSz="457200" rtl="0" eaLnBrk="1" latinLnBrk="0" hangingPunct="1">
        <a:spcBef>
          <a:spcPct val="0"/>
        </a:spcBef>
        <a:buNone/>
        <a:defRPr sz="3200" b="1"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2400" kern="1200">
          <a:solidFill>
            <a:srgbClr val="000000"/>
          </a:solidFill>
          <a:latin typeface="+mn-lt"/>
          <a:ea typeface="+mn-ea"/>
          <a:cs typeface="+mn-cs"/>
        </a:defRPr>
      </a:lvl1pPr>
      <a:lvl2pPr marL="457200" indent="0" algn="l" defTabSz="457200" rtl="0" eaLnBrk="1" latinLnBrk="0" hangingPunct="1">
        <a:spcBef>
          <a:spcPct val="20000"/>
        </a:spcBef>
        <a:buFont typeface="Arial"/>
        <a:buNone/>
        <a:defRPr sz="2000" kern="1200">
          <a:solidFill>
            <a:srgbClr val="000000"/>
          </a:solidFill>
          <a:latin typeface="+mn-lt"/>
          <a:ea typeface="+mn-ea"/>
          <a:cs typeface="+mn-cs"/>
        </a:defRPr>
      </a:lvl2pPr>
      <a:lvl3pPr marL="914400" indent="0" algn="l" defTabSz="457200" rtl="0" eaLnBrk="1" latinLnBrk="0" hangingPunct="1">
        <a:spcBef>
          <a:spcPct val="20000"/>
        </a:spcBef>
        <a:buFont typeface="Arial"/>
        <a:buNone/>
        <a:defRPr sz="1800" kern="1200">
          <a:solidFill>
            <a:srgbClr val="000000"/>
          </a:solidFill>
          <a:latin typeface="+mn-lt"/>
          <a:ea typeface="+mn-ea"/>
          <a:cs typeface="+mn-cs"/>
        </a:defRPr>
      </a:lvl3pPr>
      <a:lvl4pPr marL="1371600" indent="0" algn="l" defTabSz="457200" rtl="0" eaLnBrk="1" latinLnBrk="0" hangingPunct="1">
        <a:spcBef>
          <a:spcPct val="20000"/>
        </a:spcBef>
        <a:buFont typeface="Arial"/>
        <a:buNone/>
        <a:defRPr sz="1200" kern="1200">
          <a:solidFill>
            <a:srgbClr val="000000"/>
          </a:solidFill>
          <a:latin typeface="+mn-lt"/>
          <a:ea typeface="+mn-ea"/>
          <a:cs typeface="+mn-cs"/>
        </a:defRPr>
      </a:lvl4pPr>
      <a:lvl5pPr marL="1828800" indent="0" algn="l" defTabSz="457200" rtl="0" eaLnBrk="1" latinLnBrk="0" hangingPunct="1">
        <a:spcBef>
          <a:spcPct val="20000"/>
        </a:spcBef>
        <a:buFont typeface="Arial"/>
        <a:buNone/>
        <a:defRPr sz="1200" kern="120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02DBC3-3444-4DB6-9F04-A33521D84C22}"/>
              </a:ext>
            </a:extLst>
          </p:cNvPr>
          <p:cNvSpPr>
            <a:spLocks noGrp="1"/>
          </p:cNvSpPr>
          <p:nvPr>
            <p:ph type="ctrTitle"/>
          </p:nvPr>
        </p:nvSpPr>
        <p:spPr/>
        <p:txBody>
          <a:bodyPr/>
          <a:lstStyle/>
          <a:p>
            <a:r>
              <a:rPr lang="en-US" dirty="0"/>
              <a:t>NIEM Health 101: An Introduction to Health Information Exchange</a:t>
            </a:r>
          </a:p>
        </p:txBody>
      </p:sp>
      <p:sp>
        <p:nvSpPr>
          <p:cNvPr id="6" name="Text Placeholder 5">
            <a:extLst>
              <a:ext uri="{FF2B5EF4-FFF2-40B4-BE49-F238E27FC236}">
                <a16:creationId xmlns:a16="http://schemas.microsoft.com/office/drawing/2014/main" id="{C54F876A-670B-4E39-AC5C-CD1B0D56FBEE}"/>
              </a:ext>
            </a:extLst>
          </p:cNvPr>
          <p:cNvSpPr>
            <a:spLocks noGrp="1"/>
          </p:cNvSpPr>
          <p:nvPr>
            <p:ph type="body" sz="quarter" idx="12"/>
          </p:nvPr>
        </p:nvSpPr>
        <p:spPr/>
        <p:txBody>
          <a:bodyPr>
            <a:normAutofit fontScale="77500" lnSpcReduction="20000"/>
          </a:bodyPr>
          <a:lstStyle/>
          <a:p>
            <a:r>
              <a:rPr lang="en-US" dirty="0"/>
              <a:t>Cait Ryan</a:t>
            </a:r>
          </a:p>
          <a:p>
            <a:r>
              <a:rPr lang="en-US" dirty="0"/>
              <a:t>Brian Handspicker</a:t>
            </a:r>
          </a:p>
        </p:txBody>
      </p:sp>
    </p:spTree>
    <p:extLst>
      <p:ext uri="{BB962C8B-B14F-4D97-AF65-F5344CB8AC3E}">
        <p14:creationId xmlns:p14="http://schemas.microsoft.com/office/powerpoint/2010/main" val="1776961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02EAC0-1DBE-43B1-89AA-7B33702D5307}"/>
              </a:ext>
            </a:extLst>
          </p:cNvPr>
          <p:cNvPicPr>
            <a:picLocks noGrp="1" noChangeAspect="1"/>
          </p:cNvPicPr>
          <p:nvPr>
            <p:ph idx="1"/>
          </p:nvPr>
        </p:nvPicPr>
        <p:blipFill>
          <a:blip r:embed="rId3"/>
          <a:stretch>
            <a:fillRect/>
          </a:stretch>
        </p:blipFill>
        <p:spPr>
          <a:xfrm>
            <a:off x="2022231" y="1157725"/>
            <a:ext cx="5222631" cy="5070515"/>
          </a:xfrm>
        </p:spPr>
      </p:pic>
      <p:sp>
        <p:nvSpPr>
          <p:cNvPr id="3" name="Title 2">
            <a:extLst>
              <a:ext uri="{FF2B5EF4-FFF2-40B4-BE49-F238E27FC236}">
                <a16:creationId xmlns:a16="http://schemas.microsoft.com/office/drawing/2014/main" id="{937A5960-E054-42DE-AEF3-FADE246928B1}"/>
              </a:ext>
            </a:extLst>
          </p:cNvPr>
          <p:cNvSpPr>
            <a:spLocks noGrp="1"/>
          </p:cNvSpPr>
          <p:nvPr>
            <p:ph type="title"/>
          </p:nvPr>
        </p:nvSpPr>
        <p:spPr/>
        <p:txBody>
          <a:bodyPr/>
          <a:lstStyle/>
          <a:p>
            <a:r>
              <a:rPr lang="en-US" dirty="0"/>
              <a:t>NIEM Domains and Users</a:t>
            </a:r>
          </a:p>
        </p:txBody>
      </p:sp>
    </p:spTree>
    <p:extLst>
      <p:ext uri="{BB962C8B-B14F-4D97-AF65-F5344CB8AC3E}">
        <p14:creationId xmlns:p14="http://schemas.microsoft.com/office/powerpoint/2010/main" val="3120061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4537" y="1246895"/>
            <a:ext cx="8674768" cy="4889209"/>
          </a:xfrm>
        </p:spPr>
        <p:txBody>
          <a:bodyPr/>
          <a:lstStyle/>
          <a:p>
            <a:r>
              <a:rPr lang="en-US" dirty="0"/>
              <a:t>Federal Health Interoperability Modeling and Standards (FHIMS) program:</a:t>
            </a:r>
          </a:p>
          <a:p>
            <a:pPr marL="342900" indent="-342900">
              <a:buFont typeface="Arial" panose="020B0604020202020204" pitchFamily="34" charset="0"/>
              <a:buChar char="•"/>
            </a:pPr>
            <a:r>
              <a:rPr lang="en-US" dirty="0"/>
              <a:t>Coordinates with partner agencies including: </a:t>
            </a:r>
          </a:p>
          <a:p>
            <a:pPr marL="800100" lvl="1" indent="-342900">
              <a:buFont typeface="Arial" panose="020B0604020202020204" pitchFamily="34" charset="0"/>
              <a:buChar char="•"/>
            </a:pPr>
            <a:r>
              <a:rPr lang="en-US" dirty="0"/>
              <a:t>Department of Defense (DoD), </a:t>
            </a:r>
          </a:p>
          <a:p>
            <a:pPr marL="800100" lvl="1" indent="-342900">
              <a:buFont typeface="Arial" panose="020B0604020202020204" pitchFamily="34" charset="0"/>
              <a:buChar char="•"/>
            </a:pPr>
            <a:r>
              <a:rPr lang="en-US" dirty="0"/>
              <a:t>Department of Veteran Affairs (VA), </a:t>
            </a:r>
          </a:p>
          <a:p>
            <a:pPr marL="800100" lvl="1" indent="-342900">
              <a:buFont typeface="Arial" panose="020B0604020202020204" pitchFamily="34" charset="0"/>
              <a:buChar char="•"/>
            </a:pPr>
            <a:r>
              <a:rPr lang="en-US" dirty="0"/>
              <a:t>Department of Health and Human Services (HHS), </a:t>
            </a:r>
          </a:p>
          <a:p>
            <a:pPr marL="800100" lvl="1" indent="-342900">
              <a:buFont typeface="Arial" panose="020B0604020202020204" pitchFamily="34" charset="0"/>
              <a:buChar char="•"/>
            </a:pPr>
            <a:r>
              <a:rPr lang="en-US" dirty="0"/>
              <a:t>The Office of the National Coordinator for Health IT (ONC), </a:t>
            </a:r>
          </a:p>
          <a:p>
            <a:pPr marL="800100" lvl="1" indent="-342900">
              <a:buFont typeface="Arial" panose="020B0604020202020204" pitchFamily="34" charset="0"/>
              <a:buChar char="•"/>
            </a:pPr>
            <a:r>
              <a:rPr lang="en-US" dirty="0"/>
              <a:t>The Center for Medicaid and Medicare Services (CMS)</a:t>
            </a:r>
          </a:p>
          <a:p>
            <a:pPr marL="342900" indent="-342900">
              <a:buFont typeface="Arial" panose="020B0604020202020204" pitchFamily="34" charset="0"/>
              <a:buChar char="•"/>
            </a:pPr>
            <a:r>
              <a:rPr lang="en-US" dirty="0"/>
              <a:t>On the development of Electronic Medical/Health Records (EMR/EHR), health information and terminology standards, and the coordination of agency efforts at relevant Standards Development Organizations (SDOs)</a:t>
            </a:r>
          </a:p>
        </p:txBody>
      </p:sp>
      <p:sp>
        <p:nvSpPr>
          <p:cNvPr id="3" name="Title 2"/>
          <p:cNvSpPr>
            <a:spLocks noGrp="1"/>
          </p:cNvSpPr>
          <p:nvPr>
            <p:ph type="title"/>
          </p:nvPr>
        </p:nvSpPr>
        <p:spPr/>
        <p:txBody>
          <a:bodyPr/>
          <a:lstStyle/>
          <a:p>
            <a:r>
              <a:rPr lang="en-US" dirty="0"/>
              <a:t>What is FHIMS</a:t>
            </a:r>
          </a:p>
        </p:txBody>
      </p:sp>
    </p:spTree>
    <p:extLst>
      <p:ext uri="{BB962C8B-B14F-4D97-AF65-F5344CB8AC3E}">
        <p14:creationId xmlns:p14="http://schemas.microsoft.com/office/powerpoint/2010/main" val="753940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20332"/>
            <a:ext cx="8915400" cy="5083905"/>
          </a:xfrm>
        </p:spPr>
        <p:txBody>
          <a:bodyPr/>
          <a:lstStyle/>
          <a:p>
            <a:r>
              <a:rPr lang="en-US" sz="2800" dirty="0"/>
              <a:t>Federal Health Information Model (FHIM):</a:t>
            </a:r>
          </a:p>
          <a:p>
            <a:pPr marL="342900" indent="-342900">
              <a:buFont typeface="Arial" panose="020B0604020202020204" pitchFamily="34" charset="0"/>
              <a:buChar char="•"/>
            </a:pPr>
            <a:r>
              <a:rPr lang="en-US" dirty="0"/>
              <a:t>a platform independent model (PIM)</a:t>
            </a:r>
          </a:p>
          <a:p>
            <a:pPr marL="342900" indent="-342900">
              <a:buFont typeface="Arial" panose="020B0604020202020204" pitchFamily="34" charset="0"/>
              <a:buChar char="•"/>
            </a:pPr>
            <a:r>
              <a:rPr lang="en-US" dirty="0"/>
              <a:t>a logical health information model,</a:t>
            </a:r>
          </a:p>
          <a:p>
            <a:pPr marL="342900" indent="-342900">
              <a:buFont typeface="Arial" panose="020B0604020202020204" pitchFamily="34" charset="0"/>
              <a:buChar char="•"/>
            </a:pPr>
            <a:r>
              <a:rPr lang="en-US" dirty="0"/>
              <a:t>supports semantic interoperability</a:t>
            </a:r>
          </a:p>
          <a:p>
            <a:pPr marL="342900" indent="-342900">
              <a:buFont typeface="Arial" panose="020B0604020202020204" pitchFamily="34" charset="0"/>
              <a:buChar char="•"/>
            </a:pPr>
            <a:r>
              <a:rPr lang="en-US" dirty="0"/>
              <a:t>harmonizes information and terminology content across federal partners and SDOs </a:t>
            </a:r>
          </a:p>
          <a:p>
            <a:pPr marL="342900" indent="-342900">
              <a:buFont typeface="Arial" panose="020B0604020202020204" pitchFamily="34" charset="0"/>
              <a:buChar char="•"/>
            </a:pPr>
            <a:r>
              <a:rPr lang="en-US" dirty="0"/>
              <a:t>can standardize data concepts and serve as a repository of such concepts.</a:t>
            </a:r>
          </a:p>
          <a:p>
            <a:pPr marL="342900" indent="-342900">
              <a:buFont typeface="Arial" panose="020B0604020202020204" pitchFamily="34" charset="0"/>
              <a:buChar char="•"/>
            </a:pPr>
            <a:r>
              <a:rPr lang="en-US" dirty="0"/>
              <a:t>FHIM is an implementation-neutral planning and reference tool that can also be used to generate other models</a:t>
            </a:r>
            <a:endParaRPr lang="en-US" sz="2000" dirty="0"/>
          </a:p>
          <a:p>
            <a:endParaRPr lang="en-US" dirty="0"/>
          </a:p>
        </p:txBody>
      </p:sp>
      <p:sp>
        <p:nvSpPr>
          <p:cNvPr id="3" name="Title 2"/>
          <p:cNvSpPr>
            <a:spLocks noGrp="1"/>
          </p:cNvSpPr>
          <p:nvPr>
            <p:ph type="title"/>
          </p:nvPr>
        </p:nvSpPr>
        <p:spPr/>
        <p:txBody>
          <a:bodyPr/>
          <a:lstStyle/>
          <a:p>
            <a:r>
              <a:rPr lang="en-US" dirty="0"/>
              <a:t>What is FHIM</a:t>
            </a:r>
          </a:p>
        </p:txBody>
      </p:sp>
    </p:spTree>
    <p:extLst>
      <p:ext uri="{BB962C8B-B14F-4D97-AF65-F5344CB8AC3E}">
        <p14:creationId xmlns:p14="http://schemas.microsoft.com/office/powerpoint/2010/main" val="2323792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2F24BE9-0745-4714-A097-B273F8EEE76F}"/>
              </a:ext>
            </a:extLst>
          </p:cNvPr>
          <p:cNvPicPr>
            <a:picLocks noGrp="1" noChangeAspect="1"/>
          </p:cNvPicPr>
          <p:nvPr>
            <p:ph idx="1"/>
          </p:nvPr>
        </p:nvPicPr>
        <p:blipFill>
          <a:blip r:embed="rId3"/>
          <a:stretch>
            <a:fillRect/>
          </a:stretch>
        </p:blipFill>
        <p:spPr>
          <a:xfrm>
            <a:off x="334108" y="1283676"/>
            <a:ext cx="8591350" cy="4921823"/>
          </a:xfrm>
          <a:prstGeom prst="rect">
            <a:avLst/>
          </a:prstGeom>
        </p:spPr>
      </p:pic>
      <p:sp>
        <p:nvSpPr>
          <p:cNvPr id="3" name="Title 2">
            <a:extLst>
              <a:ext uri="{FF2B5EF4-FFF2-40B4-BE49-F238E27FC236}">
                <a16:creationId xmlns:a16="http://schemas.microsoft.com/office/drawing/2014/main" id="{6AE0CA4C-E645-4719-8A63-6A64171D86E9}"/>
              </a:ext>
            </a:extLst>
          </p:cNvPr>
          <p:cNvSpPr>
            <a:spLocks noGrp="1"/>
          </p:cNvSpPr>
          <p:nvPr>
            <p:ph type="title"/>
          </p:nvPr>
        </p:nvSpPr>
        <p:spPr/>
        <p:txBody>
          <a:bodyPr/>
          <a:lstStyle/>
          <a:p>
            <a:r>
              <a:rPr lang="en-US" dirty="0"/>
              <a:t>FHIM UML Model</a:t>
            </a:r>
          </a:p>
        </p:txBody>
      </p:sp>
    </p:spTree>
    <p:extLst>
      <p:ext uri="{BB962C8B-B14F-4D97-AF65-F5344CB8AC3E}">
        <p14:creationId xmlns:p14="http://schemas.microsoft.com/office/powerpoint/2010/main" val="695272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0553" y="1114549"/>
            <a:ext cx="8722894" cy="4670789"/>
          </a:xfrm>
        </p:spPr>
        <p:txBody>
          <a:bodyPr/>
          <a:lstStyle/>
          <a:p>
            <a:r>
              <a:rPr lang="en-US" dirty="0"/>
              <a:t>Federal Health Information Model can be used to:</a:t>
            </a:r>
          </a:p>
          <a:p>
            <a:pPr marL="342900" indent="-342900">
              <a:buFont typeface="Arial" panose="020B0604020202020204" pitchFamily="34" charset="0"/>
              <a:buChar char="•"/>
            </a:pPr>
            <a:r>
              <a:rPr lang="en-US" dirty="0"/>
              <a:t>model NIEM elements and NIEM IEPDs</a:t>
            </a:r>
          </a:p>
          <a:p>
            <a:pPr marL="342900" indent="-342900">
              <a:buFont typeface="Arial" panose="020B0604020202020204" pitchFamily="34" charset="0"/>
              <a:buChar char="•"/>
            </a:pPr>
            <a:r>
              <a:rPr lang="en-US" dirty="0"/>
              <a:t>based on structures and constraints defined in NIEM</a:t>
            </a:r>
          </a:p>
          <a:p>
            <a:pPr marL="342900" indent="-342900">
              <a:buFont typeface="Arial" panose="020B0604020202020204" pitchFamily="34" charset="0"/>
              <a:buChar char="•"/>
            </a:pPr>
            <a:r>
              <a:rPr lang="en-US" dirty="0"/>
              <a:t> compatible with similar structures in Consolidated CDA implementation guides required for meaningful use</a:t>
            </a:r>
          </a:p>
          <a:p>
            <a:endParaRPr lang="en-US" sz="800" dirty="0"/>
          </a:p>
          <a:p>
            <a:r>
              <a:rPr lang="en-US" dirty="0"/>
              <a:t>FHIM’s biggest value is that it is proscriptive, implementers know exactly which terminologies to use for a given element:</a:t>
            </a:r>
          </a:p>
          <a:p>
            <a:pPr marL="342900" indent="-342900">
              <a:buFont typeface="Arial" panose="020B0604020202020204" pitchFamily="34" charset="0"/>
              <a:buChar char="•"/>
            </a:pPr>
            <a:r>
              <a:rPr lang="en-US" dirty="0"/>
              <a:t>Ensures compliance with federal laws</a:t>
            </a:r>
          </a:p>
          <a:p>
            <a:pPr marL="342900" indent="-342900">
              <a:buFont typeface="Arial" panose="020B0604020202020204" pitchFamily="34" charset="0"/>
              <a:buChar char="•"/>
            </a:pPr>
            <a:r>
              <a:rPr lang="en-US" dirty="0"/>
              <a:t>Promotes interoperability</a:t>
            </a:r>
          </a:p>
          <a:p>
            <a:endParaRPr lang="en-US" dirty="0"/>
          </a:p>
        </p:txBody>
      </p:sp>
      <p:sp>
        <p:nvSpPr>
          <p:cNvPr id="3" name="Title 2"/>
          <p:cNvSpPr>
            <a:spLocks noGrp="1"/>
          </p:cNvSpPr>
          <p:nvPr>
            <p:ph type="title"/>
          </p:nvPr>
        </p:nvSpPr>
        <p:spPr/>
        <p:txBody>
          <a:bodyPr/>
          <a:lstStyle/>
          <a:p>
            <a:r>
              <a:rPr lang="en-US" dirty="0"/>
              <a:t>FHIM and NIEM</a:t>
            </a:r>
          </a:p>
        </p:txBody>
      </p:sp>
    </p:spTree>
    <p:extLst>
      <p:ext uri="{BB962C8B-B14F-4D97-AF65-F5344CB8AC3E}">
        <p14:creationId xmlns:p14="http://schemas.microsoft.com/office/powerpoint/2010/main" val="773350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F37A552-39EC-4854-9C31-E399E56D0FBC}"/>
              </a:ext>
            </a:extLst>
          </p:cNvPr>
          <p:cNvGraphicFramePr>
            <a:graphicFrameLocks noGrp="1"/>
          </p:cNvGraphicFramePr>
          <p:nvPr>
            <p:ph idx="1"/>
            <p:extLst>
              <p:ext uri="{D42A27DB-BD31-4B8C-83A1-F6EECF244321}">
                <p14:modId xmlns:p14="http://schemas.microsoft.com/office/powerpoint/2010/main" val="1794468639"/>
              </p:ext>
            </p:extLst>
          </p:nvPr>
        </p:nvGraphicFramePr>
        <p:xfrm>
          <a:off x="457200" y="1139295"/>
          <a:ext cx="6242852" cy="4906744"/>
        </p:xfrm>
        <a:graphic>
          <a:graphicData uri="http://schemas.openxmlformats.org/drawingml/2006/table">
            <a:tbl>
              <a:tblPr firstRow="1" firstCol="1" bandRow="1"/>
              <a:tblGrid>
                <a:gridCol w="1026981">
                  <a:extLst>
                    <a:ext uri="{9D8B030D-6E8A-4147-A177-3AD203B41FA5}">
                      <a16:colId xmlns:a16="http://schemas.microsoft.com/office/drawing/2014/main" val="2021955171"/>
                    </a:ext>
                  </a:extLst>
                </a:gridCol>
                <a:gridCol w="2421654">
                  <a:extLst>
                    <a:ext uri="{9D8B030D-6E8A-4147-A177-3AD203B41FA5}">
                      <a16:colId xmlns:a16="http://schemas.microsoft.com/office/drawing/2014/main" val="353102505"/>
                    </a:ext>
                  </a:extLst>
                </a:gridCol>
                <a:gridCol w="2794217">
                  <a:extLst>
                    <a:ext uri="{9D8B030D-6E8A-4147-A177-3AD203B41FA5}">
                      <a16:colId xmlns:a16="http://schemas.microsoft.com/office/drawing/2014/main" val="2218773760"/>
                    </a:ext>
                  </a:extLst>
                </a:gridCol>
              </a:tblGrid>
              <a:tr h="164366">
                <a:tc>
                  <a:txBody>
                    <a:bodyPr/>
                    <a:lstStyle/>
                    <a:p>
                      <a:pPr marL="0" marR="0" algn="ctr">
                        <a:lnSpc>
                          <a:spcPct val="107000"/>
                        </a:lnSpc>
                        <a:spcBef>
                          <a:spcPts val="0"/>
                        </a:spcBef>
                        <a:spcAft>
                          <a:spcPts val="800"/>
                        </a:spcAft>
                      </a:pPr>
                      <a:r>
                        <a:rPr lang="en-US" sz="11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5746" marR="65746"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gn="ctr">
                        <a:lnSpc>
                          <a:spcPct val="107000"/>
                        </a:lnSpc>
                        <a:spcBef>
                          <a:spcPts val="0"/>
                        </a:spcBef>
                        <a:spcAft>
                          <a:spcPts val="800"/>
                        </a:spcAft>
                      </a:pPr>
                      <a:r>
                        <a:rPr lang="en-US" sz="1100" b="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NIEM</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5746" marR="65746" marT="0" marB="0">
                    <a:lnL>
                      <a:noFill/>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gn="ctr">
                        <a:lnSpc>
                          <a:spcPct val="107000"/>
                        </a:lnSpc>
                        <a:spcBef>
                          <a:spcPts val="0"/>
                        </a:spcBef>
                        <a:spcAft>
                          <a:spcPts val="800"/>
                        </a:spcAft>
                      </a:pPr>
                      <a:r>
                        <a:rPr lang="en-US" sz="1100" b="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FHIM</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5746" marR="65746"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169196674"/>
                  </a:ext>
                </a:extLst>
              </a:tr>
              <a:tr h="680292">
                <a:tc>
                  <a:txBody>
                    <a:bodyPr/>
                    <a:lstStyle/>
                    <a:p>
                      <a:pPr marL="0" marR="0" algn="ctr">
                        <a:lnSpc>
                          <a:spcPct val="107000"/>
                        </a:lnSpc>
                        <a:spcBef>
                          <a:spcPts val="0"/>
                        </a:spcBef>
                        <a:spcAft>
                          <a:spcPts val="8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Purpose</a:t>
                      </a:r>
                    </a:p>
                  </a:txBody>
                  <a:tcPr marL="65746" marR="6574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07000"/>
                        </a:lnSpc>
                        <a:spcBef>
                          <a:spcPts val="0"/>
                        </a:spcBef>
                        <a:spcAft>
                          <a:spcPts val="800"/>
                        </a:spcAf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Provides a common vocabulary to enable efficient information exchange across diverse public and private organizations</a:t>
                      </a:r>
                    </a:p>
                  </a:txBody>
                  <a:tcPr marL="65746" marR="6574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07000"/>
                        </a:lnSpc>
                        <a:spcBef>
                          <a:spcPts val="0"/>
                        </a:spcBef>
                        <a:spcAft>
                          <a:spcPts val="8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Supports semantic interoperability and harmonize information requirements from federal partners and multiple standards organizations</a:t>
                      </a:r>
                    </a:p>
                  </a:txBody>
                  <a:tcPr marL="65746" marR="6574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2781285453"/>
                  </a:ext>
                </a:extLst>
              </a:tr>
              <a:tr h="336341">
                <a:tc>
                  <a:txBody>
                    <a:bodyPr/>
                    <a:lstStyle/>
                    <a:p>
                      <a:pPr marL="0" marR="0" algn="ctr">
                        <a:lnSpc>
                          <a:spcPct val="107000"/>
                        </a:lnSpc>
                        <a:spcBef>
                          <a:spcPts val="0"/>
                        </a:spcBef>
                        <a:spcAft>
                          <a:spcPts val="8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Model Type</a:t>
                      </a:r>
                    </a:p>
                  </a:txBody>
                  <a:tcPr marL="65746" marR="6574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Conceptual, Information Exchange, XML</a:t>
                      </a:r>
                    </a:p>
                  </a:txBody>
                  <a:tcPr marL="65746" marR="6574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Logical, Information, Platform-Neutral, Standard-Neutral, UML</a:t>
                      </a:r>
                    </a:p>
                  </a:txBody>
                  <a:tcPr marL="65746" marR="6574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667593432"/>
                  </a:ext>
                </a:extLst>
              </a:tr>
              <a:tr h="508316">
                <a:tc>
                  <a:txBody>
                    <a:bodyPr/>
                    <a:lstStyle/>
                    <a:p>
                      <a:pPr marL="0" marR="0" algn="ctr">
                        <a:lnSpc>
                          <a:spcPct val="107000"/>
                        </a:lnSpc>
                        <a:spcBef>
                          <a:spcPts val="0"/>
                        </a:spcBef>
                        <a:spcAft>
                          <a:spcPts val="8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Functionality</a:t>
                      </a:r>
                    </a:p>
                  </a:txBody>
                  <a:tcPr marL="65746" marR="6574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07000"/>
                        </a:lnSpc>
                        <a:spcBef>
                          <a:spcPts val="0"/>
                        </a:spcBef>
                        <a:spcAft>
                          <a:spcPts val="8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XML-based. “Proven” information exchange framework</a:t>
                      </a:r>
                    </a:p>
                  </a:txBody>
                  <a:tcPr marL="65746" marR="6574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07000"/>
                        </a:lnSpc>
                        <a:spcBef>
                          <a:spcPts val="0"/>
                        </a:spcBef>
                        <a:spcAft>
                          <a:spcPts val="8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Semantic-based. Information exchange, traceability, and alignment into industry information models and standards</a:t>
                      </a:r>
                    </a:p>
                  </a:txBody>
                  <a:tcPr marL="65746" marR="6574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430328224"/>
                  </a:ext>
                </a:extLst>
              </a:tr>
              <a:tr h="508316">
                <a:tc>
                  <a:txBody>
                    <a:bodyPr/>
                    <a:lstStyle/>
                    <a:p>
                      <a:pPr marL="0" marR="0" algn="ctr">
                        <a:lnSpc>
                          <a:spcPct val="107000"/>
                        </a:lnSpc>
                        <a:spcBef>
                          <a:spcPts val="0"/>
                        </a:spcBef>
                        <a:spcAft>
                          <a:spcPts val="8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Standards-Neutral</a:t>
                      </a:r>
                    </a:p>
                  </a:txBody>
                  <a:tcPr marL="65746" marR="6574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Yes, each domain steward determines the specific standards they will use</a:t>
                      </a:r>
                    </a:p>
                  </a:txBody>
                  <a:tcPr marL="65746" marR="6574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Yes, contents identified in the FHIM may be represented using any technology or standard representation</a:t>
                      </a:r>
                    </a:p>
                  </a:txBody>
                  <a:tcPr marL="65746" marR="6574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487504211"/>
                  </a:ext>
                </a:extLst>
              </a:tr>
              <a:tr h="852267">
                <a:tc>
                  <a:txBody>
                    <a:bodyPr/>
                    <a:lstStyle/>
                    <a:p>
                      <a:pPr marL="0" marR="0" algn="ctr">
                        <a:lnSpc>
                          <a:spcPct val="107000"/>
                        </a:lnSpc>
                        <a:spcBef>
                          <a:spcPts val="0"/>
                        </a:spcBef>
                        <a:spcAft>
                          <a:spcPts val="8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Platform-Neutral</a:t>
                      </a:r>
                    </a:p>
                  </a:txBody>
                  <a:tcPr marL="65746" marR="6574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07000"/>
                        </a:lnSpc>
                        <a:spcBef>
                          <a:spcPts val="0"/>
                        </a:spcBef>
                        <a:spcAft>
                          <a:spcPts val="800"/>
                        </a:spcAft>
                      </a:pP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ctr">
                        <a:lnSpc>
                          <a:spcPct val="107000"/>
                        </a:lnSpc>
                        <a:spcBef>
                          <a:spcPts val="0"/>
                        </a:spcBef>
                        <a:spcAft>
                          <a:spcPts val="800"/>
                        </a:spcAf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Yes</a:t>
                      </a:r>
                    </a:p>
                  </a:txBody>
                  <a:tcPr marL="65746" marR="6574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07000"/>
                        </a:lnSpc>
                        <a:spcBef>
                          <a:spcPts val="0"/>
                        </a:spcBef>
                        <a:spcAft>
                          <a:spcPts val="8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ctr">
                        <a:lnSpc>
                          <a:spcPct val="107000"/>
                        </a:lnSpc>
                        <a:spcBef>
                          <a:spcPts val="0"/>
                        </a:spcBef>
                        <a:spcAft>
                          <a:spcPts val="8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Yes</a:t>
                      </a:r>
                    </a:p>
                  </a:txBody>
                  <a:tcPr marL="65746" marR="6574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03841078"/>
                  </a:ext>
                </a:extLst>
              </a:tr>
              <a:tr h="336341">
                <a:tc>
                  <a:txBody>
                    <a:bodyPr/>
                    <a:lstStyle/>
                    <a:p>
                      <a:pPr marL="0" marR="0" algn="ctr">
                        <a:lnSpc>
                          <a:spcPct val="107000"/>
                        </a:lnSpc>
                        <a:spcBef>
                          <a:spcPts val="0"/>
                        </a:spcBef>
                        <a:spcAft>
                          <a:spcPts val="8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Domains</a:t>
                      </a:r>
                    </a:p>
                  </a:txBody>
                  <a:tcPr marL="65746" marR="6574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14, Each is specific to a Community of Interest (COI)</a:t>
                      </a:r>
                    </a:p>
                  </a:txBody>
                  <a:tcPr marL="65746" marR="6574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41, All are specific to Healthcare</a:t>
                      </a:r>
                    </a:p>
                  </a:txBody>
                  <a:tcPr marL="65746" marR="6574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16140491"/>
                  </a:ext>
                </a:extLst>
              </a:tr>
              <a:tr h="852267">
                <a:tc>
                  <a:txBody>
                    <a:bodyPr/>
                    <a:lstStyle/>
                    <a:p>
                      <a:pPr marL="0" marR="0" algn="ctr">
                        <a:lnSpc>
                          <a:spcPct val="107000"/>
                        </a:lnSpc>
                        <a:spcBef>
                          <a:spcPts val="0"/>
                        </a:spcBef>
                        <a:spcAft>
                          <a:spcPts val="8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Exchanges</a:t>
                      </a:r>
                    </a:p>
                  </a:txBody>
                  <a:tcPr marL="65746" marR="6574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07000"/>
                        </a:lnSpc>
                        <a:spcBef>
                          <a:spcPts val="0"/>
                        </a:spcBef>
                        <a:spcAft>
                          <a:spcPts val="800"/>
                        </a:spcAf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NIEM is about the semantics, not the transportation, of XML messages. Web Services (e.g. WSDL) provides the mechanism for exchanging machine-to-machine NIEM </a:t>
                      </a:r>
                      <a:r>
                        <a:rPr lang="fr-FR" sz="1100" dirty="0">
                          <a:effectLst/>
                          <a:latin typeface="Calibri" panose="020F0502020204030204" pitchFamily="34" charset="0"/>
                          <a:ea typeface="Times New Roman" panose="02020603050405020304" pitchFamily="18" charset="0"/>
                          <a:cs typeface="Times New Roman" panose="02020603050405020304" pitchFamily="18" charset="0"/>
                        </a:rPr>
                        <a:t>Information Exchange Package Documentation (IEPD)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5746" marR="6574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07000"/>
                        </a:lnSpc>
                        <a:spcBef>
                          <a:spcPts val="0"/>
                        </a:spcBef>
                        <a:spcAft>
                          <a:spcPts val="8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FHIM does not provide a method for transport of information</a:t>
                      </a:r>
                    </a:p>
                  </a:txBody>
                  <a:tcPr marL="65746" marR="6574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817472807"/>
                  </a:ext>
                </a:extLst>
              </a:tr>
              <a:tr h="164366">
                <a:tc>
                  <a:txBody>
                    <a:bodyPr/>
                    <a:lstStyle/>
                    <a:p>
                      <a:pPr marL="0" marR="0" algn="ctr">
                        <a:lnSpc>
                          <a:spcPct val="107000"/>
                        </a:lnSpc>
                        <a:spcBef>
                          <a:spcPts val="0"/>
                        </a:spcBef>
                        <a:spcAft>
                          <a:spcPts val="8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Developed By</a:t>
                      </a:r>
                    </a:p>
                  </a:txBody>
                  <a:tcPr marL="65746" marR="6574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Federal, State, and Local Agencies</a:t>
                      </a:r>
                    </a:p>
                  </a:txBody>
                  <a:tcPr marL="65746" marR="6574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Federal Agencies</a:t>
                      </a:r>
                    </a:p>
                  </a:txBody>
                  <a:tcPr marL="65746" marR="6574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823843759"/>
                  </a:ext>
                </a:extLst>
              </a:tr>
              <a:tr h="164366">
                <a:tc>
                  <a:txBody>
                    <a:bodyPr/>
                    <a:lstStyle/>
                    <a:p>
                      <a:pPr marL="0" marR="0" algn="ctr">
                        <a:lnSpc>
                          <a:spcPct val="107000"/>
                        </a:lnSpc>
                        <a:spcBef>
                          <a:spcPts val="0"/>
                        </a:spcBef>
                        <a:spcAft>
                          <a:spcPts val="8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Used By</a:t>
                      </a:r>
                    </a:p>
                  </a:txBody>
                  <a:tcPr marL="65746" marR="6574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07000"/>
                        </a:lnSpc>
                        <a:spcBef>
                          <a:spcPts val="0"/>
                        </a:spcBef>
                        <a:spcAft>
                          <a:spcPts val="8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Federal, State, and Local Agencies</a:t>
                      </a:r>
                    </a:p>
                  </a:txBody>
                  <a:tcPr marL="65746" marR="6574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07000"/>
                        </a:lnSpc>
                        <a:spcBef>
                          <a:spcPts val="0"/>
                        </a:spcBef>
                        <a:spcAft>
                          <a:spcPts val="800"/>
                        </a:spcAf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Federal Agencies</a:t>
                      </a:r>
                    </a:p>
                  </a:txBody>
                  <a:tcPr marL="65746" marR="65746"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079121674"/>
                  </a:ext>
                </a:extLst>
              </a:tr>
            </a:tbl>
          </a:graphicData>
        </a:graphic>
      </p:graphicFrame>
      <p:sp>
        <p:nvSpPr>
          <p:cNvPr id="3" name="Title 2">
            <a:extLst>
              <a:ext uri="{FF2B5EF4-FFF2-40B4-BE49-F238E27FC236}">
                <a16:creationId xmlns:a16="http://schemas.microsoft.com/office/drawing/2014/main" id="{7D8B2D2A-D84A-4A66-9748-7A364C69C073}"/>
              </a:ext>
            </a:extLst>
          </p:cNvPr>
          <p:cNvSpPr>
            <a:spLocks noGrp="1"/>
          </p:cNvSpPr>
          <p:nvPr>
            <p:ph type="title"/>
          </p:nvPr>
        </p:nvSpPr>
        <p:spPr/>
        <p:txBody>
          <a:bodyPr/>
          <a:lstStyle/>
          <a:p>
            <a:r>
              <a:rPr lang="en-US" dirty="0"/>
              <a:t>FHIM and NIEM Comparison </a:t>
            </a:r>
          </a:p>
        </p:txBody>
      </p:sp>
    </p:spTree>
    <p:extLst>
      <p:ext uri="{BB962C8B-B14F-4D97-AF65-F5344CB8AC3E}">
        <p14:creationId xmlns:p14="http://schemas.microsoft.com/office/powerpoint/2010/main" val="1831236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01C32-B743-4F9B-AA1B-D907D4D07998}"/>
              </a:ext>
            </a:extLst>
          </p:cNvPr>
          <p:cNvSpPr>
            <a:spLocks noGrp="1"/>
          </p:cNvSpPr>
          <p:nvPr>
            <p:ph type="dt" sz="half" idx="10"/>
          </p:nvPr>
        </p:nvSpPr>
        <p:spPr/>
        <p:txBody>
          <a:bodyPr/>
          <a:lstStyle/>
          <a:p>
            <a:pPr marL="0" marR="0" lvl="0" indent="0" algn="l" defTabSz="457189" rtl="0" eaLnBrk="1" fontAlgn="auto" latinLnBrk="0" hangingPunct="1">
              <a:lnSpc>
                <a:spcPct val="100000"/>
              </a:lnSpc>
              <a:spcBef>
                <a:spcPts val="0"/>
              </a:spcBef>
              <a:spcAft>
                <a:spcPts val="0"/>
              </a:spcAft>
              <a:buClrTx/>
              <a:buSzTx/>
              <a:buFontTx/>
              <a:buNone/>
              <a:tabLst/>
              <a:defRPr/>
            </a:pPr>
            <a:fld id="{6F8EF559-F682-A949-AAD0-CC30B6CE1CFD}" type="datetime4">
              <a:rPr kumimoji="0" lang="en-US" sz="1000" b="0" i="0" u="none" strike="noStrike" kern="1200" cap="none" spc="0" normalizeH="0" baseline="0" noProof="0">
                <a:ln>
                  <a:noFill/>
                </a:ln>
                <a:solidFill>
                  <a:prstClr val="white"/>
                </a:solidFill>
                <a:effectLst/>
                <a:uLnTx/>
                <a:uFillTx/>
                <a:latin typeface="Arial"/>
                <a:ea typeface="+mn-ea"/>
                <a:cs typeface="+mn-cs"/>
              </a:rPr>
              <a:pPr marL="0" marR="0" lvl="0" indent="0" algn="l" defTabSz="457189" rtl="0" eaLnBrk="1" fontAlgn="auto" latinLnBrk="0" hangingPunct="1">
                <a:lnSpc>
                  <a:spcPct val="100000"/>
                </a:lnSpc>
                <a:spcBef>
                  <a:spcPts val="0"/>
                </a:spcBef>
                <a:spcAft>
                  <a:spcPts val="0"/>
                </a:spcAft>
                <a:buClrTx/>
                <a:buSzTx/>
                <a:buFontTx/>
                <a:buNone/>
                <a:tabLst/>
                <a:defRPr/>
              </a:pPr>
              <a:t>June 17, 2019</a:t>
            </a:fld>
            <a:endParaRPr kumimoji="0" lang="en-US"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6" name="Vertical Title 5">
            <a:extLst>
              <a:ext uri="{FF2B5EF4-FFF2-40B4-BE49-F238E27FC236}">
                <a16:creationId xmlns:a16="http://schemas.microsoft.com/office/drawing/2014/main" id="{13D57F4A-6F95-4BD1-AF41-9CEDA4C0AF5B}"/>
              </a:ext>
            </a:extLst>
          </p:cNvPr>
          <p:cNvSpPr>
            <a:spLocks noGrp="1"/>
          </p:cNvSpPr>
          <p:nvPr>
            <p:ph type="title"/>
          </p:nvPr>
        </p:nvSpPr>
        <p:spPr>
          <a:xfrm>
            <a:off x="457200" y="142291"/>
            <a:ext cx="6396715" cy="677894"/>
          </a:xfrm>
        </p:spPr>
        <p:txBody>
          <a:bodyPr>
            <a:normAutofit/>
          </a:bodyPr>
          <a:lstStyle/>
          <a:p>
            <a:r>
              <a:rPr lang="en-US" dirty="0"/>
              <a:t>NIEM Health Community Strategy</a:t>
            </a:r>
          </a:p>
        </p:txBody>
      </p:sp>
      <p:sp>
        <p:nvSpPr>
          <p:cNvPr id="4" name="Slide Number Placeholder 3">
            <a:extLst>
              <a:ext uri="{FF2B5EF4-FFF2-40B4-BE49-F238E27FC236}">
                <a16:creationId xmlns:a16="http://schemas.microsoft.com/office/drawing/2014/main" id="{C357990A-DD40-4995-B5AB-17AAB049435B}"/>
              </a:ext>
            </a:extLst>
          </p:cNvPr>
          <p:cNvSpPr>
            <a:spLocks noGrp="1"/>
          </p:cNvSpPr>
          <p:nvPr>
            <p:ph type="sldNum" sz="quarter" idx="4"/>
          </p:nvPr>
        </p:nvSpPr>
        <p:spPr/>
        <p: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fld id="{F8059506-D6B1-B842-AAB5-13291BE98BD7}" type="slidenum">
              <a:rPr kumimoji="0" lang="en-US" sz="1000" b="0" i="0" u="none" strike="noStrike" kern="1200" cap="none" spc="0" normalizeH="0" baseline="0" noProof="0">
                <a:ln>
                  <a:noFill/>
                </a:ln>
                <a:solidFill>
                  <a:prstClr val="white"/>
                </a:solidFill>
                <a:effectLst/>
                <a:uLnTx/>
                <a:uFillTx/>
                <a:latin typeface="Arial"/>
                <a:ea typeface="+mn-ea"/>
                <a:cs typeface="+mn-cs"/>
              </a:rPr>
              <a:pPr marL="0" marR="0" lvl="0" indent="0" algn="ctr" defTabSz="457189" rtl="0" eaLnBrk="1" fontAlgn="auto" latinLnBrk="0" hangingPunct="1">
                <a:lnSpc>
                  <a:spcPct val="100000"/>
                </a:lnSpc>
                <a:spcBef>
                  <a:spcPts val="0"/>
                </a:spcBef>
                <a:spcAft>
                  <a:spcPts val="0"/>
                </a:spcAft>
                <a:buClrTx/>
                <a:buSzTx/>
                <a:buFontTx/>
                <a:buNone/>
                <a:tabLst/>
                <a:defRPr/>
              </a:pPr>
              <a:t>16</a:t>
            </a:fld>
            <a:endParaRPr kumimoji="0" lang="en-US"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26" name="Arrow: Right 25"/>
          <p:cNvSpPr/>
          <p:nvPr/>
        </p:nvSpPr>
        <p:spPr>
          <a:xfrm>
            <a:off x="3616492" y="1892726"/>
            <a:ext cx="3884206" cy="3870400"/>
          </a:xfrm>
          <a:prstGeom prst="rightArrow">
            <a:avLst/>
          </a:prstGeom>
          <a:solidFill>
            <a:srgbClr val="7030A0"/>
          </a:solidFill>
          <a:ln w="381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latin typeface="Calibri" panose="020F0502020204030204" pitchFamily="34" charset="0"/>
                <a:cs typeface="Calibri" panose="020F0502020204030204" pitchFamily="34" charset="0"/>
              </a:rPr>
              <a:t>Provide high level and detailed guidance with examples on how to traverse from the NIEM Core to required FHIM elements and how elements can be associated at least conceptually if not through notation</a:t>
            </a:r>
          </a:p>
        </p:txBody>
      </p:sp>
      <p:grpSp>
        <p:nvGrpSpPr>
          <p:cNvPr id="28" name="Group 27"/>
          <p:cNvGrpSpPr/>
          <p:nvPr/>
        </p:nvGrpSpPr>
        <p:grpSpPr>
          <a:xfrm>
            <a:off x="7500697" y="2446724"/>
            <a:ext cx="1771781" cy="2777145"/>
            <a:chOff x="7533576" y="2635630"/>
            <a:chExt cx="1771781" cy="2777145"/>
          </a:xfrm>
        </p:grpSpPr>
        <p:pic>
          <p:nvPicPr>
            <p:cNvPr id="13" name="Picture 12">
              <a:extLst>
                <a:ext uri="{FF2B5EF4-FFF2-40B4-BE49-F238E27FC236}">
                  <a16:creationId xmlns:a16="http://schemas.microsoft.com/office/drawing/2014/main" id="{69DAA235-37D6-4C42-917D-E2F38E7C197E}"/>
                </a:ext>
              </a:extLst>
            </p:cNvPr>
            <p:cNvPicPr>
              <a:picLocks noChangeAspect="1"/>
            </p:cNvPicPr>
            <p:nvPr/>
          </p:nvPicPr>
          <p:blipFill>
            <a:blip r:embed="rId3"/>
            <a:stretch>
              <a:fillRect/>
            </a:stretch>
          </p:blipFill>
          <p:spPr>
            <a:xfrm>
              <a:off x="7533576" y="2635630"/>
              <a:ext cx="1771781" cy="2777145"/>
            </a:xfrm>
            <a:prstGeom prst="rect">
              <a:avLst/>
            </a:prstGeom>
          </p:spPr>
        </p:pic>
        <p:sp>
          <p:nvSpPr>
            <p:cNvPr id="7" name="TextBox 6"/>
            <p:cNvSpPr txBox="1"/>
            <p:nvPr/>
          </p:nvSpPr>
          <p:spPr>
            <a:xfrm>
              <a:off x="7536799" y="3534973"/>
              <a:ext cx="1317768" cy="830997"/>
            </a:xfrm>
            <a:prstGeom prst="rect">
              <a:avLst/>
            </a:prstGeom>
            <a:noFill/>
          </p:spPr>
          <p:txBody>
            <a:bodyPr wrap="square" rtlCol="0">
              <a:spAutoFit/>
            </a:bodyPr>
            <a:lstStyle/>
            <a:p>
              <a:pPr algn="ctr"/>
              <a:r>
                <a:rPr lang="en-US" sz="1600" b="1" dirty="0">
                  <a:solidFill>
                    <a:schemeClr val="bg1"/>
                  </a:solidFill>
                  <a:latin typeface="Calibri" panose="020F0502020204030204" pitchFamily="34" charset="0"/>
                  <a:cs typeface="Calibri" panose="020F0502020204030204" pitchFamily="34" charset="0"/>
                </a:rPr>
                <a:t>Publish within NIEM </a:t>
              </a:r>
              <a:r>
                <a:rPr lang="en-US" sz="1600" dirty="0">
                  <a:solidFill>
                    <a:schemeClr val="bg1"/>
                  </a:solidFill>
                  <a:latin typeface="Calibri" panose="020F0502020204030204" pitchFamily="34" charset="0"/>
                  <a:cs typeface="Calibri" panose="020F0502020204030204" pitchFamily="34" charset="0"/>
                </a:rPr>
                <a:t>Community</a:t>
              </a:r>
            </a:p>
          </p:txBody>
        </p:sp>
      </p:grpSp>
      <p:sp>
        <p:nvSpPr>
          <p:cNvPr id="22" name="Rectangle 21"/>
          <p:cNvSpPr/>
          <p:nvPr/>
        </p:nvSpPr>
        <p:spPr>
          <a:xfrm>
            <a:off x="591679" y="1318101"/>
            <a:ext cx="7742940" cy="588167"/>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latin typeface="Calibri" panose="020F0502020204030204" pitchFamily="34" charset="0"/>
                <a:cs typeface="Calibri" panose="020F0502020204030204" pitchFamily="34" charset="0"/>
              </a:rPr>
              <a:t>NIEM COI Collaboration based on past NIEM-Health Work</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(No traditional FHA HIT agency involvement required)</a:t>
            </a:r>
          </a:p>
        </p:txBody>
      </p:sp>
      <p:sp>
        <p:nvSpPr>
          <p:cNvPr id="23" name="Rectangle 22"/>
          <p:cNvSpPr/>
          <p:nvPr/>
        </p:nvSpPr>
        <p:spPr>
          <a:xfrm>
            <a:off x="165093" y="2928678"/>
            <a:ext cx="3397611" cy="53205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a:latin typeface="Calibri" panose="020F0502020204030204" pitchFamily="34" charset="0"/>
                <a:cs typeface="Calibri" panose="020F0502020204030204" pitchFamily="34" charset="0"/>
              </a:rPr>
              <a:t>High Level FHIM to NIEM Core Mapping/Guidance</a:t>
            </a:r>
          </a:p>
        </p:txBody>
      </p:sp>
      <p:sp>
        <p:nvSpPr>
          <p:cNvPr id="25" name="Rectangle 24"/>
          <p:cNvSpPr/>
          <p:nvPr/>
        </p:nvSpPr>
        <p:spPr>
          <a:xfrm>
            <a:off x="165093" y="3525426"/>
            <a:ext cx="1400013" cy="127774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sz="1600" dirty="0">
                <a:latin typeface="Calibri" panose="020F0502020204030204" pitchFamily="34" charset="0"/>
                <a:cs typeface="Calibri" panose="020F0502020204030204" pitchFamily="34" charset="0"/>
              </a:rPr>
              <a:t>Identify most commonly needed health elements</a:t>
            </a:r>
          </a:p>
        </p:txBody>
      </p:sp>
      <p:sp>
        <p:nvSpPr>
          <p:cNvPr id="27" name="Rectangle 26"/>
          <p:cNvSpPr/>
          <p:nvPr/>
        </p:nvSpPr>
        <p:spPr>
          <a:xfrm>
            <a:off x="1618891" y="3505817"/>
            <a:ext cx="1943813" cy="129735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sz="1600" dirty="0">
                <a:latin typeface="Calibri" panose="020F0502020204030204" pitchFamily="34" charset="0"/>
                <a:cs typeface="Calibri" panose="020F0502020204030204" pitchFamily="34" charset="0"/>
              </a:rPr>
              <a:t>Leverage FHIM to access authoritative element value sets and code sets</a:t>
            </a:r>
          </a:p>
        </p:txBody>
      </p:sp>
      <p:sp>
        <p:nvSpPr>
          <p:cNvPr id="3" name="TextBox 2">
            <a:extLst>
              <a:ext uri="{FF2B5EF4-FFF2-40B4-BE49-F238E27FC236}">
                <a16:creationId xmlns:a16="http://schemas.microsoft.com/office/drawing/2014/main" id="{EF3DD423-22D3-4F74-BB04-732505E1C2B7}"/>
              </a:ext>
            </a:extLst>
          </p:cNvPr>
          <p:cNvSpPr txBox="1"/>
          <p:nvPr/>
        </p:nvSpPr>
        <p:spPr>
          <a:xfrm>
            <a:off x="7760945" y="5122573"/>
            <a:ext cx="904415"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Guides</a:t>
            </a:r>
          </a:p>
        </p:txBody>
      </p:sp>
    </p:spTree>
    <p:extLst>
      <p:ext uri="{BB962C8B-B14F-4D97-AF65-F5344CB8AC3E}">
        <p14:creationId xmlns:p14="http://schemas.microsoft.com/office/powerpoint/2010/main" val="3089490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2821" y="1234864"/>
            <a:ext cx="8229600" cy="4844659"/>
          </a:xfrm>
        </p:spPr>
        <p:txBody>
          <a:bodyPr/>
          <a:lstStyle/>
          <a:p>
            <a:r>
              <a:rPr lang="en-US" dirty="0"/>
              <a:t>Functional interoperability, both within and outside information exchanges, is the key to accurate, useful, and secure information exchange networks.</a:t>
            </a:r>
          </a:p>
          <a:p>
            <a:endParaRPr lang="en-US" sz="800" dirty="0"/>
          </a:p>
          <a:p>
            <a:r>
              <a:rPr lang="en-US" dirty="0"/>
              <a:t>FHIM and NIEM can be leveraged together to increase accuracy and to ease the development of functional interoperability between federal, local, state, and tribal health entities by adopting and integrating the standardized use and exchange of health data amongst various public health entities. See:</a:t>
            </a:r>
          </a:p>
          <a:p>
            <a:endParaRPr lang="en-US" sz="1000" dirty="0"/>
          </a:p>
          <a:p>
            <a:pPr marL="342900" indent="-342900">
              <a:buFont typeface="Arial" panose="020B0604020202020204" pitchFamily="34" charset="0"/>
              <a:buChar char="•"/>
            </a:pPr>
            <a:r>
              <a:rPr lang="en-US" dirty="0"/>
              <a:t>NIEM Health 201: Architecting NIEM Health IEPDs using Health Information Models</a:t>
            </a:r>
          </a:p>
        </p:txBody>
      </p:sp>
      <p:sp>
        <p:nvSpPr>
          <p:cNvPr id="3" name="Title 2"/>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2481538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D5EBBD-5D46-4C95-BA65-8BC6E917C03E}"/>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932661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31118"/>
            <a:ext cx="8229600" cy="4566618"/>
          </a:xfrm>
        </p:spPr>
        <p:txBody>
          <a:bodyPr/>
          <a:lstStyle/>
          <a:p>
            <a:pPr marL="342900" indent="-342900">
              <a:spcAft>
                <a:spcPts val="600"/>
              </a:spcAft>
              <a:buFont typeface="Arial" panose="020B0604020202020204" pitchFamily="34" charset="0"/>
              <a:buChar char="•"/>
            </a:pPr>
            <a:r>
              <a:rPr lang="en-US" dirty="0"/>
              <a:t>NIEM Health 101: An Introduction to Health Information Exchange</a:t>
            </a:r>
          </a:p>
          <a:p>
            <a:pPr marL="342900" indent="-342900">
              <a:spcAft>
                <a:spcPts val="600"/>
              </a:spcAft>
              <a:buFont typeface="Arial" panose="020B0604020202020204" pitchFamily="34" charset="0"/>
              <a:buChar char="•"/>
            </a:pPr>
            <a:r>
              <a:rPr lang="en-US" dirty="0"/>
              <a:t>NIEM Health 102: An Introduction to Security and Privacy of Protected Healthcare Information</a:t>
            </a:r>
          </a:p>
          <a:p>
            <a:pPr marL="342900" indent="-342900">
              <a:spcAft>
                <a:spcPts val="600"/>
              </a:spcAft>
              <a:buFont typeface="Arial" panose="020B0604020202020204" pitchFamily="34" charset="0"/>
              <a:buChar char="•"/>
            </a:pPr>
            <a:r>
              <a:rPr lang="en-US" dirty="0"/>
              <a:t>NIEM Health 201: Architecting NIEM Health IEPDs using Health Information Models</a:t>
            </a:r>
          </a:p>
          <a:p>
            <a:pPr marL="342900" indent="-342900">
              <a:spcAft>
                <a:spcPts val="600"/>
              </a:spcAft>
              <a:buFont typeface="Arial" panose="020B0604020202020204" pitchFamily="34" charset="0"/>
              <a:buChar char="•"/>
            </a:pPr>
            <a:r>
              <a:rPr lang="en-US" dirty="0"/>
              <a:t>NIEM Health Element Inventory</a:t>
            </a:r>
          </a:p>
        </p:txBody>
      </p:sp>
      <p:sp>
        <p:nvSpPr>
          <p:cNvPr id="3" name="Title 2"/>
          <p:cNvSpPr>
            <a:spLocks noGrp="1"/>
          </p:cNvSpPr>
          <p:nvPr>
            <p:ph type="title"/>
          </p:nvPr>
        </p:nvSpPr>
        <p:spPr/>
        <p:txBody>
          <a:bodyPr/>
          <a:lstStyle/>
          <a:p>
            <a:r>
              <a:rPr lang="en-US" dirty="0"/>
              <a:t>NIEM Health Guidance Documents</a:t>
            </a:r>
          </a:p>
        </p:txBody>
      </p:sp>
    </p:spTree>
    <p:extLst>
      <p:ext uri="{BB962C8B-B14F-4D97-AF65-F5344CB8AC3E}">
        <p14:creationId xmlns:p14="http://schemas.microsoft.com/office/powerpoint/2010/main" val="1943073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91275"/>
            <a:ext cx="8229600" cy="4566618"/>
          </a:xfrm>
        </p:spPr>
        <p:txBody>
          <a:bodyPr/>
          <a:lstStyle/>
          <a:p>
            <a:r>
              <a:rPr lang="en-US" dirty="0"/>
              <a:t>This presentation outline:</a:t>
            </a:r>
          </a:p>
          <a:p>
            <a:pPr marL="342900" indent="-342900">
              <a:buFont typeface="Arial" panose="020B0604020202020204" pitchFamily="34" charset="0"/>
              <a:buChar char="•"/>
            </a:pPr>
            <a:r>
              <a:rPr lang="en-US" dirty="0"/>
              <a:t>NIEM Health Guidance Documents </a:t>
            </a:r>
          </a:p>
          <a:p>
            <a:pPr marL="342900" indent="-342900">
              <a:buFont typeface="Arial" panose="020B0604020202020204" pitchFamily="34" charset="0"/>
              <a:buChar char="•"/>
            </a:pPr>
            <a:r>
              <a:rPr lang="en-US" dirty="0"/>
              <a:t>NIEM Health Challenge</a:t>
            </a:r>
          </a:p>
          <a:p>
            <a:pPr marL="342900" indent="-342900">
              <a:buFont typeface="Arial" panose="020B0604020202020204" pitchFamily="34" charset="0"/>
              <a:buChar char="•"/>
            </a:pPr>
            <a:r>
              <a:rPr lang="en-US" dirty="0"/>
              <a:t>Health IT (HIT) Landscape and HIT Standards</a:t>
            </a:r>
          </a:p>
          <a:p>
            <a:pPr marL="342900" indent="-342900">
              <a:buFont typeface="Arial" panose="020B0604020202020204" pitchFamily="34" charset="0"/>
              <a:buChar char="•"/>
            </a:pPr>
            <a:r>
              <a:rPr lang="en-US" dirty="0"/>
              <a:t>What is NIEM</a:t>
            </a:r>
          </a:p>
          <a:p>
            <a:pPr marL="342900" indent="-342900">
              <a:buFont typeface="Arial" panose="020B0604020202020204" pitchFamily="34" charset="0"/>
              <a:buChar char="•"/>
            </a:pPr>
            <a:r>
              <a:rPr lang="en-US" dirty="0"/>
              <a:t>What is FHIM</a:t>
            </a:r>
          </a:p>
          <a:p>
            <a:pPr marL="342900" indent="-342900">
              <a:buFont typeface="Arial" panose="020B0604020202020204" pitchFamily="34" charset="0"/>
              <a:buChar char="•"/>
            </a:pPr>
            <a:r>
              <a:rPr lang="en-US" dirty="0"/>
              <a:t>NIEM Health Community-of-Interest (</a:t>
            </a:r>
            <a:r>
              <a:rPr lang="en-US" dirty="0" err="1"/>
              <a:t>CoI</a:t>
            </a:r>
            <a:r>
              <a:rPr lang="en-US" dirty="0"/>
              <a:t>) Strategy</a:t>
            </a:r>
          </a:p>
          <a:p>
            <a:endParaRPr lang="en-US" dirty="0"/>
          </a:p>
        </p:txBody>
      </p:sp>
      <p:sp>
        <p:nvSpPr>
          <p:cNvPr id="3" name="Title 2"/>
          <p:cNvSpPr>
            <a:spLocks noGrp="1"/>
          </p:cNvSpPr>
          <p:nvPr>
            <p:ph type="title"/>
          </p:nvPr>
        </p:nvSpPr>
        <p:spPr/>
        <p:txBody>
          <a:bodyPr/>
          <a:lstStyle/>
          <a:p>
            <a:r>
              <a:rPr lang="en-US" dirty="0"/>
              <a:t>NIEM Health 101</a:t>
            </a:r>
          </a:p>
        </p:txBody>
      </p:sp>
    </p:spTree>
    <p:extLst>
      <p:ext uri="{BB962C8B-B14F-4D97-AF65-F5344CB8AC3E}">
        <p14:creationId xmlns:p14="http://schemas.microsoft.com/office/powerpoint/2010/main" val="2250660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EE59615-5DBC-4F09-831D-9FE051E12782}"/>
              </a:ext>
            </a:extLst>
          </p:cNvPr>
          <p:cNvPicPr>
            <a:picLocks noGrp="1" noChangeAspect="1"/>
          </p:cNvPicPr>
          <p:nvPr>
            <p:ph idx="1"/>
          </p:nvPr>
        </p:nvPicPr>
        <p:blipFill>
          <a:blip r:embed="rId3"/>
          <a:stretch>
            <a:fillRect/>
          </a:stretch>
        </p:blipFill>
        <p:spPr>
          <a:xfrm>
            <a:off x="1294809" y="1475420"/>
            <a:ext cx="6554381" cy="4565973"/>
          </a:xfrm>
        </p:spPr>
      </p:pic>
      <p:sp>
        <p:nvSpPr>
          <p:cNvPr id="3" name="Title 2">
            <a:extLst>
              <a:ext uri="{FF2B5EF4-FFF2-40B4-BE49-F238E27FC236}">
                <a16:creationId xmlns:a16="http://schemas.microsoft.com/office/drawing/2014/main" id="{FB6EC1A0-F2F5-47A2-B33C-F683F997B574}"/>
              </a:ext>
            </a:extLst>
          </p:cNvPr>
          <p:cNvSpPr>
            <a:spLocks noGrp="1"/>
          </p:cNvSpPr>
          <p:nvPr>
            <p:ph type="title"/>
          </p:nvPr>
        </p:nvSpPr>
        <p:spPr/>
        <p:txBody>
          <a:bodyPr>
            <a:normAutofit/>
          </a:bodyPr>
          <a:lstStyle/>
          <a:p>
            <a:r>
              <a:rPr lang="en-US" dirty="0"/>
              <a:t>NIEM Health Challenge</a:t>
            </a:r>
          </a:p>
        </p:txBody>
      </p:sp>
    </p:spTree>
    <p:extLst>
      <p:ext uri="{BB962C8B-B14F-4D97-AF65-F5344CB8AC3E}">
        <p14:creationId xmlns:p14="http://schemas.microsoft.com/office/powerpoint/2010/main" val="2522000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 y="1336430"/>
            <a:ext cx="8688789" cy="4888523"/>
          </a:xfrm>
          <a:prstGeom prst="rect">
            <a:avLst/>
          </a:prstGeom>
        </p:spPr>
      </p:pic>
      <p:sp>
        <p:nvSpPr>
          <p:cNvPr id="3" name="Title 2"/>
          <p:cNvSpPr>
            <a:spLocks noGrp="1"/>
          </p:cNvSpPr>
          <p:nvPr>
            <p:ph type="title"/>
          </p:nvPr>
        </p:nvSpPr>
        <p:spPr>
          <a:xfrm>
            <a:off x="565484" y="138081"/>
            <a:ext cx="6396715" cy="677894"/>
          </a:xfrm>
        </p:spPr>
        <p:txBody>
          <a:bodyPr/>
          <a:lstStyle/>
          <a:p>
            <a:r>
              <a:rPr lang="en-US" dirty="0"/>
              <a:t>Health IT Landscape</a:t>
            </a:r>
          </a:p>
        </p:txBody>
      </p:sp>
    </p:spTree>
    <p:extLst>
      <p:ext uri="{BB962C8B-B14F-4D97-AF65-F5344CB8AC3E}">
        <p14:creationId xmlns:p14="http://schemas.microsoft.com/office/powerpoint/2010/main" val="1523926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Health Data Exchange Standards </a:t>
            </a:r>
          </a:p>
        </p:txBody>
      </p:sp>
      <p:graphicFrame>
        <p:nvGraphicFramePr>
          <p:cNvPr id="4" name="Table 3">
            <a:extLst>
              <a:ext uri="{FF2B5EF4-FFF2-40B4-BE49-F238E27FC236}">
                <a16:creationId xmlns:a16="http://schemas.microsoft.com/office/drawing/2014/main" id="{6FE4AE99-B03E-46E2-A636-C9BCEAFF4D8C}"/>
              </a:ext>
            </a:extLst>
          </p:cNvPr>
          <p:cNvGraphicFramePr>
            <a:graphicFrameLocks noGrp="1"/>
          </p:cNvGraphicFramePr>
          <p:nvPr>
            <p:extLst>
              <p:ext uri="{D42A27DB-BD31-4B8C-83A1-F6EECF244321}">
                <p14:modId xmlns:p14="http://schemas.microsoft.com/office/powerpoint/2010/main" val="1822323439"/>
              </p:ext>
            </p:extLst>
          </p:nvPr>
        </p:nvGraphicFramePr>
        <p:xfrm>
          <a:off x="168442" y="1251282"/>
          <a:ext cx="8807116" cy="4847638"/>
        </p:xfrm>
        <a:graphic>
          <a:graphicData uri="http://schemas.openxmlformats.org/drawingml/2006/table">
            <a:tbl>
              <a:tblPr firstRow="1" firstCol="1" bandRow="1">
                <a:tableStyleId>{5C22544A-7EE6-4342-B048-85BDC9FD1C3A}</a:tableStyleId>
              </a:tblPr>
              <a:tblGrid>
                <a:gridCol w="1223210">
                  <a:extLst>
                    <a:ext uri="{9D8B030D-6E8A-4147-A177-3AD203B41FA5}">
                      <a16:colId xmlns:a16="http://schemas.microsoft.com/office/drawing/2014/main" val="3497751854"/>
                    </a:ext>
                  </a:extLst>
                </a:gridCol>
                <a:gridCol w="2177315">
                  <a:extLst>
                    <a:ext uri="{9D8B030D-6E8A-4147-A177-3AD203B41FA5}">
                      <a16:colId xmlns:a16="http://schemas.microsoft.com/office/drawing/2014/main" val="3695933715"/>
                    </a:ext>
                  </a:extLst>
                </a:gridCol>
                <a:gridCol w="5406591">
                  <a:extLst>
                    <a:ext uri="{9D8B030D-6E8A-4147-A177-3AD203B41FA5}">
                      <a16:colId xmlns:a16="http://schemas.microsoft.com/office/drawing/2014/main" val="3804389647"/>
                    </a:ext>
                  </a:extLst>
                </a:gridCol>
              </a:tblGrid>
              <a:tr h="280423">
                <a:tc>
                  <a:txBody>
                    <a:bodyPr/>
                    <a:lstStyle/>
                    <a:p>
                      <a:pPr marL="0" marR="0" algn="ctr">
                        <a:lnSpc>
                          <a:spcPct val="107000"/>
                        </a:lnSpc>
                        <a:spcBef>
                          <a:spcPts val="0"/>
                        </a:spcBef>
                        <a:spcAft>
                          <a:spcPts val="0"/>
                        </a:spcAft>
                      </a:pPr>
                      <a:r>
                        <a:rPr lang="en-US" sz="1400">
                          <a:effectLst/>
                        </a:rPr>
                        <a:t>Acronym</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Title</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Description</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12845860"/>
                  </a:ext>
                </a:extLst>
              </a:tr>
              <a:tr h="870905">
                <a:tc>
                  <a:txBody>
                    <a:bodyPr/>
                    <a:lstStyle/>
                    <a:p>
                      <a:pPr marL="0" marR="0" algn="ctr">
                        <a:lnSpc>
                          <a:spcPct val="107000"/>
                        </a:lnSpc>
                        <a:spcBef>
                          <a:spcPts val="0"/>
                        </a:spcBef>
                        <a:spcAft>
                          <a:spcPts val="0"/>
                        </a:spcAft>
                      </a:pPr>
                      <a:r>
                        <a:rPr lang="en-US" sz="1400" dirty="0"/>
                        <a:t>DICOM</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t>Digital Imaging and Communications in Medicine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dirty="0">
                          <a:effectLst/>
                          <a:latin typeface="+mn-lt"/>
                          <a:ea typeface="Times New Roman" panose="02020603050405020304" pitchFamily="18" charset="0"/>
                          <a:cs typeface="Times New Roman" panose="02020603050405020304" pitchFamily="18" charset="0"/>
                        </a:rPr>
                        <a:t>Defines standards for representing and exchanging medical i</a:t>
                      </a:r>
                      <a:r>
                        <a:rPr lang="en-US" sz="1400" dirty="0">
                          <a:latin typeface="+mn-lt"/>
                        </a:rPr>
                        <a:t>maging</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63021517"/>
                  </a:ext>
                </a:extLst>
              </a:tr>
              <a:tr h="575663">
                <a:tc>
                  <a:txBody>
                    <a:bodyPr/>
                    <a:lstStyle/>
                    <a:p>
                      <a:pPr marL="0" marR="0" algn="ctr">
                        <a:lnSpc>
                          <a:spcPct val="107000"/>
                        </a:lnSpc>
                        <a:spcBef>
                          <a:spcPts val="0"/>
                        </a:spcBef>
                        <a:spcAft>
                          <a:spcPts val="0"/>
                        </a:spcAft>
                      </a:pPr>
                      <a:r>
                        <a:rPr lang="en-US" sz="1400" dirty="0"/>
                        <a:t>HL7v2</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Health Level 7 version 2</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dirty="0">
                          <a:effectLst/>
                          <a:latin typeface="+mn-lt"/>
                          <a:ea typeface="Times New Roman" panose="02020603050405020304" pitchFamily="18" charset="0"/>
                          <a:cs typeface="Times New Roman" panose="02020603050405020304" pitchFamily="18" charset="0"/>
                        </a:rPr>
                        <a:t>Defines standards for representing and exchanging medical clinical information using EDI</a:t>
                      </a:r>
                      <a:endParaRPr lang="en-US" sz="2000" dirty="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61168017"/>
                  </a:ext>
                </a:extLst>
              </a:tr>
              <a:tr h="870905">
                <a:tc>
                  <a:txBody>
                    <a:bodyPr/>
                    <a:lstStyle/>
                    <a:p>
                      <a:pPr marL="0" marR="0" algn="ctr">
                        <a:lnSpc>
                          <a:spcPct val="107000"/>
                        </a:lnSpc>
                        <a:spcBef>
                          <a:spcPts val="0"/>
                        </a:spcBef>
                        <a:spcAft>
                          <a:spcPts val="0"/>
                        </a:spcAft>
                      </a:pPr>
                      <a:r>
                        <a:rPr lang="en-US" sz="1400" dirty="0"/>
                        <a:t>HL7v3</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Health Level 7 version 3</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dirty="0">
                          <a:effectLst/>
                        </a:rPr>
                        <a:t>Adds XML-representation of </a:t>
                      </a:r>
                      <a:r>
                        <a:rPr lang="en-US" sz="1400" dirty="0"/>
                        <a:t>Clinical Document Architecture (CDA), Consolidated-CDA (C-CDA), Continuity of Care Document (CCD) documents</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822984107"/>
                  </a:ext>
                </a:extLst>
              </a:tr>
              <a:tr h="575663">
                <a:tc>
                  <a:txBody>
                    <a:bodyPr/>
                    <a:lstStyle/>
                    <a:p>
                      <a:pPr marL="0" marR="0" algn="ctr">
                        <a:lnSpc>
                          <a:spcPct val="107000"/>
                        </a:lnSpc>
                        <a:spcBef>
                          <a:spcPts val="0"/>
                        </a:spcBef>
                        <a:spcAft>
                          <a:spcPts val="0"/>
                        </a:spcAft>
                      </a:pPr>
                      <a:r>
                        <a:rPr lang="en-US" sz="1400" dirty="0">
                          <a:effectLst/>
                        </a:rPr>
                        <a:t>FHIR</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Health Level 7 Fast Healthcare Interoperability Resources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dirty="0">
                          <a:effectLst/>
                          <a:latin typeface="+mn-lt"/>
                          <a:ea typeface="Times New Roman" panose="02020603050405020304" pitchFamily="18" charset="0"/>
                          <a:cs typeface="Times New Roman" panose="02020603050405020304" pitchFamily="18" charset="0"/>
                        </a:rPr>
                        <a:t>Defines standards for representing and exchanging medical clinical information </a:t>
                      </a:r>
                      <a:r>
                        <a:rPr lang="en-US" sz="1400" dirty="0">
                          <a:effectLst/>
                          <a:latin typeface="+mn-lt"/>
                        </a:rPr>
                        <a:t>using RESTful and web services</a:t>
                      </a:r>
                      <a:endParaRPr lang="en-US" sz="2000" dirty="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91303769"/>
                  </a:ext>
                </a:extLst>
              </a:tr>
              <a:tr h="575663">
                <a:tc>
                  <a:txBody>
                    <a:bodyPr/>
                    <a:lstStyle/>
                    <a:p>
                      <a:pPr marL="0" marR="0" algn="ctr">
                        <a:lnSpc>
                          <a:spcPct val="107000"/>
                        </a:lnSpc>
                        <a:spcBef>
                          <a:spcPts val="0"/>
                        </a:spcBef>
                        <a:spcAft>
                          <a:spcPts val="0"/>
                        </a:spcAft>
                      </a:pPr>
                      <a:r>
                        <a:rPr lang="en-US" sz="1400" dirty="0">
                          <a:effectLst/>
                        </a:rPr>
                        <a:t>NCPDP</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National Council for Prescription Drug Programs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dirty="0">
                          <a:effectLst/>
                        </a:rPr>
                        <a:t>NCPDP is an accredited standards development organization providing healthcare standards largely to pharmaceutical industry</a:t>
                      </a:r>
                    </a:p>
                  </a:txBody>
                  <a:tcPr marL="68580" marR="68580" marT="0" marB="0" anchor="ctr"/>
                </a:tc>
                <a:extLst>
                  <a:ext uri="{0D108BD9-81ED-4DB2-BD59-A6C34878D82A}">
                    <a16:rowId xmlns:a16="http://schemas.microsoft.com/office/drawing/2014/main" val="4287791025"/>
                  </a:ext>
                </a:extLst>
              </a:tr>
              <a:tr h="575663">
                <a:tc>
                  <a:txBody>
                    <a:bodyPr/>
                    <a:lstStyle/>
                    <a:p>
                      <a:pPr marL="0" marR="0" algn="ctr">
                        <a:lnSpc>
                          <a:spcPct val="107000"/>
                        </a:lnSpc>
                        <a:spcBef>
                          <a:spcPts val="0"/>
                        </a:spcBef>
                        <a:spcAft>
                          <a:spcPts val="0"/>
                        </a:spcAft>
                      </a:pPr>
                      <a:r>
                        <a:rPr lang="en-US" sz="1400" dirty="0">
                          <a:effectLst/>
                          <a:latin typeface="+mn-lt"/>
                          <a:ea typeface="Times New Roman" panose="02020603050405020304" pitchFamily="18" charset="0"/>
                          <a:cs typeface="Arial" panose="020B0604020202020204" pitchFamily="34" charset="0"/>
                        </a:rPr>
                        <a:t>ELINCS</a:t>
                      </a:r>
                    </a:p>
                  </a:txBody>
                  <a:tcPr marL="68580" marR="68580" marT="0" marB="0" anchor="ct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EHR-Lab Interoperability and Connectivity Specification</a:t>
                      </a:r>
                    </a:p>
                  </a:txBody>
                  <a:tcPr marL="68580" marR="68580" marT="0" marB="0" anchor="ctr"/>
                </a:tc>
                <a:tc>
                  <a:txBody>
                    <a:bodyPr/>
                    <a:lstStyle/>
                    <a:p>
                      <a:pPr marL="0" marR="0">
                        <a:lnSpc>
                          <a:spcPct val="107000"/>
                        </a:lnSpc>
                        <a:spcBef>
                          <a:spcPts val="0"/>
                        </a:spcBef>
                        <a:spcAft>
                          <a:spcPts val="0"/>
                        </a:spcAft>
                      </a:pPr>
                      <a:r>
                        <a:rPr lang="en-US" sz="1400" dirty="0">
                          <a:effectLst/>
                          <a:latin typeface="+mn-lt"/>
                          <a:ea typeface="Times New Roman" panose="02020603050405020304" pitchFamily="18" charset="0"/>
                          <a:cs typeface="Times New Roman" panose="02020603050405020304" pitchFamily="18" charset="0"/>
                        </a:rPr>
                        <a:t>Defines standards for representing and exchanging medical laboratory information</a:t>
                      </a:r>
                      <a:endParaRPr lang="en-US" sz="1400" dirty="0">
                        <a:effectLst/>
                        <a:latin typeface="+mn-lt"/>
                      </a:endParaRPr>
                    </a:p>
                  </a:txBody>
                  <a:tcPr marL="68580" marR="68580" marT="0" marB="0" anchor="ctr"/>
                </a:tc>
                <a:extLst>
                  <a:ext uri="{0D108BD9-81ED-4DB2-BD59-A6C34878D82A}">
                    <a16:rowId xmlns:a16="http://schemas.microsoft.com/office/drawing/2014/main" val="1950083533"/>
                  </a:ext>
                </a:extLst>
              </a:tr>
            </a:tbl>
          </a:graphicData>
        </a:graphic>
      </p:graphicFrame>
    </p:spTree>
    <p:extLst>
      <p:ext uri="{BB962C8B-B14F-4D97-AF65-F5344CB8AC3E}">
        <p14:creationId xmlns:p14="http://schemas.microsoft.com/office/powerpoint/2010/main" val="2578084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Health Vocabulary Standards </a:t>
            </a:r>
          </a:p>
        </p:txBody>
      </p:sp>
      <p:graphicFrame>
        <p:nvGraphicFramePr>
          <p:cNvPr id="4" name="Table 3">
            <a:extLst>
              <a:ext uri="{FF2B5EF4-FFF2-40B4-BE49-F238E27FC236}">
                <a16:creationId xmlns:a16="http://schemas.microsoft.com/office/drawing/2014/main" id="{6FE4AE99-B03E-46E2-A636-C9BCEAFF4D8C}"/>
              </a:ext>
            </a:extLst>
          </p:cNvPr>
          <p:cNvGraphicFramePr>
            <a:graphicFrameLocks noGrp="1"/>
          </p:cNvGraphicFramePr>
          <p:nvPr>
            <p:extLst/>
          </p:nvPr>
        </p:nvGraphicFramePr>
        <p:xfrm>
          <a:off x="168442" y="1251282"/>
          <a:ext cx="8807116" cy="4748550"/>
        </p:xfrm>
        <a:graphic>
          <a:graphicData uri="http://schemas.openxmlformats.org/drawingml/2006/table">
            <a:tbl>
              <a:tblPr firstRow="1" firstCol="1" bandRow="1">
                <a:tableStyleId>{5C22544A-7EE6-4342-B048-85BDC9FD1C3A}</a:tableStyleId>
              </a:tblPr>
              <a:tblGrid>
                <a:gridCol w="1223210">
                  <a:extLst>
                    <a:ext uri="{9D8B030D-6E8A-4147-A177-3AD203B41FA5}">
                      <a16:colId xmlns:a16="http://schemas.microsoft.com/office/drawing/2014/main" val="3497751854"/>
                    </a:ext>
                  </a:extLst>
                </a:gridCol>
                <a:gridCol w="2177315">
                  <a:extLst>
                    <a:ext uri="{9D8B030D-6E8A-4147-A177-3AD203B41FA5}">
                      <a16:colId xmlns:a16="http://schemas.microsoft.com/office/drawing/2014/main" val="3695933715"/>
                    </a:ext>
                  </a:extLst>
                </a:gridCol>
                <a:gridCol w="5406591">
                  <a:extLst>
                    <a:ext uri="{9D8B030D-6E8A-4147-A177-3AD203B41FA5}">
                      <a16:colId xmlns:a16="http://schemas.microsoft.com/office/drawing/2014/main" val="3804389647"/>
                    </a:ext>
                  </a:extLst>
                </a:gridCol>
              </a:tblGrid>
              <a:tr h="280423">
                <a:tc>
                  <a:txBody>
                    <a:bodyPr/>
                    <a:lstStyle/>
                    <a:p>
                      <a:pPr marL="0" marR="0" algn="ctr">
                        <a:lnSpc>
                          <a:spcPct val="107000"/>
                        </a:lnSpc>
                        <a:spcBef>
                          <a:spcPts val="0"/>
                        </a:spcBef>
                        <a:spcAft>
                          <a:spcPts val="0"/>
                        </a:spcAft>
                      </a:pPr>
                      <a:r>
                        <a:rPr lang="en-US" sz="1400">
                          <a:effectLst/>
                        </a:rPr>
                        <a:t>Acronym</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Title</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Description</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12845860"/>
                  </a:ext>
                </a:extLst>
              </a:tr>
              <a:tr h="870905">
                <a:tc>
                  <a:txBody>
                    <a:bodyPr/>
                    <a:lstStyle/>
                    <a:p>
                      <a:pPr marL="0" marR="0" algn="ctr">
                        <a:lnSpc>
                          <a:spcPct val="107000"/>
                        </a:lnSpc>
                        <a:spcBef>
                          <a:spcPts val="0"/>
                        </a:spcBef>
                        <a:spcAft>
                          <a:spcPts val="0"/>
                        </a:spcAft>
                      </a:pPr>
                      <a:r>
                        <a:rPr lang="en-US" sz="1400">
                          <a:effectLst/>
                        </a:rPr>
                        <a:t>SNOMED</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Systematized Nomenclature of Medicine-Clinical Terms</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a:effectLst/>
                        </a:rPr>
                        <a:t>Nomenclature copyrighted by the College of American Pathologists; includes diseases, clinical findings, etiologies, procedures, and outcomes</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63021517"/>
                  </a:ext>
                </a:extLst>
              </a:tr>
              <a:tr h="575663">
                <a:tc>
                  <a:txBody>
                    <a:bodyPr/>
                    <a:lstStyle/>
                    <a:p>
                      <a:pPr marL="0" marR="0" algn="ctr">
                        <a:lnSpc>
                          <a:spcPct val="107000"/>
                        </a:lnSpc>
                        <a:spcBef>
                          <a:spcPts val="0"/>
                        </a:spcBef>
                        <a:spcAft>
                          <a:spcPts val="0"/>
                        </a:spcAft>
                      </a:pPr>
                      <a:r>
                        <a:rPr lang="en-US" sz="1400">
                          <a:effectLst/>
                        </a:rPr>
                        <a:t>ICD-10</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International Classification of Diseases, 10</a:t>
                      </a:r>
                      <a:r>
                        <a:rPr lang="en-US" sz="1400" baseline="30000" dirty="0">
                          <a:effectLst/>
                        </a:rPr>
                        <a:t>th</a:t>
                      </a:r>
                      <a:r>
                        <a:rPr lang="en-US" sz="1400" dirty="0">
                          <a:effectLst/>
                        </a:rPr>
                        <a:t> Edition</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a:effectLst/>
                        </a:rPr>
                        <a:t>Overlaps with SNOMED in diseases, events and findings</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61168017"/>
                  </a:ext>
                </a:extLst>
              </a:tr>
              <a:tr h="870905">
                <a:tc>
                  <a:txBody>
                    <a:bodyPr/>
                    <a:lstStyle/>
                    <a:p>
                      <a:pPr marL="0" marR="0" algn="ctr">
                        <a:lnSpc>
                          <a:spcPct val="107000"/>
                        </a:lnSpc>
                        <a:spcBef>
                          <a:spcPts val="0"/>
                        </a:spcBef>
                        <a:spcAft>
                          <a:spcPts val="0"/>
                        </a:spcAft>
                      </a:pPr>
                      <a:r>
                        <a:rPr lang="en-US" sz="1400">
                          <a:effectLst/>
                        </a:rPr>
                        <a:t>LOINC</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Logical observation Identifiers Names and Codes</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dirty="0">
                          <a:effectLst/>
                        </a:rPr>
                        <a:t>Overlaps with SNOMED in findings and measures</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822984107"/>
                  </a:ext>
                </a:extLst>
              </a:tr>
              <a:tr h="575663">
                <a:tc>
                  <a:txBody>
                    <a:bodyPr/>
                    <a:lstStyle/>
                    <a:p>
                      <a:pPr marL="0" marR="0" algn="ctr">
                        <a:lnSpc>
                          <a:spcPct val="107000"/>
                        </a:lnSpc>
                        <a:spcBef>
                          <a:spcPts val="0"/>
                        </a:spcBef>
                        <a:spcAft>
                          <a:spcPts val="0"/>
                        </a:spcAft>
                      </a:pPr>
                      <a:r>
                        <a:rPr lang="en-US" sz="1400">
                          <a:effectLst/>
                        </a:rPr>
                        <a:t>CPT</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Current Procedural Terminology</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a:effectLst/>
                        </a:rPr>
                        <a:t>Overlaps with SNOMED in procedures/interventions concepts. Not as granular as LOINC; also used for insurance data exchange.</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91303769"/>
                  </a:ext>
                </a:extLst>
              </a:tr>
              <a:tr h="575663">
                <a:tc>
                  <a:txBody>
                    <a:bodyPr/>
                    <a:lstStyle/>
                    <a:p>
                      <a:pPr marL="0" marR="0" algn="ctr">
                        <a:lnSpc>
                          <a:spcPct val="107000"/>
                        </a:lnSpc>
                        <a:spcBef>
                          <a:spcPts val="0"/>
                        </a:spcBef>
                        <a:spcAft>
                          <a:spcPts val="0"/>
                        </a:spcAft>
                      </a:pPr>
                      <a:r>
                        <a:rPr lang="en-US" sz="1400">
                          <a:effectLst/>
                        </a:rPr>
                        <a:t>X12</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Claim Status Codes</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a:effectLst/>
                        </a:rPr>
                        <a:t>Similar to CPT but focused for insurance claims, not specific enough for clinical reporting</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7791025"/>
                  </a:ext>
                </a:extLst>
              </a:tr>
              <a:tr h="870905">
                <a:tc>
                  <a:txBody>
                    <a:bodyPr/>
                    <a:lstStyle/>
                    <a:p>
                      <a:pPr marL="0" marR="0" algn="ctr">
                        <a:lnSpc>
                          <a:spcPct val="107000"/>
                        </a:lnSpc>
                        <a:spcBef>
                          <a:spcPts val="0"/>
                        </a:spcBef>
                        <a:spcAft>
                          <a:spcPts val="0"/>
                        </a:spcAft>
                      </a:pPr>
                      <a:r>
                        <a:rPr lang="en-US" sz="1400" dirty="0">
                          <a:effectLst/>
                        </a:rPr>
                        <a:t>UMLS</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National Library of Medicine’s Unified Medical Language System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dirty="0">
                          <a:effectLst/>
                        </a:rPr>
                        <a:t>Meta vocabulary collection that includes ICD-10, LOINC, CPT, and SNOMED</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95743243"/>
                  </a:ext>
                </a:extLst>
              </a:tr>
            </a:tbl>
          </a:graphicData>
        </a:graphic>
      </p:graphicFrame>
    </p:spTree>
    <p:extLst>
      <p:ext uri="{BB962C8B-B14F-4D97-AF65-F5344CB8AC3E}">
        <p14:creationId xmlns:p14="http://schemas.microsoft.com/office/powerpoint/2010/main" val="364324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D1A27AE-EDAE-4B0D-B1E1-116A3E7F83AE}"/>
              </a:ext>
            </a:extLst>
          </p:cNvPr>
          <p:cNvPicPr>
            <a:picLocks noGrp="1" noChangeAspect="1"/>
          </p:cNvPicPr>
          <p:nvPr>
            <p:ph idx="1"/>
          </p:nvPr>
        </p:nvPicPr>
        <p:blipFill>
          <a:blip r:embed="rId3"/>
          <a:stretch>
            <a:fillRect/>
          </a:stretch>
        </p:blipFill>
        <p:spPr>
          <a:xfrm>
            <a:off x="0" y="1273704"/>
            <a:ext cx="8741501" cy="4917093"/>
          </a:xfrm>
          <a:prstGeom prst="rect">
            <a:avLst/>
          </a:prstGeom>
        </p:spPr>
      </p:pic>
      <p:sp>
        <p:nvSpPr>
          <p:cNvPr id="3" name="Title 2">
            <a:extLst>
              <a:ext uri="{FF2B5EF4-FFF2-40B4-BE49-F238E27FC236}">
                <a16:creationId xmlns:a16="http://schemas.microsoft.com/office/drawing/2014/main" id="{FE43FFC0-85A7-411C-962C-04F12B325FAC}"/>
              </a:ext>
            </a:extLst>
          </p:cNvPr>
          <p:cNvSpPr>
            <a:spLocks noGrp="1"/>
          </p:cNvSpPr>
          <p:nvPr>
            <p:ph type="title"/>
          </p:nvPr>
        </p:nvSpPr>
        <p:spPr/>
        <p:txBody>
          <a:bodyPr/>
          <a:lstStyle/>
          <a:p>
            <a:r>
              <a:rPr lang="en-US" dirty="0"/>
              <a:t>Health IT Sophistication</a:t>
            </a:r>
          </a:p>
        </p:txBody>
      </p:sp>
    </p:spTree>
    <p:extLst>
      <p:ext uri="{BB962C8B-B14F-4D97-AF65-F5344CB8AC3E}">
        <p14:creationId xmlns:p14="http://schemas.microsoft.com/office/powerpoint/2010/main" val="39351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8757" y="1145691"/>
            <a:ext cx="8650705" cy="4566618"/>
          </a:xfrm>
        </p:spPr>
        <p:txBody>
          <a:bodyPr/>
          <a:lstStyle/>
          <a:p>
            <a:pPr>
              <a:spcAft>
                <a:spcPts val="600"/>
              </a:spcAft>
            </a:pPr>
            <a:r>
              <a:rPr lang="en-US" dirty="0"/>
              <a:t>The National Information Exchange Model is a common vocabulary that enables efficient information exchange across diverse public and private organizations:</a:t>
            </a:r>
          </a:p>
          <a:p>
            <a:pPr marL="342900" indent="-342900">
              <a:spcAft>
                <a:spcPts val="600"/>
              </a:spcAft>
              <a:buFont typeface="Arial" panose="020B0604020202020204" pitchFamily="34" charset="0"/>
              <a:buChar char="•"/>
            </a:pPr>
            <a:r>
              <a:rPr lang="en-US" dirty="0"/>
              <a:t>NIEM breaks down interagency stovepipes</a:t>
            </a:r>
          </a:p>
          <a:p>
            <a:pPr marL="342900" indent="-342900">
              <a:spcAft>
                <a:spcPts val="600"/>
              </a:spcAft>
              <a:buFont typeface="Arial" panose="020B0604020202020204" pitchFamily="34" charset="0"/>
              <a:buChar char="•"/>
            </a:pPr>
            <a:r>
              <a:rPr lang="en-US" dirty="0"/>
              <a:t>NIEM enables agencies to share information that crosses system, agency, and jurisdictional borders</a:t>
            </a:r>
          </a:p>
          <a:p>
            <a:pPr marL="342900" indent="-342900">
              <a:spcAft>
                <a:spcPts val="600"/>
              </a:spcAft>
              <a:buFont typeface="Arial" panose="020B0604020202020204" pitchFamily="34" charset="0"/>
              <a:buChar char="•"/>
            </a:pPr>
            <a:r>
              <a:rPr lang="en-US" dirty="0"/>
              <a:t>NIEM improves decision-making, agility, and efficiency in satisfying business needs</a:t>
            </a:r>
          </a:p>
          <a:p>
            <a:pPr marL="342900" indent="-342900">
              <a:spcAft>
                <a:spcPts val="600"/>
              </a:spcAft>
              <a:buFont typeface="Arial" panose="020B0604020202020204" pitchFamily="34" charset="0"/>
              <a:buChar char="•"/>
            </a:pPr>
            <a:r>
              <a:rPr lang="en-US" dirty="0"/>
              <a:t>NIEM supports interoperability and reuse reducing costs</a:t>
            </a:r>
            <a:endParaRPr lang="en-US" sz="2000"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What is NIEM?</a:t>
            </a:r>
          </a:p>
        </p:txBody>
      </p:sp>
    </p:spTree>
    <p:extLst>
      <p:ext uri="{BB962C8B-B14F-4D97-AF65-F5344CB8AC3E}">
        <p14:creationId xmlns:p14="http://schemas.microsoft.com/office/powerpoint/2010/main" val="1686910294"/>
      </p:ext>
    </p:extLst>
  </p:cSld>
  <p:clrMapOvr>
    <a:masterClrMapping/>
  </p:clrMapOvr>
</p:sld>
</file>

<file path=ppt/theme/theme1.xml><?xml version="1.0" encoding="utf-8"?>
<a:theme xmlns:a="http://schemas.openxmlformats.org/drawingml/2006/main" name="FHA2016_PPTtheme_4.3-BLUEwoONC">
  <a:themeElements>
    <a:clrScheme name="FHA Blue">
      <a:dk1>
        <a:srgbClr val="1D427C"/>
      </a:dk1>
      <a:lt1>
        <a:sysClr val="window" lastClr="FFFFFF"/>
      </a:lt1>
      <a:dk2>
        <a:srgbClr val="B8B6B8"/>
      </a:dk2>
      <a:lt2>
        <a:srgbClr val="EEECE1"/>
      </a:lt2>
      <a:accent1>
        <a:srgbClr val="1D427C"/>
      </a:accent1>
      <a:accent2>
        <a:srgbClr val="D21242"/>
      </a:accent2>
      <a:accent3>
        <a:srgbClr val="D2E4F0"/>
      </a:accent3>
      <a:accent4>
        <a:srgbClr val="FFDE17"/>
      </a:accent4>
      <a:accent5>
        <a:srgbClr val="00A14B"/>
      </a:accent5>
      <a:accent6>
        <a:srgbClr val="FF8000"/>
      </a:accent6>
      <a:hlink>
        <a:srgbClr val="D21242"/>
      </a:hlink>
      <a:folHlink>
        <a:srgbClr val="A70000"/>
      </a:folHlink>
    </a:clrScheme>
    <a:fontScheme name="FHA">
      <a:majorFont>
        <a:latin typeface="Times New Roman"/>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FHA2016_PPTtheme_4.3-BLUEwoONC</Template>
  <TotalTime>12740</TotalTime>
  <Words>3163</Words>
  <Application>Microsoft Office PowerPoint</Application>
  <PresentationFormat>On-screen Show (4:3)</PresentationFormat>
  <Paragraphs>280</Paragraphs>
  <Slides>18</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FHA2016_PPTtheme_4.3-BLUEwoONC</vt:lpstr>
      <vt:lpstr>NIEM Health 101: An Introduction to Health Information Exchange</vt:lpstr>
      <vt:lpstr>NIEM Health Guidance Documents</vt:lpstr>
      <vt:lpstr>NIEM Health 101</vt:lpstr>
      <vt:lpstr>NIEM Health Challenge</vt:lpstr>
      <vt:lpstr>Health IT Landscape</vt:lpstr>
      <vt:lpstr>Health Data Exchange Standards </vt:lpstr>
      <vt:lpstr>Health Vocabulary Standards </vt:lpstr>
      <vt:lpstr>Health IT Sophistication</vt:lpstr>
      <vt:lpstr>What is NIEM?</vt:lpstr>
      <vt:lpstr>NIEM Domains and Users</vt:lpstr>
      <vt:lpstr>What is FHIMS</vt:lpstr>
      <vt:lpstr>What is FHIM</vt:lpstr>
      <vt:lpstr>FHIM UML Model</vt:lpstr>
      <vt:lpstr>FHIM and NIEM</vt:lpstr>
      <vt:lpstr>FHIM and NIEM Comparison </vt:lpstr>
      <vt:lpstr>NIEM Health Community Strategy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Handspicker</dc:creator>
  <cp:lastModifiedBy>Brian Handspicker</cp:lastModifiedBy>
  <cp:revision>90</cp:revision>
  <cp:lastPrinted>2018-07-30T18:33:55Z</cp:lastPrinted>
  <dcterms:created xsi:type="dcterms:W3CDTF">2016-06-21T20:14:05Z</dcterms:created>
  <dcterms:modified xsi:type="dcterms:W3CDTF">2019-06-17T22:43:44Z</dcterms:modified>
</cp:coreProperties>
</file>