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7" r:id="rId6"/>
    <p:sldId id="273" r:id="rId7"/>
    <p:sldId id="274" r:id="rId8"/>
    <p:sldId id="275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6418"/>
  </p:normalViewPr>
  <p:slideViewPr>
    <p:cSldViewPr snapToGrid="0" snapToObjects="1">
      <p:cViewPr varScale="1">
        <p:scale>
          <a:sx n="96" d="100"/>
          <a:sy n="96" d="100"/>
        </p:scale>
        <p:origin x="402" y="96"/>
      </p:cViewPr>
      <p:guideLst/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E31F-828E-D045-A738-9B3A938179AE}" type="datetimeFigureOut"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8AAF-519C-B945-B3C6-3EDF32CCDA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1AC-CA1D-FE44-83CC-F4CA1F95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5B1C-3350-2448-B0B6-E18DF9EB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F42A-EAD5-6F42-864F-A7BEA1F5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5ACA-3C5C-E04F-82F2-0EF88B27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92E3-8708-804D-81F4-C79F05F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7F2-2C07-9547-993F-8256B480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AD045-0EC3-6A48-BC11-1464418B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21A6-D2AC-3C42-AF66-1CB608C8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1719-D6CA-CC4F-A9B2-AA9394D7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8CB1-DE92-D74F-A045-8D3C17C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B7C28-FDE5-1F47-B8FA-377E103D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E101-AE2D-4E4F-A4A0-CFF3F614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1639-5D43-7248-86DE-16A3B3B7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0F2D-CB7E-2247-B7BC-C1D69EF5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6E0F-D1F6-1447-ABD7-C73954DC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9083-0BA5-0041-8D52-B7F49A0F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163-B0B0-2C44-BC5E-FB5A824E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6481-B48C-C349-9705-DA68204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266C-9286-7647-88CB-2BA0EB00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36D8-86B5-3D44-B2B2-BB587126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BE9-955C-AB47-8873-5B26148A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F700-DDDF-9249-ACF4-F7C447B5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E9A-BAE4-3B48-8BA0-356FD18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D793-F869-B14D-9B1D-FA5DE6A2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92A2-6966-B240-937E-A28EE1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CB2-ACD8-804F-A234-C36BC79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5DC9-50CC-E240-B42B-A5B84EA5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8BE1-2883-034C-BD44-111AE3E1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1627-D9FE-3F47-8D52-E44E94F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C874-92CC-584B-9C90-A5F186A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7060-25E9-C344-81EC-6948D861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32D0-C6F4-8345-A61F-8F5FD1F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8A98-3E7B-314B-9335-CDF7E99B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89FC-638F-3F49-AEA8-28B6481F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B2060-C78E-2647-8AF4-F60A073F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4255-076E-5C41-9E88-4AF4EAD9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A5EA1-A5B1-1141-96B6-93DAED6B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483F-8B33-5B40-8E7E-1BDDC409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74737-19C1-0641-A1BC-D68E3E97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7769-C0D6-5B4F-95D4-C63EBF6A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3F3DD-8E38-C745-BB42-0FEF62E2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96DF8-185D-B246-9BE2-5C80566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96BE9-EFB9-724F-B74C-A87D982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0AA94-D85F-9044-B9C7-FDEFA97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0FAFA-12D2-6748-A108-959A2027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A835-1D0B-D94E-8CAD-C94A1394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C89B-7D8A-794B-ABF1-39525A3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CE8D-4227-8B47-B765-3CA11EF1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A6D8-4E5D-C940-898A-430F345E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1002-D2F3-FA4C-9BB2-DA9BA9C8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68B9-4FD7-614B-9DE4-947304C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D727-DAD4-874E-8EC6-E0CA426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474F-441F-BE41-BC4D-02D1B29F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01637-4E12-8946-88DE-1D54A9C4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E1B8-A5D1-134B-957A-A3559725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FD4F-7FDA-D44E-BD5F-BDD0BBA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649D-ACCA-9B4A-95FA-E0FCB48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F6B01-5C78-4E47-BED3-4D4B45D7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0DD29-94A6-A146-8A9C-6420484B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78131"/>
            <a:ext cx="11780322" cy="108065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27AD-B498-394C-BCC2-29E944D2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846667"/>
            <a:ext cx="11780322" cy="533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AFD6-7B34-E84E-B882-192D9C55F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387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D9AF-46CA-164B-B62F-845010D5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6956" y="6356350"/>
            <a:ext cx="6278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626A-F7FE-4544-BB71-4298915E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5044" y="6356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7EE-2485-814F-8493-0A5812198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AAE3-B571-3746-A04E-90C3ABFD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NTAC </a:t>
            </a:r>
            <a:r>
              <a:rPr lang="en-US" dirty="0" err="1"/>
              <a:t>Outbrief</a:t>
            </a:r>
            <a:r>
              <a:rPr lang="en-US" dirty="0"/>
              <a:t> to NBAC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93B7-EC1A-B84C-BD96-3F338FD5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8/27/2020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6C05-7589-1545-A924-2E4AD87D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0875-B42A-43A1-8638-C9F39616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  <a:r>
              <a:rPr lang="en-US" baseline="0" dirty="0"/>
              <a:t> efforts and next steps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8DC0-1E12-488E-ACE8-9D62FDC0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/>
          <a:lstStyle/>
          <a:p>
            <a:r>
              <a:rPr lang="en-US" dirty="0"/>
              <a:t>Completed tasks</a:t>
            </a:r>
          </a:p>
          <a:p>
            <a:pPr lvl="1"/>
            <a:r>
              <a:rPr lang="en-US" dirty="0"/>
              <a:t>Most of the metamodel is defined</a:t>
            </a:r>
          </a:p>
          <a:p>
            <a:pPr lvl="1"/>
            <a:r>
              <a:rPr lang="en-US" dirty="0"/>
              <a:t>Most of NIEM can be defined in this format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Review work done so far</a:t>
            </a:r>
          </a:p>
          <a:p>
            <a:pPr lvl="1"/>
            <a:r>
              <a:rPr lang="en-US" dirty="0"/>
              <a:t>Define few remaining parts of metamodel</a:t>
            </a:r>
          </a:p>
          <a:p>
            <a:pPr lvl="1"/>
            <a:r>
              <a:rPr lang="en-US" dirty="0"/>
              <a:t>Write transformations modules for testing</a:t>
            </a:r>
          </a:p>
          <a:p>
            <a:pPr lvl="2"/>
            <a:r>
              <a:rPr lang="en-US" dirty="0" err="1"/>
              <a:t>Model</a:t>
            </a:r>
            <a:r>
              <a:rPr lang="en-US" dirty="0" err="1">
                <a:sym typeface="Wingdings" panose="05000000000000000000" pitchFamily="2" charset="2"/>
              </a:rPr>
              <a:t>JSON</a:t>
            </a:r>
            <a:r>
              <a:rPr lang="en-US" dirty="0">
                <a:sym typeface="Wingdings" panose="05000000000000000000" pitchFamily="2" charset="2"/>
              </a:rPr>
              <a:t> schema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XML </a:t>
            </a:r>
            <a:r>
              <a:rPr lang="en-US" dirty="0" err="1">
                <a:sym typeface="Wingdings" panose="05000000000000000000" pitchFamily="2" charset="2"/>
              </a:rPr>
              <a:t>schemamodel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ModelUML</a:t>
            </a:r>
            <a:r>
              <a:rPr lang="en-US" dirty="0">
                <a:sym typeface="Wingdings" panose="05000000000000000000" pitchFamily="2" charset="2"/>
              </a:rPr>
              <a:t> (as XMI)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57B50-FF63-498D-A52A-ADC3B0F0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80F-F67A-48BD-8A44-56B48BD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</a:t>
            </a:r>
            <a:r>
              <a:rPr lang="en-US" baseline="0" dirty="0"/>
              <a:t> we discussed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C0A2-D410-47B6-837B-35B10271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/>
          <a:lstStyle/>
          <a:p>
            <a:r>
              <a:rPr lang="en-US" dirty="0"/>
              <a:t>Registry/Repository</a:t>
            </a:r>
            <a:r>
              <a:rPr lang="en-US" baseline="0" dirty="0"/>
              <a:t> – discussed status of effort</a:t>
            </a:r>
          </a:p>
          <a:p>
            <a:r>
              <a:rPr lang="en-US" baseline="0" dirty="0"/>
              <a:t>Becoming a standards organization (discussion tomorrow)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3E80-8481-4B44-8A6A-F76DF0A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6ACA-F663-45C6-8C33-428FF323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NTAC-NBAC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5017-28C4-4A7B-AD36-BBCD539E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4192472"/>
          </a:xfrm>
        </p:spPr>
        <p:txBody>
          <a:bodyPr/>
          <a:lstStyle/>
          <a:p>
            <a:r>
              <a:rPr lang="en-US" dirty="0"/>
              <a:t>What does NTAC see as the hard parts, where technical architecture interferes with or doesn’t support the business</a:t>
            </a:r>
          </a:p>
          <a:p>
            <a:r>
              <a:rPr lang="en-US" dirty="0"/>
              <a:t>Feedback on ongoing NTAC activities</a:t>
            </a:r>
          </a:p>
          <a:p>
            <a:r>
              <a:rPr lang="en-US" dirty="0"/>
              <a:t>Message specification: NBAC provide working examples of IEPDs</a:t>
            </a:r>
          </a:p>
          <a:p>
            <a:r>
              <a:rPr lang="en-US" dirty="0"/>
              <a:t>Internationalization: specific requirements, examples of localization</a:t>
            </a:r>
          </a:p>
          <a:p>
            <a:r>
              <a:rPr lang="en-US" dirty="0"/>
              <a:t>Diverse uses of NIEM data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0592-C404-444E-AB79-811D6CF4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90B-6B9F-4216-A760-603A01D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NIEM 5.0 Status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FCF1-8D6F-4FC8-97B9-95F2A6E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B28740-240D-4D70-8031-4D6AEAD7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 numCol="2"/>
          <a:lstStyle/>
          <a:p>
            <a:r>
              <a:rPr lang="en-US" dirty="0"/>
              <a:t>Conformance Specification </a:t>
            </a:r>
          </a:p>
          <a:p>
            <a:pPr lvl="1"/>
            <a:r>
              <a:rPr lang="en-US" dirty="0"/>
              <a:t>@ 3.0</a:t>
            </a:r>
          </a:p>
          <a:p>
            <a:r>
              <a:rPr lang="en-US" dirty="0"/>
              <a:t>Naming &amp; Design Rules </a:t>
            </a:r>
          </a:p>
          <a:p>
            <a:pPr lvl="1"/>
            <a:r>
              <a:rPr lang="en-US" dirty="0"/>
              <a:t>@4.0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Conformance Targets Attribute Specification </a:t>
            </a:r>
          </a:p>
          <a:p>
            <a:pPr lvl="1"/>
            <a:r>
              <a:rPr lang="en-US" dirty="0"/>
              <a:t>@3.0</a:t>
            </a:r>
          </a:p>
          <a:p>
            <a:r>
              <a:rPr lang="en-US" dirty="0"/>
              <a:t>NIEM Code Lists Specification </a:t>
            </a:r>
          </a:p>
          <a:p>
            <a:pPr lvl="1"/>
            <a:r>
              <a:rPr lang="en-US" dirty="0"/>
              <a:t>@3.0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: add v5 schema</a:t>
            </a:r>
          </a:p>
          <a:p>
            <a:pPr lvl="1"/>
            <a:endParaRPr lang="en-US" dirty="0"/>
          </a:p>
          <a:p>
            <a:r>
              <a:rPr lang="en-US" dirty="0"/>
              <a:t>NIEM JSON Specification </a:t>
            </a:r>
          </a:p>
          <a:p>
            <a:pPr lvl="1"/>
            <a:r>
              <a:rPr lang="en-US" dirty="0"/>
              <a:t>@4.0rc1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NIEM IEPD Specification </a:t>
            </a:r>
          </a:p>
          <a:p>
            <a:pPr lvl="1"/>
            <a:r>
              <a:rPr lang="en-US" dirty="0"/>
              <a:t>MPD Spec @3.0</a:t>
            </a:r>
          </a:p>
          <a:p>
            <a:pPr lvl="1"/>
            <a:r>
              <a:rPr lang="en-US" dirty="0"/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63250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90B-6B9F-4216-A760-603A01D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NIEM Message Specification 1.0 Rules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AFBB-2B54-4F4C-B7E6-0C20C1EF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534158"/>
            <a:ext cx="11780322" cy="4618164"/>
          </a:xfrm>
        </p:spPr>
        <p:txBody>
          <a:bodyPr/>
          <a:lstStyle/>
          <a:p>
            <a:r>
              <a:rPr lang="en-US" dirty="0"/>
              <a:t>New name for MPD spec/IEPD spec</a:t>
            </a:r>
          </a:p>
          <a:p>
            <a:r>
              <a:rPr lang="en-US" dirty="0"/>
              <a:t>Document that describes the content and structure of a message specification</a:t>
            </a:r>
          </a:p>
          <a:p>
            <a:r>
              <a:rPr lang="en-US" dirty="0"/>
              <a:t>New terminology: “Message Specification” term replaces “IEPD”, etc.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Radically simplified directory structure</a:t>
            </a:r>
          </a:p>
          <a:p>
            <a:r>
              <a:rPr lang="en-US" dirty="0"/>
              <a:t>Optional machine readable metadata</a:t>
            </a:r>
          </a:p>
          <a:p>
            <a:r>
              <a:rPr lang="en-US" dirty="0"/>
              <a:t>Simplified manifest file replaces MPD catalog</a:t>
            </a:r>
          </a:p>
          <a:p>
            <a:r>
              <a:rPr lang="en-US" dirty="0"/>
              <a:t>Readme</a:t>
            </a:r>
            <a:r>
              <a:rPr lang="en-US" baseline="0" dirty="0"/>
              <a:t> and other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FCF1-8D6F-4FC8-97B9-95F2A6E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9E2-86FC-4A61-99F4-643D4D1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Radically Simplified directory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3435E-A9DB-41A3-8043-477F32C5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 : root of the message spec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/schema{.*,.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base,.constraint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xsd,json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/manifest.{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json,xml,csv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replaces </a:t>
            </a:r>
            <a:r>
              <a:rPr lang="en-US" dirty="0" err="1"/>
              <a:t>mpd</a:t>
            </a:r>
            <a:r>
              <a:rPr lang="en-US" dirty="0"/>
              <a:t>-catalog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/metadata.{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json,xml,csv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POCs</a:t>
            </a:r>
          </a:p>
          <a:p>
            <a:pPr lvl="2"/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/about.*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/rules{.*}.sch </a:t>
            </a:r>
            <a:r>
              <a:rPr lang="en-US" dirty="0"/>
              <a:t>: </a:t>
            </a:r>
            <a:r>
              <a:rPr lang="en-US" dirty="0" err="1"/>
              <a:t>schematron</a:t>
            </a:r>
            <a:r>
              <a:rPr lang="en-US" dirty="0"/>
              <a:t> constraints</a:t>
            </a:r>
          </a:p>
          <a:p>
            <a:pPr lvl="1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/*.{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FR" dirty="0"/>
              <a:t>: </a:t>
            </a:r>
            <a:r>
              <a:rPr lang="fr-FR" dirty="0" err="1"/>
              <a:t>sample</a:t>
            </a:r>
            <a:r>
              <a:rPr lang="fr-FR" dirty="0"/>
              <a:t> instances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/README.{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md,txt,docx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human-readable documentation starting point</a:t>
            </a:r>
          </a:p>
          <a:p>
            <a:r>
              <a:rPr lang="en-US" dirty="0"/>
              <a:t>Additional conventions : do not affect the implied manifest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/documentation </a:t>
            </a:r>
            <a:r>
              <a:rPr lang="en-US" dirty="0"/>
              <a:t>: folder for human-</a:t>
            </a:r>
            <a:r>
              <a:rPr lang="en-US" dirty="0" err="1"/>
              <a:t>readabe</a:t>
            </a:r>
            <a:r>
              <a:rPr lang="en-US" dirty="0"/>
              <a:t> documentation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/xsd/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/xsd/extension.xsd</a:t>
            </a:r>
          </a:p>
          <a:p>
            <a:r>
              <a:rPr lang="en-US" dirty="0"/>
              <a:t>All schema location based, rather than XML Catalogs to resolve at the top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E3C6B-AC00-43E7-A6F2-B7154DA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E374-984E-4916-B7D1-14E90E72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6F707-07CC-4BD8-9779-719899F3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3318-BA68-4E8B-B038-B7CAA0DB11B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756" y="1260625"/>
            <a:ext cx="11780322" cy="5330296"/>
          </a:xfrm>
        </p:spPr>
        <p:txBody>
          <a:bodyPr/>
          <a:lstStyle/>
          <a:p>
            <a:r>
              <a:rPr lang="en-US" dirty="0"/>
              <a:t>Identified gaps – need effort and funding</a:t>
            </a:r>
          </a:p>
          <a:p>
            <a:pPr lvl="1"/>
            <a:r>
              <a:rPr lang="en-US" dirty="0"/>
              <a:t>Metamodel, code lists, rules specification, extensions</a:t>
            </a:r>
          </a:p>
          <a:p>
            <a:r>
              <a:rPr lang="en-US" dirty="0"/>
              <a:t>Saw demo of portal to integrate tools into an integrated workflow and modern user experience</a:t>
            </a:r>
          </a:p>
          <a:p>
            <a:r>
              <a:rPr lang="en-US" dirty="0"/>
              <a:t>Reviewing courses of actions and requirements being considered by NMO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744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67992"/>
              </p:ext>
            </p:extLst>
          </p:nvPr>
        </p:nvGraphicFramePr>
        <p:xfrm>
          <a:off x="705678" y="1258784"/>
          <a:ext cx="10913165" cy="477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2109667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1699161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1509411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878495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Planning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Identify Use Cases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*.md, *,txt, *.doc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64147866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Gather Requirements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*.md, *,txt, *.doc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441456055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Discovery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Search for Message Specifications for Reuse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*.html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Work With IEPDs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 Registry/Repository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675352147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 Exchange Content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*.csv, *.xmi (UML)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Crossflo CDX ExchangeBuilder, NIEM UML Modeling Tool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Sparx EA, MagicDraw, BOUML,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531543284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Search/View/Browse the NIEM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Wayfarer, Movement, Visual NIEM, Schema Central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SSGT, Nishkarsh, Grid-ML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781998259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Map Exchange to NIEM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*.csv, wantlist.xml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Excel, BOUML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870456340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Generate Metamodel from Exchange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metamodel.xml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BOUML?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90318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26050"/>
              </p:ext>
            </p:extLst>
          </p:nvPr>
        </p:nvGraphicFramePr>
        <p:xfrm>
          <a:off x="705678" y="845476"/>
          <a:ext cx="10913165" cy="592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1513320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2295508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1787706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Build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Subset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*.xsd, *.json-schema, .json (OpenAPI)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Crossflo CDX ExchangeBuilder, 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SSGT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6302373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Schema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*.xsd, *.json-schema, .json (OpenAPI)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niem-metamodel (to xsd),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niem-metamodel (to json-schema)?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006958214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Code lists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.xsd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 List Generator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533066207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Instances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*.xml, *.json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40848561"/>
                  </a:ext>
                </a:extLst>
              </a:tr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Rules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*.sch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637682185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Document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for Humans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README.(md,txt,doc)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742468229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for Machines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manifest.(</a:t>
                      </a:r>
                      <a:r>
                        <a:rPr lang="en-US" sz="1800" dirty="0" err="1">
                          <a:effectLst/>
                        </a:rPr>
                        <a:t>json,xml,csv</a:t>
                      </a:r>
                      <a:r>
                        <a:rPr lang="en-US" sz="1800" dirty="0">
                          <a:effectLst/>
                        </a:rPr>
                        <a:t>), metadata.(</a:t>
                      </a:r>
                      <a:r>
                        <a:rPr lang="en-US" sz="1800" dirty="0" err="1">
                          <a:effectLst/>
                        </a:rPr>
                        <a:t>json.xml,csv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478125181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Metamodel from Schema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metamodel.xml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niem</a:t>
                      </a:r>
                      <a:r>
                        <a:rPr lang="en-US" sz="1800" dirty="0">
                          <a:effectLst/>
                        </a:rPr>
                        <a:t>-metamodel (from xsd, json-schema)?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44469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58253"/>
            <a:ext cx="11780322" cy="1080653"/>
          </a:xfrm>
        </p:spPr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95779"/>
              </p:ext>
            </p:extLst>
          </p:nvPr>
        </p:nvGraphicFramePr>
        <p:xfrm>
          <a:off x="705678" y="1258784"/>
          <a:ext cx="10913165" cy="4132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1991678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1817150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2026246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361660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Validate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for Validity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xml-schema-validator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657551784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for Conformance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(Conformance Assertion)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ConTesA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354091250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Assemble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the Message Specification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*.zip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Template, 7-Zip,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994097827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Publish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Submit for Reuse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*.html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Work With IEPDs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niem.gov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84983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 Generation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*.java, *.cs, *.py,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SDK, VS.NET, NIEM Java Binding Tool,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46480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FB5-E2DC-4CBF-9EF5-1ABAC30E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C5493-7930-4174-A6FD-56225EDF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569A-C340-4AC1-ADA6-F9A1938959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756" y="1258784"/>
            <a:ext cx="11780322" cy="5330296"/>
          </a:xfrm>
        </p:spPr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OpenAPI/JSON capabilities – not just an academic exercise</a:t>
            </a:r>
            <a:endParaRPr lang="en-US" dirty="0">
              <a:effectLst/>
            </a:endParaRPr>
          </a:p>
          <a:p>
            <a:pPr lvl="1"/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center of an interoperable tool strategy</a:t>
            </a:r>
          </a:p>
          <a:p>
            <a:pPr lvl="1"/>
            <a:r>
              <a:rPr lang="en-US" dirty="0">
                <a:effectLst/>
              </a:rPr>
              <a:t>Improve automation</a:t>
            </a:r>
          </a:p>
          <a:p>
            <a:r>
              <a:rPr lang="en-US" dirty="0"/>
              <a:t>NTAC is developing a representation for NIEM models represented as NIEM data</a:t>
            </a:r>
          </a:p>
          <a:p>
            <a:pPr lvl="1"/>
            <a:r>
              <a:rPr lang="en-US" dirty="0"/>
              <a:t>A NIEM model could be XML, JSON, or possibly other future formats</a:t>
            </a:r>
          </a:p>
          <a:p>
            <a:r>
              <a:rPr lang="en-US" dirty="0"/>
              <a:t>NIEM models would be transformed into conformant XML schema, JSON schema, UML, documentation, etc.</a:t>
            </a:r>
          </a:p>
          <a:p>
            <a:pPr lvl="1"/>
            <a:r>
              <a:rPr lang="en-US" dirty="0"/>
              <a:t>A model is more abstract than XML schema</a:t>
            </a:r>
          </a:p>
          <a:p>
            <a:pPr lvl="1"/>
            <a:r>
              <a:rPr lang="en-US" dirty="0"/>
              <a:t>That abstract form in then transformed into XML schema, JSON, or whatever you need</a:t>
            </a:r>
          </a:p>
          <a:p>
            <a:r>
              <a:rPr lang="en-US" dirty="0"/>
              <a:t>There is an infrastructure piece that lets all this work – that’s the “metamodel”</a:t>
            </a:r>
          </a:p>
          <a:p>
            <a:pPr lvl="1"/>
            <a:r>
              <a:rPr lang="en-US" dirty="0"/>
              <a:t>A “metamodel” is a model for models</a:t>
            </a:r>
          </a:p>
        </p:txBody>
      </p:sp>
    </p:spTree>
    <p:extLst>
      <p:ext uri="{BB962C8B-B14F-4D97-AF65-F5344CB8AC3E}">
        <p14:creationId xmlns:p14="http://schemas.microsoft.com/office/powerpoint/2010/main" val="327833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.potx" id="{33657071-C700-2443-9CD9-760618E2E56A}" vid="{EAA77FE9-3485-7141-8FC2-06983B3FF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951</Words>
  <Application>Microsoft Office PowerPoint</Application>
  <PresentationFormat>Widescreen</PresentationFormat>
  <Paragraphs>234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NTAC Outbrief to NBAC</vt:lpstr>
      <vt:lpstr>NIEM 5.0 Status</vt:lpstr>
      <vt:lpstr>NIEM Message Specification 1.0 Rules and Conventions</vt:lpstr>
      <vt:lpstr>Radically Simplified directory structure</vt:lpstr>
      <vt:lpstr>Tools</vt:lpstr>
      <vt:lpstr>State of NIEM Tools</vt:lpstr>
      <vt:lpstr>State of NIEM Tools</vt:lpstr>
      <vt:lpstr>State of NIEM Tools</vt:lpstr>
      <vt:lpstr>NIEM models</vt:lpstr>
      <vt:lpstr>Completed efforts and next steps</vt:lpstr>
      <vt:lpstr>Other topics we discussed</vt:lpstr>
      <vt:lpstr>NTAC-NBAC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Webb Roberts</dc:creator>
  <cp:lastModifiedBy>Hulme, Mike</cp:lastModifiedBy>
  <cp:revision>30</cp:revision>
  <dcterms:created xsi:type="dcterms:W3CDTF">2020-08-24T04:00:37Z</dcterms:created>
  <dcterms:modified xsi:type="dcterms:W3CDTF">2020-08-27T16:30:44Z</dcterms:modified>
</cp:coreProperties>
</file>