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658" r:id="rId2"/>
  </p:sldMasterIdLst>
  <p:notesMasterIdLst>
    <p:notesMasterId r:id="rId17"/>
  </p:notesMasterIdLst>
  <p:handoutMasterIdLst>
    <p:handoutMasterId r:id="rId18"/>
  </p:handoutMasterIdLst>
  <p:sldIdLst>
    <p:sldId id="425" r:id="rId3"/>
    <p:sldId id="371" r:id="rId4"/>
    <p:sldId id="437" r:id="rId5"/>
    <p:sldId id="438" r:id="rId6"/>
    <p:sldId id="443" r:id="rId7"/>
    <p:sldId id="439" r:id="rId8"/>
    <p:sldId id="440" r:id="rId9"/>
    <p:sldId id="376" r:id="rId10"/>
    <p:sldId id="377" r:id="rId11"/>
    <p:sldId id="379" r:id="rId12"/>
    <p:sldId id="380" r:id="rId13"/>
    <p:sldId id="381" r:id="rId14"/>
    <p:sldId id="442" r:id="rId15"/>
    <p:sldId id="444" r:id="rId16"/>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Schultz" initials="RS" lastIdx="1" clrIdx="0">
    <p:extLst>
      <p:ext uri="{19B8F6BF-5375-455C-9EA6-DF929625EA0E}">
        <p15:presenceInfo xmlns:p15="http://schemas.microsoft.com/office/powerpoint/2012/main" userId="ab077086bdf2ff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00EE6C"/>
    <a:srgbClr val="F0EAF9"/>
    <a:srgbClr val="FFFF99"/>
    <a:srgbClr val="020A0E"/>
    <a:srgbClr val="8B8B8B"/>
    <a:srgbClr val="9EB3B6"/>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autoAdjust="0"/>
    <p:restoredTop sz="89263" autoAdjust="0"/>
  </p:normalViewPr>
  <p:slideViewPr>
    <p:cSldViewPr snapToGrid="0" snapToObjects="1">
      <p:cViewPr varScale="1">
        <p:scale>
          <a:sx n="112" d="100"/>
          <a:sy n="112" d="100"/>
        </p:scale>
        <p:origin x="1952"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421" cy="46657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027" y="0"/>
            <a:ext cx="2972421" cy="466578"/>
          </a:xfrm>
          <a:prstGeom prst="rect">
            <a:avLst/>
          </a:prstGeom>
        </p:spPr>
        <p:txBody>
          <a:bodyPr vert="horz" lIns="91440" tIns="45720" rIns="91440" bIns="45720" rtlCol="0"/>
          <a:lstStyle>
            <a:lvl1pPr algn="r">
              <a:defRPr sz="1200"/>
            </a:lvl1pPr>
          </a:lstStyle>
          <a:p>
            <a:fld id="{DB7F99F0-F614-4E22-B503-F856FB0CDDA2}" type="datetimeFigureOut">
              <a:rPr lang="en-US" smtClean="0"/>
              <a:t>8/24/20</a:t>
            </a:fld>
            <a:endParaRPr lang="en-US" dirty="0"/>
          </a:p>
        </p:txBody>
      </p:sp>
      <p:sp>
        <p:nvSpPr>
          <p:cNvPr id="4" name="Footer Placeholder 3"/>
          <p:cNvSpPr>
            <a:spLocks noGrp="1"/>
          </p:cNvSpPr>
          <p:nvPr>
            <p:ph type="ftr" sz="quarter" idx="2"/>
          </p:nvPr>
        </p:nvSpPr>
        <p:spPr>
          <a:xfrm>
            <a:off x="1" y="8829822"/>
            <a:ext cx="2972421" cy="46657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027" y="8829822"/>
            <a:ext cx="2972421" cy="466578"/>
          </a:xfrm>
          <a:prstGeom prst="rect">
            <a:avLst/>
          </a:prstGeom>
        </p:spPr>
        <p:txBody>
          <a:bodyPr vert="horz" lIns="91440" tIns="45720" rIns="91440" bIns="45720" rtlCol="0" anchor="b"/>
          <a:lstStyle>
            <a:lvl1pPr algn="r">
              <a:defRPr sz="1200"/>
            </a:lvl1pPr>
          </a:lstStyle>
          <a:p>
            <a:fld id="{10374414-8F47-4D61-A8DB-45E2A6D0B2ED}" type="slidenum">
              <a:rPr lang="en-US" smtClean="0"/>
              <a:t>‹#›</a:t>
            </a:fld>
            <a:endParaRPr lang="en-US" dirty="0"/>
          </a:p>
        </p:txBody>
      </p:sp>
    </p:spTree>
    <p:extLst>
      <p:ext uri="{BB962C8B-B14F-4D97-AF65-F5344CB8AC3E}">
        <p14:creationId xmlns:p14="http://schemas.microsoft.com/office/powerpoint/2010/main" val="2709974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2830" tIns="46415" rIns="92830" bIns="46415" rtlCol="0"/>
          <a:lstStyle>
            <a:lvl1pPr algn="r">
              <a:defRPr sz="1200"/>
            </a:lvl1pPr>
          </a:lstStyle>
          <a:p>
            <a:fld id="{F479A44B-3772-674F-95C9-7079CC0120AD}" type="datetimeFigureOut">
              <a:rPr lang="en-US" smtClean="0"/>
              <a:pPr/>
              <a:t>8/24/20</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2971800" cy="464820"/>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6"/>
            <a:ext cx="2971800" cy="464820"/>
          </a:xfrm>
          <a:prstGeom prst="rect">
            <a:avLst/>
          </a:prstGeom>
        </p:spPr>
        <p:txBody>
          <a:bodyPr vert="horz" lIns="92830" tIns="46415" rIns="92830" bIns="46415" rtlCol="0" anchor="b"/>
          <a:lstStyle>
            <a:lvl1pPr algn="r">
              <a:defRPr sz="1200"/>
            </a:lvl1pPr>
          </a:lstStyle>
          <a:p>
            <a:fld id="{B7DA21B6-DD30-824E-9484-61254458B3F6}" type="slidenum">
              <a:rPr lang="en-US" smtClean="0"/>
              <a:pPr/>
              <a:t>‹#›</a:t>
            </a:fld>
            <a:endParaRPr lang="en-US" dirty="0"/>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its not required for the public registry to be the public repo, it makes </a:t>
            </a:r>
            <a:r>
              <a:rPr lang="en-US" baseline="0" dirty="0"/>
              <a:t>sense to try to do it that way</a:t>
            </a:r>
          </a:p>
          <a:p>
            <a:endParaRPr lang="en-US" baseline="0" dirty="0"/>
          </a:p>
          <a:p>
            <a:pPr marL="285750" indent="-285750">
              <a:buFont typeface="Arial" panose="020B0604020202020204" pitchFamily="34" charset="0"/>
              <a:buChar char="•"/>
            </a:pPr>
            <a:r>
              <a:rPr lang="en-US" sz="2400" b="1" dirty="0"/>
              <a:t>System Requirements Specification (SRS)</a:t>
            </a:r>
          </a:p>
          <a:p>
            <a:pPr marL="742950" lvl="1" indent="-285750">
              <a:buFont typeface="Arial" panose="020B0604020202020204" pitchFamily="34" charset="0"/>
              <a:buChar char="•"/>
            </a:pPr>
            <a:r>
              <a:rPr lang="en-US" sz="2400" b="1" dirty="0"/>
              <a:t>Produced by the NBAC R&amp;R Tiger Team</a:t>
            </a:r>
          </a:p>
          <a:p>
            <a:pPr marL="742950" lvl="1" indent="-285750">
              <a:buFont typeface="Arial" panose="020B0604020202020204" pitchFamily="34" charset="0"/>
              <a:buChar char="•"/>
            </a:pPr>
            <a:r>
              <a:rPr lang="en-US" sz="2400" b="1" dirty="0"/>
              <a:t>Feedback from across the NIEM community</a:t>
            </a:r>
          </a:p>
          <a:p>
            <a:pPr marL="742950" lvl="1" indent="-285750">
              <a:buFont typeface="Arial" panose="020B0604020202020204" pitchFamily="34" charset="0"/>
              <a:buChar char="•"/>
            </a:pPr>
            <a:r>
              <a:rPr lang="en-US" sz="2400" b="1" dirty="0"/>
              <a:t>Source:  DI2E site</a:t>
            </a:r>
          </a:p>
          <a:p>
            <a:pPr marL="285750" indent="-285750">
              <a:lnSpc>
                <a:spcPct val="85000"/>
              </a:lnSpc>
              <a:spcAft>
                <a:spcPts val="1200"/>
              </a:spcAft>
              <a:buFont typeface="Arial" panose="020B0604020202020204" pitchFamily="34" charset="0"/>
              <a:buChar char="•"/>
            </a:pPr>
            <a:endParaRPr lang="en-US" sz="2400" b="1" dirty="0"/>
          </a:p>
          <a:p>
            <a:pPr marL="285750" indent="-285750">
              <a:lnSpc>
                <a:spcPct val="85000"/>
              </a:lnSpc>
              <a:spcAft>
                <a:spcPts val="1200"/>
              </a:spcAft>
              <a:buFont typeface="Arial" panose="020B0604020202020204" pitchFamily="34" charset="0"/>
              <a:buChar char="•"/>
            </a:pPr>
            <a:r>
              <a:rPr lang="en-US" sz="2400" b="1" dirty="0"/>
              <a:t>Dialogue with NMO leadership</a:t>
            </a:r>
          </a:p>
          <a:p>
            <a:endParaRPr lang="en-US" dirty="0"/>
          </a:p>
        </p:txBody>
      </p:sp>
      <p:sp>
        <p:nvSpPr>
          <p:cNvPr id="4" name="Slide Number Placeholder 3"/>
          <p:cNvSpPr>
            <a:spLocks noGrp="1"/>
          </p:cNvSpPr>
          <p:nvPr>
            <p:ph type="sldNum" sz="quarter" idx="5"/>
          </p:nvPr>
        </p:nvSpPr>
        <p:spPr/>
        <p:txBody>
          <a:bodyPr/>
          <a:lstStyle/>
          <a:p>
            <a:fld id="{4B7AA0E3-CFDF-4DDE-B584-074392BD2823}" type="slidenum">
              <a:rPr lang="en-US" smtClean="0"/>
              <a:t>3</a:t>
            </a:fld>
            <a:endParaRPr lang="en-US" dirty="0"/>
          </a:p>
        </p:txBody>
      </p:sp>
    </p:spTree>
    <p:extLst>
      <p:ext uri="{BB962C8B-B14F-4D97-AF65-F5344CB8AC3E}">
        <p14:creationId xmlns:p14="http://schemas.microsoft.com/office/powerpoint/2010/main" val="426143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 over:  discuss plan</a:t>
            </a:r>
            <a:r>
              <a:rPr lang="en-US" baseline="0" dirty="0"/>
              <a:t> for improvements after MVPs delivered</a:t>
            </a:r>
            <a:endParaRPr lang="en-US" dirty="0"/>
          </a:p>
        </p:txBody>
      </p:sp>
      <p:sp>
        <p:nvSpPr>
          <p:cNvPr id="4" name="Slide Number Placeholder 3"/>
          <p:cNvSpPr>
            <a:spLocks noGrp="1"/>
          </p:cNvSpPr>
          <p:nvPr>
            <p:ph type="sldNum" sz="quarter" idx="10"/>
          </p:nvPr>
        </p:nvSpPr>
        <p:spPr/>
        <p:txBody>
          <a:bodyPr/>
          <a:lstStyle/>
          <a:p>
            <a:fld id="{B7DA21B6-DD30-824E-9484-61254458B3F6}" type="slidenum">
              <a:rPr lang="en-US" smtClean="0"/>
              <a:pPr/>
              <a:t>12</a:t>
            </a:fld>
            <a:endParaRPr lang="en-US" dirty="0"/>
          </a:p>
        </p:txBody>
      </p:sp>
    </p:spTree>
    <p:extLst>
      <p:ext uri="{BB962C8B-B14F-4D97-AF65-F5344CB8AC3E}">
        <p14:creationId xmlns:p14="http://schemas.microsoft.com/office/powerpoint/2010/main" val="397291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85000"/>
              </a:lnSpc>
              <a:spcAft>
                <a:spcPts val="1200"/>
              </a:spcAft>
              <a:buFont typeface="Arial" panose="020B0604020202020204" pitchFamily="34" charset="0"/>
              <a:buChar char="•"/>
            </a:pPr>
            <a:r>
              <a:rPr lang="en-US" sz="1800" dirty="0">
                <a:solidFill>
                  <a:srgbClr val="002A54"/>
                </a:solidFill>
              </a:rPr>
              <a:t>Additional functional assumptions:</a:t>
            </a:r>
          </a:p>
          <a:p>
            <a:pPr marL="742950" lvl="1" indent="-285750">
              <a:lnSpc>
                <a:spcPct val="85000"/>
              </a:lnSpc>
              <a:spcAft>
                <a:spcPts val="1200"/>
              </a:spcAf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Tools need to be available to enable efficient inspection and re-use of artifacts particularly subset and extension schema</a:t>
            </a:r>
          </a:p>
          <a:p>
            <a:pPr marL="742950" lvl="1" indent="-285750">
              <a:lnSpc>
                <a:spcPct val="85000"/>
              </a:lnSpc>
              <a:spcAft>
                <a:spcPts val="1200"/>
              </a:spcAf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May have increased usage</a:t>
            </a:r>
            <a:r>
              <a:rPr lang="en-US" sz="1800" baseline="0" dirty="0">
                <a:latin typeface="Tahoma" panose="020B0604030504040204" pitchFamily="34" charset="0"/>
                <a:ea typeface="Tahoma" panose="020B0604030504040204" pitchFamily="34" charset="0"/>
                <a:cs typeface="Tahoma" panose="020B0604030504040204" pitchFamily="34" charset="0"/>
              </a:rPr>
              <a:t> during training sessions</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85000"/>
              </a:lnSpc>
              <a:spcAft>
                <a:spcPts val="1200"/>
              </a:spcAft>
              <a:buFont typeface="Arial" panose="020B0604020202020204" pitchFamily="34" charset="0"/>
              <a:buChar char="•"/>
            </a:pPr>
            <a:r>
              <a:rPr lang="en-US" sz="1800" dirty="0">
                <a:solidFill>
                  <a:srgbClr val="002A54"/>
                </a:solidFill>
                <a:latin typeface="Tahoma" panose="020B0604030504040204" pitchFamily="34" charset="0"/>
                <a:ea typeface="Tahoma" panose="020B0604030504040204" pitchFamily="34" charset="0"/>
                <a:cs typeface="Tahoma" panose="020B0604030504040204" pitchFamily="34" charset="0"/>
              </a:rPr>
              <a:t>A restricted repository </a:t>
            </a:r>
            <a:r>
              <a:rPr lang="en-US" sz="1800" dirty="0"/>
              <a:t>requires</a:t>
            </a:r>
          </a:p>
          <a:p>
            <a:pPr marL="938860" lvl="1" indent="-285750">
              <a:lnSpc>
                <a:spcPct val="85000"/>
              </a:lnSpc>
              <a:buFont typeface="Arial" panose="020B0604020202020204" pitchFamily="34" charset="0"/>
              <a:buChar char="•"/>
            </a:pPr>
            <a:r>
              <a:rPr lang="en-US" sz="1600" dirty="0"/>
              <a:t>Identity management</a:t>
            </a:r>
          </a:p>
          <a:p>
            <a:pPr marL="938860" lvl="1" indent="-285750">
              <a:lnSpc>
                <a:spcPct val="85000"/>
              </a:lnSpc>
              <a:buFont typeface="Arial" panose="020B0604020202020204" pitchFamily="34" charset="0"/>
              <a:buChar char="•"/>
            </a:pPr>
            <a:r>
              <a:rPr lang="en-US" sz="1600" dirty="0"/>
              <a:t>Authentication and access controls</a:t>
            </a:r>
          </a:p>
          <a:p>
            <a:pPr marL="938860" lvl="1" indent="-285750">
              <a:lnSpc>
                <a:spcPct val="85000"/>
              </a:lnSpc>
              <a:buFont typeface="Arial" panose="020B0604020202020204" pitchFamily="34" charset="0"/>
              <a:buChar char="•"/>
            </a:pPr>
            <a:r>
              <a:rPr lang="en-US" sz="1600" dirty="0"/>
              <a:t>Rules governing assignment of roles and privileges for enterprise search and discovery</a:t>
            </a:r>
          </a:p>
          <a:p>
            <a:pPr marL="938860" lvl="1" indent="-285750">
              <a:lnSpc>
                <a:spcPct val="85000"/>
              </a:lnSpc>
              <a:buFont typeface="Arial" panose="020B0604020202020204" pitchFamily="34" charset="0"/>
              <a:buChar char="•"/>
            </a:pPr>
            <a:r>
              <a:rPr lang="en-US" sz="1600" dirty="0"/>
              <a:t>IEPD registration</a:t>
            </a:r>
            <a:endParaRPr lang="en-US" sz="1800" baseline="0" dirty="0"/>
          </a:p>
          <a:p>
            <a:pPr marL="285750" indent="-285750" algn="just">
              <a:lnSpc>
                <a:spcPct val="85000"/>
              </a:lnSpc>
              <a:spcAft>
                <a:spcPts val="600"/>
              </a:spcAft>
              <a:buFont typeface="Arial" panose="020B0604020202020204" pitchFamily="34" charset="0"/>
              <a:buChar char="•"/>
            </a:pPr>
            <a:r>
              <a:rPr lang="en-US" sz="1800" dirty="0"/>
              <a:t>The development of new software will be open-source</a:t>
            </a:r>
          </a:p>
          <a:p>
            <a:pPr marL="285750" indent="-285750" algn="just">
              <a:lnSpc>
                <a:spcPct val="85000"/>
              </a:lnSpc>
              <a:spcAft>
                <a:spcPts val="600"/>
              </a:spcAft>
              <a:buFont typeface="Arial" panose="020B0604020202020204" pitchFamily="34" charset="0"/>
              <a:buChar char="•"/>
            </a:pPr>
            <a:r>
              <a:rPr lang="en-US" sz="1800" dirty="0"/>
              <a:t>Development efforts will seek to balance community needs against complexity and cost in a phased and modular approach with updates/modules released on an independent schedule as completed</a:t>
            </a:r>
          </a:p>
          <a:p>
            <a:pPr marL="285750" indent="-285750" algn="just">
              <a:lnSpc>
                <a:spcPct val="85000"/>
              </a:lnSpc>
              <a:spcAft>
                <a:spcPts val="1200"/>
              </a:spcAft>
              <a:buFont typeface="Arial" panose="020B0604020202020204" pitchFamily="34" charset="0"/>
              <a:buChar char="•"/>
            </a:pPr>
            <a:r>
              <a:rPr lang="en-US" sz="1800" dirty="0"/>
              <a:t>The develop of NIEM R&amp;R will support native integration with NIEM IEPD tools as defined in the NIEM Tool strategy.</a:t>
            </a:r>
          </a:p>
          <a:p>
            <a:pPr marL="285750" lvl="0" indent="-285750">
              <a:spcAft>
                <a:spcPts val="600"/>
              </a:spcAft>
              <a:buFont typeface="Arial" panose="020B0604020202020204" pitchFamily="34" charset="0"/>
              <a:buChar char="•"/>
            </a:pPr>
            <a:endParaRPr lang="en-US" sz="1800" dirty="0"/>
          </a:p>
          <a:p>
            <a:pPr marL="285750" indent="-285750">
              <a:spcAft>
                <a:spcPts val="600"/>
              </a:spcAft>
              <a:buFont typeface="Wingdings" panose="05000000000000000000" pitchFamily="2" charset="2"/>
              <a:buChar char="v"/>
            </a:pPr>
            <a:endParaRPr lang="en-US" sz="1800" dirty="0"/>
          </a:p>
          <a:p>
            <a:pPr marL="285750" indent="-285750">
              <a:spcAft>
                <a:spcPts val="600"/>
              </a:spcAft>
              <a:buFont typeface="Wingdings" panose="05000000000000000000" pitchFamily="2" charset="2"/>
              <a:buChar char="v"/>
            </a:pPr>
            <a:r>
              <a:rPr lang="en-US" sz="1800" dirty="0"/>
              <a:t>Privileges are defined and built on each of the three entities</a:t>
            </a:r>
          </a:p>
          <a:p>
            <a:pPr marL="938860" lvl="1" indent="-285750">
              <a:buFont typeface="Wingdings" panose="05000000000000000000" pitchFamily="2" charset="2"/>
              <a:buChar char="v"/>
            </a:pPr>
            <a:r>
              <a:rPr lang="en-US" sz="1800" b="1" dirty="0"/>
              <a:t>Public Repository: </a:t>
            </a:r>
            <a:r>
              <a:rPr lang="en-US" sz="1800" dirty="0"/>
              <a:t>Anonymous users/registrants are able to access the repository and delete, upload and download IEPDs.</a:t>
            </a:r>
          </a:p>
          <a:p>
            <a:pPr marL="938860" lvl="1" indent="-285750">
              <a:buFont typeface="Wingdings" panose="05000000000000000000" pitchFamily="2" charset="2"/>
              <a:buChar char="v"/>
            </a:pPr>
            <a:r>
              <a:rPr lang="en-US" sz="1800" b="1" dirty="0"/>
              <a:t>Public Registry: </a:t>
            </a:r>
            <a:r>
              <a:rPr lang="en-US" sz="1800" dirty="0"/>
              <a:t>Registrant has the option to restrict sensitive information from being displayed to the User (Search Customer), such as Point-of-Contact (POC) information or  Uniform Resource Locater  (URL) or Uniform Resource Identifier (URI). </a:t>
            </a:r>
          </a:p>
          <a:p>
            <a:pPr marL="938860" lvl="1" indent="-285750">
              <a:buFont typeface="Wingdings" panose="05000000000000000000" pitchFamily="2" charset="2"/>
              <a:buChar char="v"/>
            </a:pPr>
            <a:r>
              <a:rPr lang="en-US" sz="1800" b="1" dirty="0"/>
              <a:t>Restricted Registry: </a:t>
            </a:r>
            <a:r>
              <a:rPr lang="en-US" sz="1800" dirty="0"/>
              <a:t>places a premium on identity and access controls that guarantee the proper access of potential subscribers to Repository equities. As such, the Restricted Repository imposes more comprehensive requirements on mandatory disclosure of User information (User profiles) and documentation of IEPD registration metadata than in the case of the NIEM Public Registry.</a:t>
            </a:r>
          </a:p>
          <a:p>
            <a:pPr marL="938860" lvl="1" indent="-285750">
              <a:buFont typeface="Wingdings" panose="05000000000000000000" pitchFamily="2" charset="2"/>
              <a:buChar char="v"/>
            </a:pPr>
            <a:endParaRPr lang="en-US" sz="1800" dirty="0"/>
          </a:p>
          <a:p>
            <a:pPr marL="91440" marR="0" lvl="0" indent="-182880" algn="l" defTabSz="914400" rtl="0" eaLnBrk="1" fontAlgn="auto" latinLnBrk="0" hangingPunct="1">
              <a:lnSpc>
                <a:spcPct val="100000"/>
              </a:lnSpc>
              <a:spcBef>
                <a:spcPts val="0"/>
              </a:spcBef>
              <a:spcAft>
                <a:spcPts val="600"/>
              </a:spcAft>
              <a:buClrTx/>
              <a:buSzTx/>
              <a:buFont typeface="Wingdings" panose="05000000000000000000" pitchFamily="2" charset="2"/>
              <a:buChar char="v"/>
              <a:tabLst/>
              <a:defRPr/>
            </a:pPr>
            <a:r>
              <a:rPr lang="en-US" sz="1600" dirty="0"/>
              <a:t>Assertions</a:t>
            </a:r>
          </a:p>
          <a:p>
            <a:pPr marL="548640" lvl="1" indent="-182880">
              <a:spcAft>
                <a:spcPts val="600"/>
              </a:spcAft>
              <a:buFont typeface="Wingdings" panose="05000000000000000000" pitchFamily="2" charset="2"/>
              <a:buChar char="v"/>
            </a:pPr>
            <a:r>
              <a:rPr lang="en-US" sz="1600" b="1" dirty="0"/>
              <a:t>Iterative</a:t>
            </a:r>
          </a:p>
          <a:p>
            <a:pPr marL="548640" lvl="1" indent="-182880">
              <a:spcAft>
                <a:spcPts val="600"/>
              </a:spcAft>
              <a:buFont typeface="Wingdings" panose="05000000000000000000" pitchFamily="2" charset="2"/>
              <a:buChar char="v"/>
            </a:pPr>
            <a:r>
              <a:rPr lang="en-US" sz="1600" b="1" dirty="0"/>
              <a:t>Coding: </a:t>
            </a:r>
            <a:r>
              <a:rPr lang="en-US" sz="1600" dirty="0"/>
              <a:t>Majority of work performed by single developer with support from others as needed</a:t>
            </a:r>
          </a:p>
          <a:p>
            <a:pPr marL="548640" lvl="1" indent="-182880">
              <a:spcAft>
                <a:spcPts val="600"/>
              </a:spcAft>
              <a:buFont typeface="Wingdings" panose="05000000000000000000" pitchFamily="2" charset="2"/>
              <a:buChar char="v"/>
            </a:pPr>
            <a:r>
              <a:rPr lang="en-US" sz="1600" b="1" dirty="0"/>
              <a:t>Scope:  </a:t>
            </a:r>
            <a:r>
              <a:rPr lang="en-US" sz="1600" dirty="0"/>
              <a:t>IEPD Repository &amp; Registry (R&amp;R) will be integrated with NIEM Tool Modernization capabilities</a:t>
            </a:r>
          </a:p>
          <a:p>
            <a:pPr marL="914400" lvl="2" indent="-182880">
              <a:spcAft>
                <a:spcPts val="600"/>
              </a:spcAft>
              <a:buFont typeface="Wingdings" panose="05000000000000000000" pitchFamily="2" charset="2"/>
              <a:buChar char="v"/>
            </a:pPr>
            <a:r>
              <a:rPr lang="en-US" sz="1600" dirty="0"/>
              <a:t>Degree of coupling is currently unknown and will be determined over time and approved by the Government</a:t>
            </a:r>
          </a:p>
          <a:p>
            <a:pPr marL="548640" lvl="1" indent="-182880">
              <a:spcAft>
                <a:spcPts val="600"/>
              </a:spcAft>
              <a:buFont typeface="Wingdings" panose="05000000000000000000" pitchFamily="2" charset="2"/>
              <a:buChar char="v"/>
            </a:pPr>
            <a:r>
              <a:rPr lang="en-US" sz="1600" b="1" dirty="0"/>
              <a:t>Agile/DevSecOps</a:t>
            </a:r>
            <a:r>
              <a:rPr lang="en-US" sz="1600" dirty="0"/>
              <a:t>; incremental delivery</a:t>
            </a:r>
          </a:p>
          <a:p>
            <a:pPr marL="548640" lvl="1" indent="-182880">
              <a:buFont typeface="Wingdings" panose="05000000000000000000" pitchFamily="2" charset="2"/>
              <a:buChar char="v"/>
            </a:pPr>
            <a:r>
              <a:rPr lang="en-US" sz="1600" b="1" dirty="0"/>
              <a:t>Communicate</a:t>
            </a:r>
            <a:r>
              <a:rPr lang="en-US" sz="1600" dirty="0"/>
              <a:t> progress frequently with NMO leadership/project stakeholders</a:t>
            </a:r>
          </a:p>
          <a:p>
            <a:pPr marL="548640" lvl="1" indent="-182880">
              <a:buFont typeface="Wingdings" panose="05000000000000000000" pitchFamily="2" charset="2"/>
              <a:buChar char="v"/>
            </a:pPr>
            <a:endParaRPr lang="en-US" sz="1600" dirty="0"/>
          </a:p>
          <a:p>
            <a:pPr marL="548640" lvl="1" indent="-182880">
              <a:buFont typeface="Wingdings" panose="05000000000000000000" pitchFamily="2" charset="2"/>
              <a:buChar char="v"/>
            </a:pPr>
            <a:endParaRPr lang="en-US" sz="1600" dirty="0"/>
          </a:p>
          <a:p>
            <a:pPr marL="938860" lvl="1" indent="-285750">
              <a:buFont typeface="Wingdings" panose="05000000000000000000" pitchFamily="2" charset="2"/>
              <a:buChar char="v"/>
            </a:pPr>
            <a:endParaRPr lang="en-US" sz="1800" dirty="0"/>
          </a:p>
          <a:p>
            <a:endParaRPr lang="en-US" dirty="0"/>
          </a:p>
        </p:txBody>
      </p:sp>
      <p:sp>
        <p:nvSpPr>
          <p:cNvPr id="4" name="Slide Number Placeholder 3"/>
          <p:cNvSpPr>
            <a:spLocks noGrp="1"/>
          </p:cNvSpPr>
          <p:nvPr>
            <p:ph type="sldNum" sz="quarter" idx="10"/>
          </p:nvPr>
        </p:nvSpPr>
        <p:spPr/>
        <p:txBody>
          <a:bodyPr/>
          <a:lstStyle/>
          <a:p>
            <a:fld id="{4B7AA0E3-CFDF-4DDE-B584-074392BD2823}" type="slidenum">
              <a:rPr lang="en-US" smtClean="0"/>
              <a:t>4</a:t>
            </a:fld>
            <a:endParaRPr lang="en-US" dirty="0"/>
          </a:p>
        </p:txBody>
      </p:sp>
    </p:spTree>
    <p:extLst>
      <p:ext uri="{BB962C8B-B14F-4D97-AF65-F5344CB8AC3E}">
        <p14:creationId xmlns:p14="http://schemas.microsoft.com/office/powerpoint/2010/main" val="119086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SRS does</a:t>
            </a:r>
            <a:r>
              <a:rPr lang="en-US" baseline="0" dirty="0"/>
              <a:t> not go into detail on how to work with IEPDs and the internal components of IEPDs</a:t>
            </a:r>
          </a:p>
          <a:p>
            <a:pPr marL="628650" lvl="1" indent="-171450">
              <a:buFontTx/>
              <a:buChar char="-"/>
            </a:pPr>
            <a:r>
              <a:rPr lang="en-US" baseline="0" dirty="0"/>
              <a:t>Treats IEPDs as “blobs”</a:t>
            </a:r>
          </a:p>
          <a:p>
            <a:pPr marL="171450" lvl="0" indent="-171450">
              <a:buFontTx/>
              <a:buChar char="-"/>
            </a:pPr>
            <a:r>
              <a:rPr lang="en-US" baseline="0" dirty="0"/>
              <a:t>Phase I requires tool support for the administrator/IEPD inspection/validation function</a:t>
            </a:r>
          </a:p>
          <a:p>
            <a:pPr marL="628650" lvl="1" indent="-171450">
              <a:buFontTx/>
              <a:buChar char="-"/>
            </a:pPr>
            <a:r>
              <a:rPr lang="en-US" baseline="0" dirty="0"/>
              <a:t>Use Oxygen to validate XML, schemas, and NIEM NDR rules, and the MPD catalog, validate sample instances, and other artifacts internal to the IEPD</a:t>
            </a:r>
          </a:p>
          <a:p>
            <a:pPr marL="628650" lvl="1" indent="-171450">
              <a:buFontTx/>
              <a:buChar char="-"/>
            </a:pPr>
            <a:r>
              <a:rPr lang="en-US" baseline="0" dirty="0"/>
              <a:t>Currently there is NO tool to validate IEPDs against the MPD spec</a:t>
            </a:r>
          </a:p>
          <a:p>
            <a:pPr marL="628650" lvl="1" indent="-171450">
              <a:buFontTx/>
              <a:buChar char="-"/>
            </a:pPr>
            <a:r>
              <a:rPr lang="en-US" dirty="0"/>
              <a:t>w/o new tools, there will</a:t>
            </a:r>
            <a:r>
              <a:rPr lang="en-US" baseline="0" dirty="0"/>
              <a:t> be low confidence in the validation of IEPDs</a:t>
            </a:r>
          </a:p>
          <a:p>
            <a:pPr marL="628650" lvl="1" indent="-171450">
              <a:buFontTx/>
              <a:buChar char="-"/>
            </a:pPr>
            <a:r>
              <a:rPr lang="en-US" baseline="0" dirty="0"/>
              <a:t>Tools could be used by IEPD developers, Administrators wh</a:t>
            </a:r>
          </a:p>
          <a:p>
            <a:pPr marL="628650" lvl="1" indent="-171450">
              <a:buFontTx/>
              <a:buChar char="-"/>
            </a:pPr>
            <a:endParaRPr lang="en-US" baseline="0" dirty="0"/>
          </a:p>
          <a:p>
            <a:pPr marL="628650" lvl="1" indent="-171450">
              <a:buFontTx/>
              <a:buChar char="-"/>
            </a:pPr>
            <a:endParaRPr lang="en-US" baseline="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200" dirty="0">
                <a:solidFill>
                  <a:schemeClr val="tx1">
                    <a:lumMod val="75000"/>
                  </a:schemeClr>
                </a:solidFill>
              </a:rPr>
              <a:t>Leveraging existing sites (e.g. niem.gov, DOJ Clearinghouse, WMA-AFIP) does not support software reuse for Phase II</a:t>
            </a:r>
          </a:p>
          <a:p>
            <a:pPr marL="171450" lvl="0" indent="-171450">
              <a:buFontTx/>
              <a:buChar char="-"/>
            </a:pPr>
            <a:r>
              <a:rPr lang="en-US" baseline="0" dirty="0"/>
              <a:t>en validating IEPDs, and BAH tool team</a:t>
            </a:r>
            <a:endParaRPr lang="en-US" dirty="0"/>
          </a:p>
        </p:txBody>
      </p:sp>
      <p:sp>
        <p:nvSpPr>
          <p:cNvPr id="4" name="Slide Number Placeholder 3"/>
          <p:cNvSpPr>
            <a:spLocks noGrp="1"/>
          </p:cNvSpPr>
          <p:nvPr>
            <p:ph type="sldNum" sz="quarter" idx="10"/>
          </p:nvPr>
        </p:nvSpPr>
        <p:spPr/>
        <p:txBody>
          <a:bodyPr/>
          <a:lstStyle/>
          <a:p>
            <a:fld id="{4B7AA0E3-CFDF-4DDE-B584-074392BD2823}" type="slidenum">
              <a:rPr lang="en-US" smtClean="0"/>
              <a:t>5</a:t>
            </a:fld>
            <a:endParaRPr lang="en-US" dirty="0"/>
          </a:p>
        </p:txBody>
      </p:sp>
    </p:spTree>
    <p:extLst>
      <p:ext uri="{BB962C8B-B14F-4D97-AF65-F5344CB8AC3E}">
        <p14:creationId xmlns:p14="http://schemas.microsoft.com/office/powerpoint/2010/main" val="172178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79374" lvl="1" indent="-285750">
              <a:spcAft>
                <a:spcPts val="600"/>
              </a:spcAft>
              <a:buFont typeface="Arial" panose="020B0604020202020204" pitchFamily="34" charset="0"/>
              <a:buChar char="•"/>
            </a:pPr>
            <a:r>
              <a:rPr lang="en-US" sz="1600" b="1" dirty="0"/>
              <a:t>Voice over that</a:t>
            </a:r>
            <a:r>
              <a:rPr lang="en-US" sz="1600" b="1" baseline="0" dirty="0"/>
              <a:t> can substitute other cloud platforms/providers for AWS</a:t>
            </a:r>
          </a:p>
          <a:p>
            <a:pPr marL="479374" lvl="1" indent="-285750">
              <a:spcAft>
                <a:spcPts val="600"/>
              </a:spcAft>
              <a:buFont typeface="Arial" panose="020B0604020202020204" pitchFamily="34" charset="0"/>
              <a:buChar char="•"/>
            </a:pPr>
            <a:r>
              <a:rPr lang="en-US" sz="1600" b="1" baseline="0" dirty="0"/>
              <a:t>See spreadsheet for more details about criteria and responses from platforms</a:t>
            </a:r>
            <a:endParaRPr lang="en-US" sz="1600" b="1" dirty="0"/>
          </a:p>
          <a:p>
            <a:pPr marL="479374" lvl="1" indent="-285750">
              <a:spcAft>
                <a:spcPts val="600"/>
              </a:spcAft>
              <a:buFont typeface="Arial" panose="020B0604020202020204" pitchFamily="34" charset="0"/>
              <a:buChar char="•"/>
            </a:pPr>
            <a:r>
              <a:rPr lang="en-US" sz="1600" b="1" dirty="0"/>
              <a:t>Ease of Development</a:t>
            </a:r>
          </a:p>
          <a:p>
            <a:pPr marL="936574" lvl="2" indent="-285750">
              <a:spcAft>
                <a:spcPts val="600"/>
              </a:spcAft>
              <a:buFont typeface="Arial" panose="020B0604020202020204" pitchFamily="34" charset="0"/>
              <a:buChar char="•"/>
            </a:pPr>
            <a:r>
              <a:rPr lang="en-US" sz="1600" dirty="0"/>
              <a:t>Containerization Support </a:t>
            </a:r>
          </a:p>
          <a:p>
            <a:pPr marL="936574" lvl="2" indent="-285750">
              <a:spcAft>
                <a:spcPts val="600"/>
              </a:spcAft>
              <a:buFont typeface="Arial" panose="020B0604020202020204" pitchFamily="34" charset="0"/>
              <a:buChar char="•"/>
            </a:pPr>
            <a:r>
              <a:rPr lang="en-US" sz="1600" dirty="0"/>
              <a:t>Control over Deployments &amp; Updates </a:t>
            </a:r>
          </a:p>
          <a:p>
            <a:pPr marL="936574" lvl="2" indent="-285750">
              <a:spcAft>
                <a:spcPts val="600"/>
              </a:spcAft>
              <a:buFont typeface="Arial" panose="020B0604020202020204" pitchFamily="34" charset="0"/>
              <a:buChar char="•"/>
            </a:pPr>
            <a:r>
              <a:rPr lang="en-US" sz="1600" dirty="0"/>
              <a:t>Level of Administrator Access </a:t>
            </a:r>
          </a:p>
          <a:p>
            <a:pPr marL="936574" lvl="2" indent="-285750">
              <a:spcAft>
                <a:spcPts val="600"/>
              </a:spcAft>
              <a:buFont typeface="Arial" panose="020B0604020202020204" pitchFamily="34" charset="0"/>
              <a:buChar char="•"/>
            </a:pPr>
            <a:r>
              <a:rPr lang="en-US" sz="1600" dirty="0"/>
              <a:t>User Access Control Limitations</a:t>
            </a:r>
          </a:p>
          <a:p>
            <a:endParaRPr lang="en-US" dirty="0"/>
          </a:p>
        </p:txBody>
      </p:sp>
      <p:sp>
        <p:nvSpPr>
          <p:cNvPr id="4" name="Slide Number Placeholder 3"/>
          <p:cNvSpPr>
            <a:spLocks noGrp="1"/>
          </p:cNvSpPr>
          <p:nvPr>
            <p:ph type="sldNum" sz="quarter" idx="5"/>
          </p:nvPr>
        </p:nvSpPr>
        <p:spPr/>
        <p:txBody>
          <a:bodyPr/>
          <a:lstStyle/>
          <a:p>
            <a:fld id="{4B7AA0E3-CFDF-4DDE-B584-074392BD2823}" type="slidenum">
              <a:rPr lang="en-US" smtClean="0"/>
              <a:t>6</a:t>
            </a:fld>
            <a:endParaRPr lang="en-US" dirty="0"/>
          </a:p>
        </p:txBody>
      </p:sp>
    </p:spTree>
    <p:extLst>
      <p:ext uri="{BB962C8B-B14F-4D97-AF65-F5344CB8AC3E}">
        <p14:creationId xmlns:p14="http://schemas.microsoft.com/office/powerpoint/2010/main" val="287479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Website Hosting:  </a:t>
            </a:r>
          </a:p>
          <a:p>
            <a:r>
              <a:rPr lang="en-US" b="1" dirty="0"/>
              <a:t>Cost Structure:</a:t>
            </a:r>
          </a:p>
          <a:p>
            <a:endParaRPr lang="en-US" b="1" dirty="0"/>
          </a:p>
          <a:p>
            <a:endParaRPr lang="en-US" b="1" dirty="0"/>
          </a:p>
          <a:p>
            <a:r>
              <a:rPr lang="en-US" b="1" dirty="0"/>
              <a:t>NIEM </a:t>
            </a:r>
            <a:r>
              <a:rPr lang="en-US" sz="1200" b="1" dirty="0"/>
              <a:t>will consider custom code</a:t>
            </a:r>
            <a:endParaRPr lang="en-US" dirty="0"/>
          </a:p>
          <a:p>
            <a:r>
              <a:rPr lang="en-US" dirty="0"/>
              <a:t>The DoD FAP doesn’t have web hosting and doesn’t support containers. </a:t>
            </a:r>
          </a:p>
          <a:p>
            <a:r>
              <a:rPr lang="en-US" dirty="0"/>
              <a:t>NIEM team can't write new code and deploy to WMA server instances on NIPR (but public facing) and SIPR. DISA provides OS (windows server 2016), SQL server (SQL server 2016). AID provides web code (VisStudio 2019, .Net 4.8) .Net</a:t>
            </a:r>
          </a:p>
          <a:p>
            <a:r>
              <a:rPr lang="en-US" dirty="0"/>
              <a:t>CSS, AJAX. Must have Federal CAC /PIV</a:t>
            </a:r>
          </a:p>
          <a:p>
            <a:endParaRPr lang="en-US" dirty="0"/>
          </a:p>
          <a:p>
            <a:r>
              <a:rPr lang="en-US" dirty="0"/>
              <a:t>Control of deployments relate to access control</a:t>
            </a:r>
          </a:p>
        </p:txBody>
      </p:sp>
      <p:sp>
        <p:nvSpPr>
          <p:cNvPr id="4" name="Slide Number Placeholder 3"/>
          <p:cNvSpPr>
            <a:spLocks noGrp="1"/>
          </p:cNvSpPr>
          <p:nvPr>
            <p:ph type="sldNum" sz="quarter" idx="5"/>
          </p:nvPr>
        </p:nvSpPr>
        <p:spPr/>
        <p:txBody>
          <a:bodyPr/>
          <a:lstStyle/>
          <a:p>
            <a:fld id="{4B7AA0E3-CFDF-4DDE-B584-074392BD2823}" type="slidenum">
              <a:rPr lang="en-US" smtClean="0"/>
              <a:t>7</a:t>
            </a:fld>
            <a:endParaRPr lang="en-US" dirty="0"/>
          </a:p>
        </p:txBody>
      </p:sp>
    </p:spTree>
    <p:extLst>
      <p:ext uri="{BB962C8B-B14F-4D97-AF65-F5344CB8AC3E}">
        <p14:creationId xmlns:p14="http://schemas.microsoft.com/office/powerpoint/2010/main" val="140872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every COA, first deliver an MVP, then add additional functionality in subsequent deliveries to meet SRS</a:t>
            </a:r>
          </a:p>
          <a:p>
            <a:r>
              <a:rPr lang="en-US" dirty="0"/>
              <a:t>For COA3,</a:t>
            </a:r>
            <a:r>
              <a:rPr lang="en-US" baseline="0" dirty="0"/>
              <a:t> expect only one delivery—the MVP</a:t>
            </a:r>
            <a:endParaRPr lang="en-US" dirty="0"/>
          </a:p>
        </p:txBody>
      </p:sp>
      <p:sp>
        <p:nvSpPr>
          <p:cNvPr id="4" name="Slide Number Placeholder 3"/>
          <p:cNvSpPr>
            <a:spLocks noGrp="1"/>
          </p:cNvSpPr>
          <p:nvPr>
            <p:ph type="sldNum" sz="quarter" idx="10"/>
          </p:nvPr>
        </p:nvSpPr>
        <p:spPr/>
        <p:txBody>
          <a:bodyPr/>
          <a:lstStyle/>
          <a:p>
            <a:fld id="{B7DA21B6-DD30-824E-9484-61254458B3F6}" type="slidenum">
              <a:rPr lang="en-US" smtClean="0"/>
              <a:pPr/>
              <a:t>8</a:t>
            </a:fld>
            <a:endParaRPr lang="en-US" dirty="0"/>
          </a:p>
        </p:txBody>
      </p:sp>
    </p:spTree>
    <p:extLst>
      <p:ext uri="{BB962C8B-B14F-4D97-AF65-F5344CB8AC3E}">
        <p14:creationId xmlns:p14="http://schemas.microsoft.com/office/powerpoint/2010/main" val="343717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COA1</a:t>
            </a:r>
            <a:r>
              <a:rPr lang="en-US" baseline="0" dirty="0"/>
              <a:t> falls back to COA 2 if donated labor doesn’t happen</a:t>
            </a:r>
            <a:endParaRPr lang="en-US" dirty="0"/>
          </a:p>
        </p:txBody>
      </p:sp>
      <p:sp>
        <p:nvSpPr>
          <p:cNvPr id="4" name="Slide Number Placeholder 3"/>
          <p:cNvSpPr>
            <a:spLocks noGrp="1"/>
          </p:cNvSpPr>
          <p:nvPr>
            <p:ph type="sldNum" sz="quarter" idx="10"/>
          </p:nvPr>
        </p:nvSpPr>
        <p:spPr/>
        <p:txBody>
          <a:bodyPr/>
          <a:lstStyle/>
          <a:p>
            <a:fld id="{B7DA21B6-DD30-824E-9484-61254458B3F6}" type="slidenum">
              <a:rPr lang="en-US" smtClean="0"/>
              <a:pPr/>
              <a:t>9</a:t>
            </a:fld>
            <a:endParaRPr lang="en-US" dirty="0"/>
          </a:p>
        </p:txBody>
      </p:sp>
    </p:spTree>
    <p:extLst>
      <p:ext uri="{BB962C8B-B14F-4D97-AF65-F5344CB8AC3E}">
        <p14:creationId xmlns:p14="http://schemas.microsoft.com/office/powerpoint/2010/main" val="80887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000" b="1" strike="noStrike" dirty="0">
                <a:solidFill>
                  <a:srgbClr val="1F497D"/>
                </a:solidFill>
                <a:latin typeface="Calibri" panose="020F0502020204030204" pitchFamily="34" charset="0"/>
                <a:cs typeface="Calibri" panose="020F0502020204030204" pitchFamily="34" charset="0"/>
              </a:rPr>
              <a:t>COA 2</a:t>
            </a:r>
            <a:r>
              <a:rPr lang="en-US" sz="2000" b="1" strike="noStrike" baseline="0" dirty="0">
                <a:solidFill>
                  <a:srgbClr val="1F497D"/>
                </a:solidFill>
                <a:latin typeface="Calibri" panose="020F0502020204030204" pitchFamily="34" charset="0"/>
                <a:cs typeface="Calibri" panose="020F0502020204030204" pitchFamily="34" charset="0"/>
              </a:rPr>
              <a:t> </a:t>
            </a:r>
            <a:r>
              <a:rPr lang="en-US" sz="1800" b="1" strike="noStrike" baseline="0" dirty="0">
                <a:solidFill>
                  <a:srgbClr val="1F497D"/>
                </a:solidFill>
                <a:latin typeface="Calibri" panose="020F0502020204030204" pitchFamily="34" charset="0"/>
                <a:cs typeface="Calibri" panose="020F0502020204030204" pitchFamily="34" charset="0"/>
              </a:rPr>
              <a:t>	</a:t>
            </a:r>
            <a:r>
              <a:rPr lang="en-US" sz="2000" b="1" baseline="0" dirty="0">
                <a:solidFill>
                  <a:srgbClr val="1F497D"/>
                </a:solidFill>
                <a:latin typeface="Calibri" panose="020F0502020204030204" pitchFamily="34" charset="0"/>
                <a:cs typeface="Calibri" panose="020F0502020204030204" pitchFamily="34" charset="0"/>
              </a:rPr>
              <a:t>New site</a:t>
            </a:r>
            <a:br>
              <a:rPr lang="en-US" sz="2000" b="1" baseline="0" dirty="0">
                <a:solidFill>
                  <a:srgbClr val="1F497D"/>
                </a:solidFill>
                <a:latin typeface="Calibri" panose="020F0502020204030204" pitchFamily="34" charset="0"/>
                <a:cs typeface="Calibri" panose="020F0502020204030204" pitchFamily="34" charset="0"/>
              </a:rPr>
            </a:br>
            <a:r>
              <a:rPr lang="en-US" sz="1200" baseline="0" dirty="0">
                <a:latin typeface="Calibri" panose="020F0502020204030204" pitchFamily="34" charset="0"/>
                <a:cs typeface="Calibri" panose="020F0502020204030204" pitchFamily="34" charset="0"/>
              </a:rPr>
              <a:t>	</a:t>
            </a:r>
            <a:r>
              <a:rPr lang="en-US" sz="1200" baseline="0" dirty="0">
                <a:solidFill>
                  <a:srgbClr val="1F497D"/>
                </a:solidFill>
                <a:latin typeface="Calibri" panose="020F0502020204030204" pitchFamily="34" charset="0"/>
                <a:cs typeface="Calibri" panose="020F0502020204030204" pitchFamily="34" charset="0"/>
              </a:rPr>
              <a:t>Cloud-enabled environment; </a:t>
            </a:r>
            <a:r>
              <a:rPr lang="en-US" sz="1200" i="0" baseline="0" dirty="0">
                <a:solidFill>
                  <a:srgbClr val="1F497D"/>
                </a:solidFill>
                <a:latin typeface="Calibri" panose="020F0502020204030204" pitchFamily="34" charset="0"/>
                <a:cs typeface="Calibri" panose="020F0502020204030204" pitchFamily="34" charset="0"/>
              </a:rPr>
              <a:t>non-proprietary source code; under NMO control</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200" i="0" baseline="0" dirty="0">
                <a:solidFill>
                  <a:srgbClr val="1F497D"/>
                </a:solidFill>
                <a:latin typeface="Calibri" panose="020F0502020204030204" pitchFamily="34" charset="0"/>
                <a:cs typeface="Calibri" panose="020F0502020204030204" pitchFamily="34" charset="0"/>
              </a:rPr>
              <a:t>                             Platform will not limit functionality</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endParaRPr lang="en-US" sz="1200" i="0" baseline="0" dirty="0">
              <a:solidFill>
                <a:srgbClr val="1F497D"/>
              </a:solidFill>
              <a:latin typeface="Calibri" panose="020F0502020204030204" pitchFamily="34" charset="0"/>
              <a:cs typeface="Calibri" panose="020F0502020204030204" pitchFamily="34" charset="0"/>
            </a:endParaRPr>
          </a:p>
          <a:p>
            <a:r>
              <a:rPr lang="en-US" dirty="0"/>
              <a:t>COA2A:  leverage DOJ Clearinghouse for Public Repo (vice using niem.gov)</a:t>
            </a:r>
          </a:p>
          <a:p>
            <a:r>
              <a:rPr lang="en-US" dirty="0"/>
              <a:t>COA2B:  have</a:t>
            </a:r>
            <a:r>
              <a:rPr lang="en-US" baseline="0" dirty="0"/>
              <a:t> Lanzo/Aubrey develop Public Repo using APAN</a:t>
            </a:r>
            <a:endParaRPr lang="en-US" dirty="0"/>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endParaRPr lang="en-US" sz="1200" i="0" dirty="0">
              <a:solidFill>
                <a:srgbClr val="1F497D"/>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7DA21B6-DD30-824E-9484-61254458B3F6}" type="slidenum">
              <a:rPr lang="en-US" smtClean="0"/>
              <a:pPr/>
              <a:t>10</a:t>
            </a:fld>
            <a:endParaRPr lang="en-US" dirty="0"/>
          </a:p>
        </p:txBody>
      </p:sp>
    </p:spTree>
    <p:extLst>
      <p:ext uri="{BB962C8B-B14F-4D97-AF65-F5344CB8AC3E}">
        <p14:creationId xmlns:p14="http://schemas.microsoft.com/office/powerpoint/2010/main" val="84169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000" b="1" strike="noStrike" dirty="0">
                <a:solidFill>
                  <a:srgbClr val="1F497D"/>
                </a:solidFill>
                <a:latin typeface="Calibri" panose="020F0502020204030204" pitchFamily="34" charset="0"/>
                <a:cs typeface="Calibri" panose="020F0502020204030204" pitchFamily="34" charset="0"/>
              </a:rPr>
              <a:t>COA 3</a:t>
            </a:r>
            <a:r>
              <a:rPr lang="en-US" sz="2000" b="1" dirty="0">
                <a:solidFill>
                  <a:srgbClr val="1F497D"/>
                </a:solidFill>
                <a:latin typeface="Calibri" panose="020F0502020204030204" pitchFamily="34" charset="0"/>
                <a:cs typeface="Calibri" panose="020F0502020204030204" pitchFamily="34" charset="0"/>
              </a:rPr>
              <a:t>	MVP w/donated labor, b</a:t>
            </a:r>
            <a:r>
              <a:rPr lang="en-US" sz="2000" b="1" baseline="0" dirty="0">
                <a:solidFill>
                  <a:srgbClr val="1F497D"/>
                </a:solidFill>
                <a:latin typeface="Calibri" panose="020F0502020204030204" pitchFamily="34" charset="0"/>
                <a:cs typeface="Calibri" panose="020F0502020204030204" pitchFamily="34" charset="0"/>
              </a:rPr>
              <a:t>uild new site</a:t>
            </a:r>
            <a:endParaRPr lang="en-US" sz="1200" i="0" dirty="0">
              <a:solidFill>
                <a:srgbClr val="1F497D"/>
              </a:solidFill>
              <a:latin typeface="Calibri" panose="020F0502020204030204" pitchFamily="34" charset="0"/>
              <a:cs typeface="Calibri" panose="020F0502020204030204" pitchFamily="34" charset="0"/>
            </a:endParaRP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200" dirty="0">
                <a:solidFill>
                  <a:srgbClr val="1F497D"/>
                </a:solidFill>
                <a:latin typeface="Calibri" panose="020F0502020204030204" pitchFamily="34" charset="0"/>
                <a:cs typeface="Calibri" panose="020F0502020204030204" pitchFamily="34" charset="0"/>
              </a:rPr>
              <a:t>	Leverage</a:t>
            </a:r>
            <a:r>
              <a:rPr lang="en-US" sz="1200" baseline="0" dirty="0">
                <a:solidFill>
                  <a:srgbClr val="1F497D"/>
                </a:solidFill>
                <a:latin typeface="Calibri" panose="020F0502020204030204" pitchFamily="34" charset="0"/>
                <a:cs typeface="Calibri" panose="020F0502020204030204" pitchFamily="34" charset="0"/>
              </a:rPr>
              <a:t> DOJ Clearinghouse or niem.gov for public Registry/Repository</a:t>
            </a: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200" baseline="0" dirty="0">
                <a:solidFill>
                  <a:srgbClr val="1F497D"/>
                </a:solidFill>
                <a:latin typeface="Calibri" panose="020F0502020204030204" pitchFamily="34" charset="0"/>
                <a:cs typeface="Calibri" panose="020F0502020204030204" pitchFamily="34" charset="0"/>
              </a:rPr>
              <a:t>                          Leverage WMA/AFIP for restricted Registry/Repository</a:t>
            </a: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200" baseline="0" dirty="0">
                <a:solidFill>
                  <a:srgbClr val="1F497D"/>
                </a:solidFill>
                <a:latin typeface="Calibri" panose="020F0502020204030204" pitchFamily="34" charset="0"/>
                <a:cs typeface="Calibri" panose="020F0502020204030204" pitchFamily="34" charset="0"/>
              </a:rPr>
              <a:t>	Cloud-enabled environment; </a:t>
            </a:r>
            <a:r>
              <a:rPr lang="en-US" sz="1200" i="0" baseline="0" dirty="0">
                <a:solidFill>
                  <a:srgbClr val="1F497D"/>
                </a:solidFill>
                <a:latin typeface="Calibri" panose="020F0502020204030204" pitchFamily="34" charset="0"/>
                <a:cs typeface="Calibri" panose="020F0502020204030204" pitchFamily="34" charset="0"/>
              </a:rPr>
              <a:t>non-proprietary source code; under NMO control</a:t>
            </a:r>
          </a:p>
          <a:p>
            <a:endParaRPr lang="en-US" dirty="0"/>
          </a:p>
        </p:txBody>
      </p:sp>
      <p:sp>
        <p:nvSpPr>
          <p:cNvPr id="4" name="Slide Number Placeholder 3"/>
          <p:cNvSpPr>
            <a:spLocks noGrp="1"/>
          </p:cNvSpPr>
          <p:nvPr>
            <p:ph type="sldNum" sz="quarter" idx="10"/>
          </p:nvPr>
        </p:nvSpPr>
        <p:spPr/>
        <p:txBody>
          <a:bodyPr/>
          <a:lstStyle/>
          <a:p>
            <a:fld id="{B7DA21B6-DD30-824E-9484-61254458B3F6}" type="slidenum">
              <a:rPr lang="en-US" smtClean="0"/>
              <a:pPr/>
              <a:t>11</a:t>
            </a:fld>
            <a:endParaRPr lang="en-US" dirty="0"/>
          </a:p>
        </p:txBody>
      </p:sp>
    </p:spTree>
    <p:extLst>
      <p:ext uri="{BB962C8B-B14F-4D97-AF65-F5344CB8AC3E}">
        <p14:creationId xmlns:p14="http://schemas.microsoft.com/office/powerpoint/2010/main" val="354925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1A9E2-F867-4FBB-AE62-22528DB51AD0}" type="datetime1">
              <a:rPr lang="en-US" smtClean="0"/>
              <a:t>8/24/20</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6FEF1-EEDA-41AF-9328-8C7E964DC253}" type="datetime1">
              <a:rPr lang="en-US" smtClean="0"/>
              <a:t>8/24/20</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8/24/20</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3E641-2326-4725-81F2-B46948D9EB39}" type="datetime1">
              <a:rPr lang="en-US" smtClean="0"/>
              <a:t>8/24/20</a:t>
            </a:fld>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85D10-E850-485B-9AFC-215221AC93A4}" type="datetime1">
              <a:rPr lang="en-US" smtClean="0"/>
              <a:t>8/24/20</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r>
              <a:rPr lang="en-US" dirty="0"/>
              <a:t>Click icon to add chart</a:t>
            </a: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A7B0-AC12-49A8-8CC2-BE29E63D118A}" type="datetime1">
              <a:rPr lang="en-US" smtClean="0"/>
              <a:t>8/24/20</a:t>
            </a:fld>
            <a:endParaRPr lang="en-US" dirty="0"/>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22768AEB-731E-45FB-B1DA-5FA2A195E439}" type="datetime1">
              <a:rPr lang="en-US" smtClean="0"/>
              <a:t>8/24/20</a:t>
            </a:fld>
            <a:endParaRPr lang="en-US" dirty="0"/>
          </a:p>
        </p:txBody>
      </p:sp>
      <p:sp>
        <p:nvSpPr>
          <p:cNvPr id="9" name="Table Placeholder 8"/>
          <p:cNvSpPr>
            <a:spLocks noGrp="1"/>
          </p:cNvSpPr>
          <p:nvPr>
            <p:ph type="tbl" sz="quarter" idx="12"/>
          </p:nvPr>
        </p:nvSpPr>
        <p:spPr>
          <a:xfrm>
            <a:off x="457200" y="1491801"/>
            <a:ext cx="8089900" cy="4362899"/>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7526C89-3968-4A1A-8DC2-CC78FB52203E}" type="datetime1">
              <a:rPr lang="en-US" smtClean="0"/>
              <a:t>8/24/20</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grpSp>
        <p:nvGrpSpPr>
          <p:cNvPr id="7" name="Group 11"/>
          <p:cNvGrpSpPr/>
          <p:nvPr/>
        </p:nvGrpSpPr>
        <p:grpSpPr>
          <a:xfrm flipH="1">
            <a:off x="1600199" y="2126877"/>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dirty="0"/>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64DCAFD5-E28C-4FAE-B896-709C25B69976}" type="datetime1">
              <a:rPr lang="en-US" smtClean="0"/>
              <a:t>8/24/20</a:t>
            </a:fld>
            <a:endParaRPr lang="en-US" dirty="0"/>
          </a:p>
        </p:txBody>
      </p:sp>
    </p:spTree>
    <p:extLst>
      <p:ext uri="{BB962C8B-B14F-4D97-AF65-F5344CB8AC3E}">
        <p14:creationId xmlns:p14="http://schemas.microsoft.com/office/powerpoint/2010/main" val="339966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2"/>
          <a:stretch>
            <a:fillRect/>
          </a:stretch>
        </p:blipFill>
        <p:spPr>
          <a:xfrm>
            <a:off x="0" y="0"/>
            <a:ext cx="9144000" cy="6858000"/>
          </a:xfrm>
          <a:prstGeom prst="rect">
            <a:avLst/>
          </a:prstGeom>
        </p:spPr>
      </p:pic>
      <p:pic>
        <p:nvPicPr>
          <p:cNvPr id="10" name="Picture 9" descr="niem_1_cover.jpg"/>
          <p:cNvPicPr>
            <a:picLocks noChangeAspect="1"/>
          </p:cNvPicPr>
          <p:nvPr userDrawn="1"/>
        </p:nvPicPr>
        <p:blipFill rotWithShape="1">
          <a:blip r:embed="rId13"/>
          <a:srcRect l="65865" t="77549"/>
          <a:stretch/>
        </p:blipFill>
        <p:spPr>
          <a:xfrm>
            <a:off x="5864470" y="5328132"/>
            <a:ext cx="3121269" cy="1539679"/>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CCB297DF-97F3-44D5-A7F5-334AEE6B78F7}" type="datetime1">
              <a:rPr lang="en-US" smtClean="0"/>
              <a:t>8/24/20</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14"/>
          <a:srcRect l="88148" t="94107" r="-1" b="82"/>
          <a:stretch/>
        </p:blipFill>
        <p:spPr>
          <a:xfrm>
            <a:off x="8053755" y="6462349"/>
            <a:ext cx="1084781" cy="398882"/>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6" r:id="rId9"/>
    <p:sldLayoutId id="2147483678" r:id="rId10"/>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userDrawn="1"/>
        </p:nvPicPr>
        <p:blipFill>
          <a:blip r:embed="rId3"/>
          <a:stretch>
            <a:fillRect/>
          </a:stretch>
        </p:blipFill>
        <p:spPr>
          <a:xfrm>
            <a:off x="0" y="0"/>
            <a:ext cx="9144000" cy="6858000"/>
          </a:xfrm>
          <a:prstGeom prst="rect">
            <a:avLst/>
          </a:prstGeom>
        </p:spPr>
      </p:pic>
      <p:pic>
        <p:nvPicPr>
          <p:cNvPr id="2" name="Picture 1"/>
          <p:cNvPicPr>
            <a:picLocks noChangeAspect="1"/>
          </p:cNvPicPr>
          <p:nvPr userDrawn="1"/>
        </p:nvPicPr>
        <p:blipFill rotWithShape="1">
          <a:blip r:embed="rId4"/>
          <a:srcRect l="22021" t="41154" r="22118" b="45129"/>
          <a:stretch/>
        </p:blipFill>
        <p:spPr>
          <a:xfrm>
            <a:off x="1063007" y="2782766"/>
            <a:ext cx="7017986" cy="1292469"/>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bwMode="auto">
          <a:xfrm>
            <a:off x="0" y="3028400"/>
            <a:ext cx="9144000" cy="2474524"/>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spAutoFit/>
          </a:bodyPr>
          <a:lstStyle>
            <a:lvl1pPr algn="ctr" eaLnBrk="0" hangingPunct="0">
              <a:lnSpc>
                <a:spcPts val="3600"/>
              </a:lnSpc>
              <a:spcBef>
                <a:spcPct val="50000"/>
              </a:spcBef>
              <a:defRPr sz="4000" b="0" i="0">
                <a:solidFill>
                  <a:schemeClr val="tx1"/>
                </a:solidFill>
                <a:latin typeface="+mj-lt"/>
                <a:ea typeface="+mj-ea"/>
                <a:cs typeface="+mj-cs"/>
              </a:defRPr>
            </a:lvl1pPr>
            <a:lvl2pPr algn="r" eaLnBrk="0" hangingPunct="0">
              <a:defRPr sz="2800" i="1">
                <a:solidFill>
                  <a:srgbClr val="000000"/>
                </a:solidFill>
                <a:latin typeface="Times New Roman" pitchFamily="18" charset="0"/>
              </a:defRPr>
            </a:lvl2pPr>
            <a:lvl3pPr algn="r" eaLnBrk="0" hangingPunct="0">
              <a:defRPr sz="2800" i="1">
                <a:solidFill>
                  <a:srgbClr val="000000"/>
                </a:solidFill>
                <a:latin typeface="Times New Roman" pitchFamily="18" charset="0"/>
              </a:defRPr>
            </a:lvl3pPr>
            <a:lvl4pPr algn="r" eaLnBrk="0" hangingPunct="0">
              <a:defRPr sz="2800" i="1">
                <a:solidFill>
                  <a:srgbClr val="000000"/>
                </a:solidFill>
                <a:latin typeface="Times New Roman" pitchFamily="18" charset="0"/>
              </a:defRPr>
            </a:lvl4pPr>
            <a:lvl5pPr algn="r" eaLnBrk="0" hangingPunct="0">
              <a:defRPr sz="2800" i="1">
                <a:solidFill>
                  <a:srgbClr val="000000"/>
                </a:solidFill>
                <a:latin typeface="Times New Roman" pitchFamily="18" charset="0"/>
              </a:defRPr>
            </a:lvl5pPr>
            <a:lvl6pPr marL="457200" algn="r" eaLnBrk="0" fontAlgn="base" hangingPunct="0">
              <a:spcBef>
                <a:spcPct val="0"/>
              </a:spcBef>
              <a:spcAft>
                <a:spcPct val="0"/>
              </a:spcAft>
              <a:defRPr sz="2800" i="1">
                <a:solidFill>
                  <a:srgbClr val="000000"/>
                </a:solidFill>
                <a:latin typeface="Times New Roman" pitchFamily="18" charset="0"/>
              </a:defRPr>
            </a:lvl6pPr>
            <a:lvl7pPr marL="914400" algn="r" eaLnBrk="0" fontAlgn="base" hangingPunct="0">
              <a:spcBef>
                <a:spcPct val="0"/>
              </a:spcBef>
              <a:spcAft>
                <a:spcPct val="0"/>
              </a:spcAft>
              <a:defRPr sz="2800" i="1">
                <a:solidFill>
                  <a:srgbClr val="000000"/>
                </a:solidFill>
                <a:latin typeface="Times New Roman" pitchFamily="18" charset="0"/>
              </a:defRPr>
            </a:lvl7pPr>
            <a:lvl8pPr marL="1371600" algn="r" eaLnBrk="0" fontAlgn="base" hangingPunct="0">
              <a:spcBef>
                <a:spcPct val="0"/>
              </a:spcBef>
              <a:spcAft>
                <a:spcPct val="0"/>
              </a:spcAft>
              <a:defRPr sz="2800" i="1">
                <a:solidFill>
                  <a:srgbClr val="000000"/>
                </a:solidFill>
                <a:latin typeface="Times New Roman" pitchFamily="18" charset="0"/>
              </a:defRPr>
            </a:lvl8pPr>
            <a:lvl9pPr marL="1828800" algn="r" eaLnBrk="0" fontAlgn="base" hangingPunct="0">
              <a:spcBef>
                <a:spcPct val="0"/>
              </a:spcBef>
              <a:spcAft>
                <a:spcPct val="0"/>
              </a:spcAft>
              <a:defRPr sz="2800" i="1">
                <a:solidFill>
                  <a:srgbClr val="000000"/>
                </a:solidFill>
                <a:latin typeface="Times New Roman" pitchFamily="18" charset="0"/>
              </a:defRPr>
            </a:lvl9pPr>
          </a:lstStyle>
          <a:p>
            <a:pPr>
              <a:lnSpc>
                <a:spcPct val="80000"/>
              </a:lnSpc>
            </a:pPr>
            <a:r>
              <a:rPr lang="en-US" sz="4400" b="1" dirty="0"/>
              <a:t>IEPD Registry &amp; Repository</a:t>
            </a:r>
          </a:p>
          <a:p>
            <a:pPr>
              <a:lnSpc>
                <a:spcPct val="80000"/>
              </a:lnSpc>
            </a:pPr>
            <a:r>
              <a:rPr lang="en-US" sz="4400" b="1" dirty="0"/>
              <a:t>Courses of Action (COA)</a:t>
            </a:r>
          </a:p>
          <a:p>
            <a:pPr>
              <a:lnSpc>
                <a:spcPct val="80000"/>
              </a:lnSpc>
            </a:pPr>
            <a:endParaRPr lang="en-US" sz="1400" b="1" dirty="0">
              <a:solidFill>
                <a:srgbClr val="FF0000"/>
              </a:solidFill>
            </a:endParaRPr>
          </a:p>
          <a:p>
            <a:pPr>
              <a:lnSpc>
                <a:spcPct val="80000"/>
              </a:lnSpc>
            </a:pPr>
            <a:r>
              <a:rPr lang="en-US" sz="1800" b="1" dirty="0"/>
              <a:t>3 August 2020</a:t>
            </a:r>
          </a:p>
          <a:p>
            <a:pPr>
              <a:lnSpc>
                <a:spcPct val="80000"/>
              </a:lnSpc>
            </a:pPr>
            <a:r>
              <a:rPr lang="en-US" sz="1400" b="1" dirty="0">
                <a:solidFill>
                  <a:srgbClr val="FF0000"/>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856" y="1491554"/>
            <a:ext cx="6114288" cy="1127760"/>
          </a:xfrm>
          <a:prstGeom prst="rect">
            <a:avLst/>
          </a:prstGeom>
        </p:spPr>
      </p:pic>
    </p:spTree>
    <p:extLst>
      <p:ext uri="{BB962C8B-B14F-4D97-AF65-F5344CB8AC3E}">
        <p14:creationId xmlns:p14="http://schemas.microsoft.com/office/powerpoint/2010/main" val="409255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135032"/>
            <a:ext cx="8229600" cy="811358"/>
          </a:xfrm>
        </p:spPr>
        <p:txBody>
          <a:bodyPr vert="horz" lIns="91440" tIns="45720" rIns="91440" bIns="45720" rtlCol="0" anchor="t">
            <a:noAutofit/>
          </a:bodyPr>
          <a:lstStyle/>
          <a:p>
            <a:r>
              <a:rPr lang="en-US" sz="3600" dirty="0">
                <a:solidFill>
                  <a:srgbClr val="1F497D"/>
                </a:solidFill>
                <a:latin typeface="Calibri" panose="020F0502020204030204" pitchFamily="34" charset="0"/>
                <a:cs typeface="Calibri" panose="020F0502020204030204" pitchFamily="34" charset="0"/>
              </a:rPr>
              <a:t>IEPD R&amp;R</a:t>
            </a:r>
            <a:br>
              <a:rPr lang="en-US" sz="3600" dirty="0">
                <a:solidFill>
                  <a:srgbClr val="1F497D"/>
                </a:solidFill>
                <a:latin typeface="Calibri" panose="020F0502020204030204" pitchFamily="34" charset="0"/>
                <a:cs typeface="Calibri" panose="020F0502020204030204" pitchFamily="34" charset="0"/>
              </a:rPr>
            </a:br>
            <a:endParaRPr lang="en-US" sz="3600" dirty="0">
              <a:solidFill>
                <a:srgbClr val="1F497D"/>
              </a:solidFill>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3"/>
          </p:nvPr>
        </p:nvSpPr>
        <p:spPr/>
        <p:txBody>
          <a:bodyPr/>
          <a:lstStyle/>
          <a:p>
            <a:fld id="{04A7C25F-1B31-4E2C-994D-80A66944E2F4}" type="slidenum">
              <a:rPr lang="en-US" smtClean="0"/>
              <a:t>10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4224332"/>
              </p:ext>
            </p:extLst>
          </p:nvPr>
        </p:nvGraphicFramePr>
        <p:xfrm>
          <a:off x="173255" y="629485"/>
          <a:ext cx="8768614" cy="5509260"/>
        </p:xfrm>
        <a:graphic>
          <a:graphicData uri="http://schemas.openxmlformats.org/drawingml/2006/table">
            <a:tbl>
              <a:tblPr firstRow="1" bandRow="1">
                <a:tableStyleId>{5C22544A-7EE6-4342-B048-85BDC9FD1C3A}</a:tableStyleId>
              </a:tblPr>
              <a:tblGrid>
                <a:gridCol w="4384307">
                  <a:extLst>
                    <a:ext uri="{9D8B030D-6E8A-4147-A177-3AD203B41FA5}">
                      <a16:colId xmlns:a16="http://schemas.microsoft.com/office/drawing/2014/main" val="1741667521"/>
                    </a:ext>
                  </a:extLst>
                </a:gridCol>
                <a:gridCol w="4384307">
                  <a:extLst>
                    <a:ext uri="{9D8B030D-6E8A-4147-A177-3AD203B41FA5}">
                      <a16:colId xmlns:a16="http://schemas.microsoft.com/office/drawing/2014/main" val="2851792435"/>
                    </a:ext>
                  </a:extLst>
                </a:gridCol>
              </a:tblGrid>
              <a:tr h="1062932">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800" dirty="0">
                          <a:solidFill>
                            <a:srgbClr val="1F497D"/>
                          </a:solidFill>
                          <a:latin typeface="Calibri" panose="020F0502020204030204" pitchFamily="34" charset="0"/>
                          <a:cs typeface="Calibri" panose="020F0502020204030204" pitchFamily="34" charset="0"/>
                        </a:rPr>
                        <a:t>COA 2 	</a:t>
                      </a:r>
                      <a:r>
                        <a:rPr lang="en-US" sz="2800" b="1" baseline="0" dirty="0">
                          <a:solidFill>
                            <a:srgbClr val="1F497D"/>
                          </a:solidFill>
                          <a:latin typeface="Calibri" panose="020F0502020204030204" pitchFamily="34" charset="0"/>
                          <a:cs typeface="Calibri" panose="020F0502020204030204" pitchFamily="34" charset="0"/>
                        </a:rPr>
                        <a:t>New site</a:t>
                      </a:r>
                      <a:br>
                        <a:rPr lang="en-US" sz="4400" b="1" baseline="0" dirty="0">
                          <a:solidFill>
                            <a:srgbClr val="1F497D"/>
                          </a:solidFill>
                          <a:latin typeface="Calibri" panose="020F0502020204030204" pitchFamily="34" charset="0"/>
                          <a:cs typeface="Calibri" panose="020F0502020204030204" pitchFamily="34" charset="0"/>
                        </a:rPr>
                      </a:br>
                      <a:r>
                        <a:rPr lang="en-US" sz="1800" baseline="0" dirty="0">
                          <a:solidFill>
                            <a:schemeClr val="tx1">
                              <a:lumMod val="75000"/>
                            </a:schemeClr>
                          </a:solidFill>
                          <a:latin typeface="Calibri" panose="020F0502020204030204" pitchFamily="34" charset="0"/>
                          <a:cs typeface="Calibri" panose="020F0502020204030204" pitchFamily="34" charset="0"/>
                        </a:rPr>
                        <a:t>Cloud-enabled environment; non-proprietary source code; under NMO control</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baseline="0" dirty="0">
                          <a:solidFill>
                            <a:schemeClr val="tx1">
                              <a:lumMod val="75000"/>
                            </a:schemeClr>
                          </a:solidFill>
                          <a:latin typeface="Calibri" panose="020F0502020204030204" pitchFamily="34" charset="0"/>
                          <a:cs typeface="Calibri" panose="020F0502020204030204" pitchFamily="34" charset="0"/>
                        </a:rPr>
                        <a:t>Platform will not limit functionality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230188" indent="-230188">
                        <a:spcAft>
                          <a:spcPts val="1200"/>
                        </a:spcAft>
                        <a:buFontTx/>
                        <a:buNone/>
                        <a:tabLst>
                          <a:tab pos="230188" algn="l"/>
                        </a:tabLst>
                      </a:pPr>
                      <a:endParaRPr lang="en-US" sz="1800" dirty="0">
                        <a:solidFill>
                          <a:srgbClr val="7F7F7F"/>
                        </a:solidFill>
                      </a:endParaRPr>
                    </a:p>
                  </a:txBody>
                  <a:tcPr>
                    <a:solidFill>
                      <a:schemeClr val="bg1"/>
                    </a:solidFill>
                  </a:tcPr>
                </a:tc>
                <a:extLst>
                  <a:ext uri="{0D108BD9-81ED-4DB2-BD59-A6C34878D82A}">
                    <a16:rowId xmlns:a16="http://schemas.microsoft.com/office/drawing/2014/main" val="1257916434"/>
                  </a:ext>
                </a:extLst>
              </a:tr>
              <a:tr h="2675478">
                <a:tc>
                  <a:txBody>
                    <a:bodyPr/>
                    <a:lstStyle/>
                    <a:p>
                      <a:pPr marL="0" indent="0">
                        <a:spcAft>
                          <a:spcPts val="600"/>
                        </a:spcAft>
                        <a:buNone/>
                      </a:pPr>
                      <a:r>
                        <a:rPr lang="en-US" sz="2000" b="1" dirty="0">
                          <a:solidFill>
                            <a:srgbClr val="1F497D"/>
                          </a:solidFill>
                          <a:latin typeface="Calibri" panose="020F0502020204030204" pitchFamily="34" charset="0"/>
                          <a:cs typeface="Calibri" panose="020F0502020204030204" pitchFamily="34" charset="0"/>
                        </a:rPr>
                        <a:t>Advantages </a:t>
                      </a:r>
                      <a:endParaRPr lang="en-US" sz="900" b="1" dirty="0">
                        <a:solidFill>
                          <a:srgbClr val="C00000"/>
                        </a:solidFill>
                        <a:latin typeface="Calibri" panose="020F0502020204030204" pitchFamily="34" charset="0"/>
                        <a:cs typeface="Calibri" panose="020F0502020204030204" pitchFamily="34" charset="0"/>
                      </a:endParaRP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Under NMO</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 control —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Not</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 dependent on donated labor</a:t>
                      </a:r>
                      <a:endParaRPr lang="en-US" sz="1800" b="1" kern="1200" dirty="0">
                        <a:solidFill>
                          <a:schemeClr val="tx1">
                            <a:lumMod val="75000"/>
                          </a:schemeClr>
                        </a:solidFill>
                        <a:latin typeface="Calibri" panose="020F0502020204030204" pitchFamily="34" charset="0"/>
                        <a:ea typeface="+mn-ea"/>
                        <a:cs typeface="Calibri" panose="020F0502020204030204" pitchFamily="34" charset="0"/>
                      </a:endParaRPr>
                    </a:p>
                    <a:p>
                      <a:pPr marL="230188" lvl="1" indent="-230188">
                        <a:lnSpc>
                          <a:spcPct val="100000"/>
                        </a:lnSpc>
                        <a:spcBef>
                          <a:spcPts val="300"/>
                        </a:spcBef>
                        <a:spcAft>
                          <a:spcPts val="0"/>
                        </a:spcAft>
                        <a:buNone/>
                        <a:tabLst>
                          <a:tab pos="230188" algn="l"/>
                        </a:tabLst>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Open</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 source,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cloud-enabled, deployable anywhere</a:t>
                      </a: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Meets all requirements; functionality not limited by </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platform</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 supports web services for tools integration</a:t>
                      </a:r>
                    </a:p>
                    <a:p>
                      <a:pPr marL="230188" lvl="1" indent="-230188">
                        <a:lnSpc>
                          <a:spcPct val="100000"/>
                        </a:lnSpc>
                        <a:spcBef>
                          <a:spcPts val="300"/>
                        </a:spcBef>
                        <a:spcAft>
                          <a:spcPts val="0"/>
                        </a:spcAft>
                        <a:buNone/>
                        <a:tabLst>
                          <a:tab pos="230188" algn="l"/>
                        </a:tabLst>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Developed via agile / DevSecOps delivery</a:t>
                      </a:r>
                    </a:p>
                    <a:p>
                      <a:pPr marL="230188" lvl="1" indent="-230188">
                        <a:lnSpc>
                          <a:spcPct val="100000"/>
                        </a:lnSpc>
                        <a:spcBef>
                          <a:spcPts val="300"/>
                        </a:spcBef>
                        <a:spcAft>
                          <a:spcPts val="0"/>
                        </a:spcAft>
                        <a:buNone/>
                        <a:tabLst>
                          <a:tab pos="230188" algn="l"/>
                        </a:tabLst>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Provides base platform for Phase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461963" indent="-231775">
                        <a:spcAft>
                          <a:spcPts val="600"/>
                        </a:spcAft>
                        <a:buNone/>
                        <a:tabLst/>
                      </a:pPr>
                      <a:r>
                        <a:rPr lang="en-US" sz="2000" b="1" dirty="0">
                          <a:solidFill>
                            <a:srgbClr val="1F497D"/>
                          </a:solidFill>
                          <a:latin typeface="Calibri" panose="020F0502020204030204" pitchFamily="34" charset="0"/>
                          <a:cs typeface="Calibri" panose="020F0502020204030204" pitchFamily="34" charset="0"/>
                        </a:rPr>
                        <a:t>Disadvantages </a:t>
                      </a:r>
                      <a:endParaRPr lang="en-US" sz="900" b="1" dirty="0">
                        <a:solidFill>
                          <a:srgbClr val="C00000"/>
                        </a:solidFill>
                        <a:latin typeface="Calibri" panose="020F0502020204030204" pitchFamily="34" charset="0"/>
                        <a:cs typeface="Calibri" panose="020F0502020204030204" pitchFamily="34" charset="0"/>
                      </a:endParaRPr>
                    </a:p>
                    <a:p>
                      <a:pPr marL="461963" indent="-231775">
                        <a:spcBef>
                          <a:spcPts val="0"/>
                        </a:spcBef>
                        <a:spcAft>
                          <a:spcPts val="1200"/>
                        </a:spcAft>
                        <a:buNone/>
                        <a:tabLst/>
                      </a:pPr>
                      <a:r>
                        <a:rPr lang="en-US" sz="1600" b="0" dirty="0">
                          <a:solidFill>
                            <a:srgbClr val="C00000"/>
                          </a:solidFill>
                          <a:latin typeface="Calibri" panose="020F0502020204030204" pitchFamily="34" charset="0"/>
                          <a:cs typeface="Calibri" panose="020F0502020204030204" pitchFamily="34" charset="0"/>
                        </a:rPr>
                        <a:t>-	</a:t>
                      </a:r>
                      <a:r>
                        <a:rPr lang="en-US" sz="1800" b="1" dirty="0">
                          <a:solidFill>
                            <a:schemeClr val="tx1">
                              <a:lumMod val="75000"/>
                            </a:schemeClr>
                          </a:solidFill>
                          <a:latin typeface="Calibri" panose="020F0502020204030204" pitchFamily="34" charset="0"/>
                          <a:cs typeface="Calibri" panose="020F0502020204030204" pitchFamily="34" charset="0"/>
                        </a:rPr>
                        <a:t>Delayed start for hiring site developer</a:t>
                      </a:r>
                    </a:p>
                    <a:p>
                      <a:pPr marL="458788" lvl="1" indent="-228600">
                        <a:spcBef>
                          <a:spcPts val="0"/>
                        </a:spcBef>
                        <a:spcAft>
                          <a:spcPts val="1200"/>
                        </a:spcAft>
                        <a:buFontTx/>
                        <a:buNone/>
                        <a:tabLst/>
                      </a:pPr>
                      <a:r>
                        <a:rPr lang="en-US" sz="1800" b="0" dirty="0">
                          <a:solidFill>
                            <a:srgbClr val="C00000"/>
                          </a:solidFill>
                          <a:latin typeface="Calibri" panose="020F0502020204030204" pitchFamily="34" charset="0"/>
                          <a:cs typeface="Calibri" panose="020F0502020204030204" pitchFamily="34" charset="0"/>
                        </a:rPr>
                        <a:t>-	</a:t>
                      </a:r>
                      <a:r>
                        <a:rPr lang="en-US" sz="1800" b="1" baseline="0" dirty="0">
                          <a:solidFill>
                            <a:schemeClr val="tx1">
                              <a:lumMod val="75000"/>
                            </a:schemeClr>
                          </a:solidFill>
                          <a:latin typeface="Calibri" panose="020F0502020204030204" pitchFamily="34" charset="0"/>
                          <a:cs typeface="Calibri" panose="020F0502020204030204" pitchFamily="34" charset="0"/>
                        </a:rPr>
                        <a:t>Responsible for hosting cost in Phase 1</a:t>
                      </a:r>
                    </a:p>
                    <a:p>
                      <a:pPr marL="515938" marR="0" lvl="1" indent="-285750" algn="l" defTabSz="457200" rtl="0" eaLnBrk="1" fontAlgn="auto" latinLnBrk="0" hangingPunct="1">
                        <a:lnSpc>
                          <a:spcPct val="100000"/>
                        </a:lnSpc>
                        <a:spcBef>
                          <a:spcPts val="0"/>
                        </a:spcBef>
                        <a:spcAft>
                          <a:spcPts val="1200"/>
                        </a:spcAft>
                        <a:buClr>
                          <a:srgbClr val="C00000"/>
                        </a:buClr>
                        <a:buSzTx/>
                        <a:buFontTx/>
                        <a:buChar char="-"/>
                        <a:tabLst/>
                        <a:defRPr/>
                      </a:pP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Must implement security controls / RMF / compliance</a:t>
                      </a:r>
                    </a:p>
                    <a:p>
                      <a:pPr marL="515938" marR="0" lvl="1" indent="-285750" algn="l" defTabSz="457200" rtl="0" eaLnBrk="1" fontAlgn="auto" latinLnBrk="0" hangingPunct="1">
                        <a:lnSpc>
                          <a:spcPct val="100000"/>
                        </a:lnSpc>
                        <a:spcBef>
                          <a:spcPts val="0"/>
                        </a:spcBef>
                        <a:spcAft>
                          <a:spcPts val="1200"/>
                        </a:spcAft>
                        <a:buClr>
                          <a:srgbClr val="C00000"/>
                        </a:buClr>
                        <a:buSzTx/>
                        <a:buFontTx/>
                        <a:buChar char="-"/>
                        <a:tabLst/>
                        <a:defRPr/>
                      </a:pP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Long-term sustainment costs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6687652"/>
                  </a:ext>
                </a:extLst>
              </a:tr>
              <a:tr h="394803">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Contributors: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NMO, GTRI</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Timeline: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6-12 months</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Risk:</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 Delayed start due to hiring; compliance &amp; security increase LOE</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1800" b="1" i="0" u="none" strike="noStrike" kern="1200" cap="none" spc="0" normalizeH="0" baseline="0" noProof="0" dirty="0">
                        <a:ln>
                          <a:noFill/>
                        </a:ln>
                        <a:solidFill>
                          <a:srgbClr val="8B8B8B"/>
                        </a:solidFill>
                        <a:effectLst/>
                        <a:uLnTx/>
                        <a:uFillTx/>
                        <a:latin typeface="Arial"/>
                        <a:ea typeface="+mn-ea"/>
                        <a:cs typeface="+mn-cs"/>
                      </a:endParaRPr>
                    </a:p>
                  </a:txBody>
                  <a:tcPr/>
                </a:tc>
                <a:extLst>
                  <a:ext uri="{0D108BD9-81ED-4DB2-BD59-A6C34878D82A}">
                    <a16:rowId xmlns:a16="http://schemas.microsoft.com/office/drawing/2014/main" val="2709794788"/>
                  </a:ext>
                </a:extLst>
              </a:tr>
            </a:tbl>
          </a:graphicData>
        </a:graphic>
      </p:graphicFrame>
    </p:spTree>
    <p:extLst>
      <p:ext uri="{BB962C8B-B14F-4D97-AF65-F5344CB8AC3E}">
        <p14:creationId xmlns:p14="http://schemas.microsoft.com/office/powerpoint/2010/main" val="15748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135032"/>
            <a:ext cx="8229600" cy="607918"/>
          </a:xfrm>
        </p:spPr>
        <p:txBody>
          <a:bodyPr vert="horz" lIns="91440" tIns="45720" rIns="91440" bIns="45720" rtlCol="0" anchor="t">
            <a:noAutofit/>
          </a:bodyPr>
          <a:lstStyle/>
          <a:p>
            <a:r>
              <a:rPr lang="en-US" sz="3600" dirty="0">
                <a:solidFill>
                  <a:srgbClr val="1F497D"/>
                </a:solidFill>
                <a:latin typeface="Calibri" panose="020F0502020204030204" pitchFamily="34" charset="0"/>
                <a:cs typeface="Calibri" panose="020F0502020204030204" pitchFamily="34" charset="0"/>
              </a:rPr>
              <a:t>IEPD R&amp;R</a:t>
            </a:r>
            <a:br>
              <a:rPr lang="en-US" sz="3600" dirty="0">
                <a:solidFill>
                  <a:srgbClr val="1F497D"/>
                </a:solidFill>
                <a:latin typeface="Calibri" panose="020F0502020204030204" pitchFamily="34" charset="0"/>
                <a:cs typeface="Calibri" panose="020F0502020204030204" pitchFamily="34" charset="0"/>
              </a:rPr>
            </a:br>
            <a:endParaRPr lang="en-US" sz="3600" dirty="0">
              <a:solidFill>
                <a:srgbClr val="1F497D"/>
              </a:solidFill>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3"/>
          </p:nvPr>
        </p:nvSpPr>
        <p:spPr/>
        <p:txBody>
          <a:bodyPr/>
          <a:lstStyle/>
          <a:p>
            <a:fld id="{04A7C25F-1B31-4E2C-994D-80A66944E2F4}" type="slidenum">
              <a:rPr lang="en-US" smtClean="0"/>
              <a:t>11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29954689"/>
              </p:ext>
            </p:extLst>
          </p:nvPr>
        </p:nvGraphicFramePr>
        <p:xfrm>
          <a:off x="416709" y="767483"/>
          <a:ext cx="8450200" cy="6261998"/>
        </p:xfrm>
        <a:graphic>
          <a:graphicData uri="http://schemas.openxmlformats.org/drawingml/2006/table">
            <a:tbl>
              <a:tblPr firstRow="1" bandRow="1">
                <a:tableStyleId>{5C22544A-7EE6-4342-B048-85BDC9FD1C3A}</a:tableStyleId>
              </a:tblPr>
              <a:tblGrid>
                <a:gridCol w="4225100">
                  <a:extLst>
                    <a:ext uri="{9D8B030D-6E8A-4147-A177-3AD203B41FA5}">
                      <a16:colId xmlns:a16="http://schemas.microsoft.com/office/drawing/2014/main" val="1741667521"/>
                    </a:ext>
                  </a:extLst>
                </a:gridCol>
                <a:gridCol w="4225100">
                  <a:extLst>
                    <a:ext uri="{9D8B030D-6E8A-4147-A177-3AD203B41FA5}">
                      <a16:colId xmlns:a16="http://schemas.microsoft.com/office/drawing/2014/main" val="2851792435"/>
                    </a:ext>
                  </a:extLst>
                </a:gridCol>
              </a:tblGrid>
              <a:tr h="1487418">
                <a:tc gridSpan="2">
                  <a:txBody>
                    <a:bodyPr/>
                    <a:lstStyle/>
                    <a:p>
                      <a:pPr marL="1376363" marR="0" lvl="0" indent="-1376363" algn="l" defTabSz="457200" rtl="0" eaLnBrk="1" fontAlgn="auto" latinLnBrk="0" hangingPunct="1">
                        <a:lnSpc>
                          <a:spcPct val="100000"/>
                        </a:lnSpc>
                        <a:spcBef>
                          <a:spcPts val="0"/>
                        </a:spcBef>
                        <a:spcAft>
                          <a:spcPts val="0"/>
                        </a:spcAft>
                        <a:buClrTx/>
                        <a:buSzTx/>
                        <a:buFontTx/>
                        <a:buNone/>
                        <a:tabLst>
                          <a:tab pos="1144588" algn="l"/>
                        </a:tabLst>
                        <a:defRPr/>
                      </a:pPr>
                      <a:r>
                        <a:rPr lang="en-US" sz="2800" dirty="0">
                          <a:solidFill>
                            <a:srgbClr val="1F497D"/>
                          </a:solidFill>
                          <a:latin typeface="Calibri" panose="020F0502020204030204" pitchFamily="34" charset="0"/>
                          <a:cs typeface="Calibri" panose="020F0502020204030204" pitchFamily="34" charset="0"/>
                        </a:rPr>
                        <a:t>COA 3 	</a:t>
                      </a:r>
                      <a:r>
                        <a:rPr lang="en-US" sz="2800" b="1" dirty="0">
                          <a:solidFill>
                            <a:srgbClr val="1F497D"/>
                          </a:solidFill>
                          <a:latin typeface="Calibri" panose="020F0502020204030204" pitchFamily="34" charset="0"/>
                          <a:cs typeface="Calibri" panose="020F0502020204030204" pitchFamily="34" charset="0"/>
                        </a:rPr>
                        <a:t>MVP w/donated labor, b</a:t>
                      </a:r>
                      <a:r>
                        <a:rPr lang="en-US" sz="2800" b="1" baseline="0" dirty="0">
                          <a:solidFill>
                            <a:srgbClr val="1F497D"/>
                          </a:solidFill>
                          <a:latin typeface="Calibri" panose="020F0502020204030204" pitchFamily="34" charset="0"/>
                          <a:cs typeface="Calibri" panose="020F0502020204030204" pitchFamily="34" charset="0"/>
                        </a:rPr>
                        <a:t>uild new site</a:t>
                      </a:r>
                      <a:endParaRPr lang="en-US" sz="1600" i="0" dirty="0">
                        <a:solidFill>
                          <a:srgbClr val="1F497D"/>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Leverage DOJ Clearinghouse or niem.gov for MVP for public Registry/Repository</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Leverage WMA/AFIP for MVP for restricted Registry/Repository</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Further development cloud-enabled, open source, under NMO control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230188" indent="-230188">
                        <a:spcAft>
                          <a:spcPts val="1200"/>
                        </a:spcAft>
                        <a:buFontTx/>
                        <a:buNone/>
                        <a:tabLst>
                          <a:tab pos="230188" algn="l"/>
                        </a:tabLst>
                      </a:pPr>
                      <a:endParaRPr lang="en-US" sz="1800" dirty="0">
                        <a:solidFill>
                          <a:srgbClr val="7F7F7F"/>
                        </a:solidFill>
                      </a:endParaRPr>
                    </a:p>
                  </a:txBody>
                  <a:tcPr>
                    <a:solidFill>
                      <a:schemeClr val="bg1"/>
                    </a:solidFill>
                  </a:tcPr>
                </a:tc>
                <a:extLst>
                  <a:ext uri="{0D108BD9-81ED-4DB2-BD59-A6C34878D82A}">
                    <a16:rowId xmlns:a16="http://schemas.microsoft.com/office/drawing/2014/main" val="1257916434"/>
                  </a:ext>
                </a:extLst>
              </a:tr>
              <a:tr h="2950776">
                <a:tc>
                  <a:txBody>
                    <a:bodyPr/>
                    <a:lstStyle/>
                    <a:p>
                      <a:pPr marL="0" indent="0">
                        <a:spcAft>
                          <a:spcPts val="600"/>
                        </a:spcAft>
                        <a:buNone/>
                      </a:pPr>
                      <a:r>
                        <a:rPr lang="en-US" sz="2000" b="1" dirty="0">
                          <a:solidFill>
                            <a:srgbClr val="1F497D"/>
                          </a:solidFill>
                          <a:latin typeface="Calibri" panose="020F0502020204030204" pitchFamily="34" charset="0"/>
                          <a:cs typeface="Calibri" panose="020F0502020204030204" pitchFamily="34" charset="0"/>
                        </a:rPr>
                        <a:t>Advantages </a:t>
                      </a:r>
                      <a:endParaRPr lang="en-US" sz="900" b="1" dirty="0">
                        <a:solidFill>
                          <a:srgbClr val="C00000"/>
                        </a:solidFill>
                        <a:latin typeface="Calibri" panose="020F0502020204030204" pitchFamily="34" charset="0"/>
                        <a:cs typeface="Calibri" panose="020F0502020204030204" pitchFamily="34" charset="0"/>
                      </a:endParaRP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Engages partnerships for MVPs</a:t>
                      </a: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Meets all requirements; functionality not limited by </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platform</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 supports web services for tools integration</a:t>
                      </a:r>
                      <a:endParaRPr lang="en-US" sz="1800" b="1" kern="1200" baseline="0" dirty="0">
                        <a:solidFill>
                          <a:schemeClr val="tx1">
                            <a:lumMod val="75000"/>
                          </a:schemeClr>
                        </a:solidFill>
                        <a:latin typeface="Calibri" panose="020F0502020204030204" pitchFamily="34" charset="0"/>
                        <a:ea typeface="+mn-ea"/>
                        <a:cs typeface="Calibri" panose="020F0502020204030204" pitchFamily="34" charset="0"/>
                      </a:endParaRP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New site open</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 source,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cloud-enabled</a:t>
                      </a:r>
                    </a:p>
                    <a:p>
                      <a:pPr marL="230188" lvl="1" indent="-230188">
                        <a:lnSpc>
                          <a:spcPct val="100000"/>
                        </a:lnSpc>
                        <a:spcBef>
                          <a:spcPts val="300"/>
                        </a:spcBef>
                        <a:spcAft>
                          <a:spcPts val="0"/>
                        </a:spcAft>
                        <a:buNone/>
                        <a:tabLst>
                          <a:tab pos="230188" algn="l"/>
                        </a:tabLst>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New</a:t>
                      </a:r>
                      <a:r>
                        <a:rPr lang="en-US" sz="1800" b="1" kern="1200" baseline="0" dirty="0">
                          <a:solidFill>
                            <a:schemeClr val="tx1">
                              <a:lumMod val="75000"/>
                            </a:schemeClr>
                          </a:solidFill>
                          <a:latin typeface="Calibri" panose="020F0502020204030204" pitchFamily="34" charset="0"/>
                          <a:ea typeface="+mn-ea"/>
                          <a:cs typeface="Calibri" panose="020F0502020204030204" pitchFamily="34" charset="0"/>
                        </a:rPr>
                        <a:t> site developed</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 via agile / DevSecOps delivery</a:t>
                      </a:r>
                    </a:p>
                    <a:p>
                      <a:pPr marL="230188" marR="0" lvl="1" indent="-230188" algn="l" defTabSz="457200" rtl="0" eaLnBrk="1" fontAlgn="auto" latinLnBrk="0" hangingPunct="1">
                        <a:lnSpc>
                          <a:spcPct val="100000"/>
                        </a:lnSpc>
                        <a:spcBef>
                          <a:spcPts val="300"/>
                        </a:spcBef>
                        <a:spcAft>
                          <a:spcPts val="0"/>
                        </a:spcAft>
                        <a:buClrTx/>
                        <a:buSzTx/>
                        <a:buFontTx/>
                        <a:buNone/>
                        <a:tabLst>
                          <a:tab pos="230188" algn="l"/>
                        </a:tabLst>
                        <a:defRPr/>
                      </a:pPr>
                      <a:r>
                        <a:rPr lang="en-US" sz="1800" b="1" dirty="0">
                          <a:solidFill>
                            <a:srgbClr val="00B050"/>
                          </a:solidFill>
                          <a:latin typeface="Calibri" panose="020F0502020204030204" pitchFamily="34" charset="0"/>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Provides base platform for Phase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spcAft>
                          <a:spcPts val="600"/>
                        </a:spcAft>
                        <a:buNone/>
                        <a:tabLst>
                          <a:tab pos="234950" algn="l"/>
                        </a:tabLst>
                      </a:pPr>
                      <a:r>
                        <a:rPr lang="en-US" sz="2000" b="1" dirty="0">
                          <a:solidFill>
                            <a:srgbClr val="1F497D"/>
                          </a:solidFill>
                          <a:latin typeface="Calibri" panose="020F0502020204030204" pitchFamily="34" charset="0"/>
                          <a:cs typeface="Calibri" panose="020F0502020204030204" pitchFamily="34" charset="0"/>
                        </a:rPr>
                        <a:t>Disadvantages </a:t>
                      </a:r>
                      <a:endParaRPr lang="en-US" sz="900" b="1" dirty="0">
                        <a:solidFill>
                          <a:srgbClr val="C00000"/>
                        </a:solidFill>
                        <a:latin typeface="Calibri" panose="020F0502020204030204" pitchFamily="34" charset="0"/>
                        <a:cs typeface="Calibri" panose="020F0502020204030204" pitchFamily="34" charset="0"/>
                      </a:endParaRPr>
                    </a:p>
                    <a:p>
                      <a:pPr marL="230188" lvl="1" indent="-230188" algn="l" defTabSz="457200" rtl="0" eaLnBrk="1" latinLnBrk="0" hangingPunct="1">
                        <a:spcBef>
                          <a:spcPts val="0"/>
                        </a:spcBef>
                        <a:spcAft>
                          <a:spcPts val="1200"/>
                        </a:spcAft>
                        <a:buFontTx/>
                        <a:buNone/>
                        <a:tabLst>
                          <a:tab pos="230188" algn="l"/>
                        </a:tabLst>
                      </a:pPr>
                      <a:r>
                        <a:rPr lang="en-US" sz="1800" b="1" dirty="0">
                          <a:solidFill>
                            <a:srgbClr val="C00000"/>
                          </a:solidFill>
                          <a:latin typeface="Calibri" panose="020F0502020204030204" pitchFamily="34" charset="0"/>
                          <a:cs typeface="Calibri" panose="020F0502020204030204" pitchFamily="34" charset="0"/>
                        </a:rPr>
                        <a:t>-</a:t>
                      </a:r>
                      <a:r>
                        <a:rPr lang="en-US" sz="1800" b="1" kern="1200" dirty="0">
                          <a:solidFill>
                            <a:srgbClr val="7F7F7F"/>
                          </a:solidFill>
                          <a:latin typeface="Calibri" panose="020F0502020204030204" pitchFamily="34" charset="0"/>
                          <a:ea typeface="+mn-ea"/>
                          <a:cs typeface="Calibri" panose="020F0502020204030204" pitchFamily="34" charset="0"/>
                        </a:rPr>
                        <a:t>   </a:t>
                      </a:r>
                      <a:r>
                        <a:rPr lang="en-US" sz="1800" b="1" kern="1200" dirty="0">
                          <a:solidFill>
                            <a:schemeClr val="tx1">
                              <a:lumMod val="75000"/>
                            </a:schemeClr>
                          </a:solidFill>
                          <a:latin typeface="Calibri" panose="020F0502020204030204" pitchFamily="34" charset="0"/>
                          <a:ea typeface="+mn-ea"/>
                          <a:cs typeface="Calibri" panose="020F0502020204030204" pitchFamily="34" charset="0"/>
                        </a:rPr>
                        <a:t>Dependent on donated resources for MVP</a:t>
                      </a:r>
                    </a:p>
                    <a:p>
                      <a:pPr marL="230188" marR="0" lvl="1" indent="-230188" algn="l" defTabSz="457200" rtl="0" eaLnBrk="1" fontAlgn="auto" latinLnBrk="0" hangingPunct="1">
                        <a:lnSpc>
                          <a:spcPct val="100000"/>
                        </a:lnSpc>
                        <a:spcBef>
                          <a:spcPts val="0"/>
                        </a:spcBef>
                        <a:spcAft>
                          <a:spcPts val="1200"/>
                        </a:spcAft>
                        <a:buClrTx/>
                        <a:buSzTx/>
                        <a:buFontTx/>
                        <a:buNone/>
                        <a:tabLst>
                          <a:tab pos="230188" algn="l"/>
                        </a:tabLst>
                        <a:defRPr/>
                      </a:pPr>
                      <a:r>
                        <a:rPr lang="en-US" sz="1800" b="0" dirty="0">
                          <a:solidFill>
                            <a:srgbClr val="C00000"/>
                          </a:solidFill>
                          <a:latin typeface="Calibri" panose="020F0502020204030204" pitchFamily="34" charset="0"/>
                          <a:cs typeface="Calibri" panose="020F0502020204030204" pitchFamily="34" charset="0"/>
                        </a:rPr>
                        <a:t>-	</a:t>
                      </a:r>
                      <a:r>
                        <a:rPr lang="en-US" sz="1800" b="1" baseline="0" dirty="0">
                          <a:solidFill>
                            <a:schemeClr val="tx1">
                              <a:lumMod val="75000"/>
                            </a:schemeClr>
                          </a:solidFill>
                          <a:latin typeface="Calibri" panose="020F0502020204030204" pitchFamily="34" charset="0"/>
                          <a:cs typeface="Calibri" panose="020F0502020204030204" pitchFamily="34" charset="0"/>
                        </a:rPr>
                        <a:t>Responsible for hosting cost in Phase 1</a:t>
                      </a:r>
                      <a:endParaRPr lang="en-US" sz="1800" b="1" kern="1200" dirty="0">
                        <a:solidFill>
                          <a:schemeClr val="tx1">
                            <a:lumMod val="75000"/>
                          </a:schemeClr>
                        </a:solidFill>
                        <a:latin typeface="Calibri" panose="020F0502020204030204" pitchFamily="34" charset="0"/>
                        <a:ea typeface="+mn-ea"/>
                        <a:cs typeface="Calibri" panose="020F0502020204030204" pitchFamily="34" charset="0"/>
                      </a:endParaRPr>
                    </a:p>
                    <a:p>
                      <a:pPr marL="0" lvl="1" indent="0">
                        <a:spcBef>
                          <a:spcPts val="0"/>
                        </a:spcBef>
                        <a:spcAft>
                          <a:spcPts val="1200"/>
                        </a:spcAft>
                        <a:buFontTx/>
                        <a:buNone/>
                        <a:tabLst>
                          <a:tab pos="230188" algn="l"/>
                        </a:tabLst>
                      </a:pPr>
                      <a:r>
                        <a:rPr lang="en-US" sz="1800" b="0" dirty="0">
                          <a:solidFill>
                            <a:srgbClr val="C00000"/>
                          </a:solidFill>
                          <a:latin typeface="Calibri" panose="020F0502020204030204" pitchFamily="34" charset="0"/>
                          <a:cs typeface="Calibri" panose="020F0502020204030204" pitchFamily="34" charset="0"/>
                        </a:rPr>
                        <a:t>-	</a:t>
                      </a:r>
                      <a:r>
                        <a:rPr lang="en-US" sz="1800" b="1" dirty="0">
                          <a:solidFill>
                            <a:schemeClr val="tx1">
                              <a:lumMod val="75000"/>
                            </a:schemeClr>
                          </a:solidFill>
                          <a:latin typeface="Calibri" panose="020F0502020204030204" pitchFamily="34" charset="0"/>
                          <a:cs typeface="Calibri" panose="020F0502020204030204" pitchFamily="34" charset="0"/>
                        </a:rPr>
                        <a:t>"Do both" replicates labor in Phase 1</a:t>
                      </a:r>
                    </a:p>
                    <a:p>
                      <a:pPr marL="285750" marR="0" lvl="1" indent="-285750" algn="l" defTabSz="457200" rtl="0" eaLnBrk="1" fontAlgn="auto" latinLnBrk="0" hangingPunct="1">
                        <a:lnSpc>
                          <a:spcPct val="100000"/>
                        </a:lnSpc>
                        <a:spcBef>
                          <a:spcPts val="0"/>
                        </a:spcBef>
                        <a:spcAft>
                          <a:spcPts val="1200"/>
                        </a:spcAft>
                        <a:buClrTx/>
                        <a:buSzTx/>
                        <a:buFontTx/>
                        <a:buChar char="-"/>
                        <a:tabLst>
                          <a:tab pos="230188" algn="l"/>
                        </a:tabLst>
                        <a:defRPr/>
                      </a:pPr>
                      <a:r>
                        <a:rPr lang="en-US" sz="1800" b="1" dirty="0">
                          <a:solidFill>
                            <a:schemeClr val="tx1">
                              <a:lumMod val="75000"/>
                            </a:schemeClr>
                          </a:solidFill>
                          <a:latin typeface="Calibri" panose="020F0502020204030204" pitchFamily="34" charset="0"/>
                          <a:cs typeface="Calibri" panose="020F0502020204030204" pitchFamily="34" charset="0"/>
                        </a:rPr>
                        <a:t>Must implement security controls /   RMF / compliance</a:t>
                      </a:r>
                    </a:p>
                    <a:p>
                      <a:pPr marL="285750" marR="0" lvl="1" indent="-285750" algn="l" defTabSz="457200" rtl="0" eaLnBrk="1" fontAlgn="auto" latinLnBrk="0" hangingPunct="1">
                        <a:lnSpc>
                          <a:spcPct val="100000"/>
                        </a:lnSpc>
                        <a:spcBef>
                          <a:spcPts val="0"/>
                        </a:spcBef>
                        <a:spcAft>
                          <a:spcPts val="1200"/>
                        </a:spcAft>
                        <a:buClrTx/>
                        <a:buSzTx/>
                        <a:buFontTx/>
                        <a:buChar char="-"/>
                        <a:tabLst>
                          <a:tab pos="230188" algn="l"/>
                        </a:tabLst>
                        <a:defRPr/>
                      </a:pPr>
                      <a:r>
                        <a:rPr lang="en-US" sz="1800" b="1" dirty="0">
                          <a:solidFill>
                            <a:schemeClr val="tx1">
                              <a:lumMod val="75000"/>
                            </a:schemeClr>
                          </a:solidFill>
                          <a:latin typeface="Calibri" panose="020F0502020204030204" pitchFamily="34" charset="0"/>
                          <a:cs typeface="Calibri" panose="020F0502020204030204" pitchFamily="34" charset="0"/>
                        </a:rPr>
                        <a:t>Long-term</a:t>
                      </a:r>
                      <a:r>
                        <a:rPr lang="en-US" sz="1800" b="1" baseline="0" dirty="0">
                          <a:solidFill>
                            <a:schemeClr val="tx1">
                              <a:lumMod val="75000"/>
                            </a:schemeClr>
                          </a:solidFill>
                          <a:latin typeface="Calibri" panose="020F0502020204030204" pitchFamily="34" charset="0"/>
                          <a:cs typeface="Calibri" panose="020F0502020204030204" pitchFamily="34" charset="0"/>
                        </a:rPr>
                        <a:t> sustainment costs</a:t>
                      </a:r>
                      <a:endParaRPr lang="en-US" sz="1800" b="1" dirty="0">
                        <a:solidFill>
                          <a:srgbClr val="7F7F7F"/>
                        </a:solidFill>
                        <a:latin typeface="Calibri" panose="020F0502020204030204" pitchFamily="34" charset="0"/>
                        <a:cs typeface="Calibri" panose="020F050202020403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6687652"/>
                  </a:ext>
                </a:extLst>
              </a:tr>
              <a:tr h="689014">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Contributors: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NMO, DHS or DOJ, JS J6, GTRI</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Timeline: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3-12 months</a:t>
                      </a:r>
                    </a:p>
                    <a:p>
                      <a:pPr marL="684213" marR="0" lvl="0" indent="-684213"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Risk: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Compliance &amp; security increase LOE; donated resources may fall through</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4103635161"/>
                  </a:ext>
                </a:extLst>
              </a:tr>
              <a:tr h="46166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174833057"/>
                  </a:ext>
                </a:extLst>
              </a:tr>
            </a:tbl>
          </a:graphicData>
        </a:graphic>
      </p:graphicFrame>
    </p:spTree>
    <p:extLst>
      <p:ext uri="{BB962C8B-B14F-4D97-AF65-F5344CB8AC3E}">
        <p14:creationId xmlns:p14="http://schemas.microsoft.com/office/powerpoint/2010/main" val="423483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69" y="129240"/>
            <a:ext cx="8580582" cy="1200067"/>
          </a:xfrm>
        </p:spPr>
        <p:txBody>
          <a:bodyPr vert="horz" lIns="91440" tIns="45720" rIns="91440" bIns="45720" rtlCol="0" anchor="t">
            <a:noAutofit/>
          </a:bodyPr>
          <a:lstStyle/>
          <a:p>
            <a:r>
              <a:rPr lang="en-US" sz="3600" dirty="0">
                <a:solidFill>
                  <a:srgbClr val="1F497D"/>
                </a:solidFill>
                <a:latin typeface="Calibri" panose="020F0502020204030204" pitchFamily="34" charset="0"/>
                <a:cs typeface="Calibri" panose="020F0502020204030204" pitchFamily="34" charset="0"/>
              </a:rPr>
              <a:t>NMO Recommendation</a:t>
            </a:r>
            <a:br>
              <a:rPr lang="en-US" sz="3600" dirty="0">
                <a:solidFill>
                  <a:srgbClr val="1F497D"/>
                </a:solidFill>
                <a:latin typeface="Calibri" panose="020F0502020204030204" pitchFamily="34" charset="0"/>
                <a:cs typeface="Calibri" panose="020F0502020204030204" pitchFamily="34" charset="0"/>
              </a:rPr>
            </a:br>
            <a:endParaRPr lang="en-US" sz="3600" dirty="0">
              <a:solidFill>
                <a:srgbClr val="1F497D"/>
              </a:solidFill>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3"/>
          </p:nvPr>
        </p:nvSpPr>
        <p:spPr/>
        <p:txBody>
          <a:bodyPr/>
          <a:lstStyle/>
          <a:p>
            <a:fld id="{04A7C25F-1B31-4E2C-994D-80A66944E2F4}" type="slidenum">
              <a:rPr lang="en-US" smtClean="0"/>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61862664"/>
              </p:ext>
            </p:extLst>
          </p:nvPr>
        </p:nvGraphicFramePr>
        <p:xfrm>
          <a:off x="202976" y="729273"/>
          <a:ext cx="8738047" cy="4998720"/>
        </p:xfrm>
        <a:graphic>
          <a:graphicData uri="http://schemas.openxmlformats.org/drawingml/2006/table">
            <a:tbl>
              <a:tblPr firstRow="1" bandRow="1">
                <a:tableStyleId>{5C22544A-7EE6-4342-B048-85BDC9FD1C3A}</a:tableStyleId>
              </a:tblPr>
              <a:tblGrid>
                <a:gridCol w="8459836">
                  <a:extLst>
                    <a:ext uri="{9D8B030D-6E8A-4147-A177-3AD203B41FA5}">
                      <a16:colId xmlns:a16="http://schemas.microsoft.com/office/drawing/2014/main" val="1741667521"/>
                    </a:ext>
                  </a:extLst>
                </a:gridCol>
                <a:gridCol w="278211">
                  <a:extLst>
                    <a:ext uri="{9D8B030D-6E8A-4147-A177-3AD203B41FA5}">
                      <a16:colId xmlns:a16="http://schemas.microsoft.com/office/drawing/2014/main" val="2181257863"/>
                    </a:ext>
                  </a:extLst>
                </a:gridCol>
              </a:tblGrid>
              <a:tr h="805205">
                <a:tc>
                  <a:txBody>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US" sz="2400" dirty="0">
                          <a:solidFill>
                            <a:srgbClr val="1F497D"/>
                          </a:solidFill>
                          <a:latin typeface="Calibri" panose="020F0502020204030204" pitchFamily="34" charset="0"/>
                          <a:cs typeface="Calibri" panose="020F0502020204030204" pitchFamily="34" charset="0"/>
                        </a:rPr>
                        <a:t>Recommend: COA 1 </a:t>
                      </a:r>
                      <a:r>
                        <a:rPr lang="en-US" sz="2400" b="1" strike="noStrike" baseline="0" dirty="0">
                          <a:solidFill>
                            <a:srgbClr val="1F497D"/>
                          </a:solidFill>
                          <a:latin typeface="Calibri" panose="020F0502020204030204" pitchFamily="34" charset="0"/>
                          <a:cs typeface="Calibri" panose="020F0502020204030204" pitchFamily="34" charset="0"/>
                        </a:rPr>
                        <a:t>Donated labor (on existing site)</a:t>
                      </a:r>
                      <a:endParaRPr lang="en-US" sz="2000" b="1" strike="noStrike" baseline="0" dirty="0">
                        <a:solidFill>
                          <a:srgbClr val="1F497D"/>
                        </a:solidFill>
                        <a:latin typeface="Calibri" panose="020F0502020204030204" pitchFamily="34" charset="0"/>
                        <a:cs typeface="Calibri" panose="020F0502020204030204" pitchFamily="34" charset="0"/>
                      </a:endParaRP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000" dirty="0">
                          <a:solidFill>
                            <a:schemeClr val="tx1">
                              <a:lumMod val="75000"/>
                            </a:schemeClr>
                          </a:solidFill>
                          <a:latin typeface="Calibri" panose="020F0502020204030204" pitchFamily="34" charset="0"/>
                          <a:cs typeface="Calibri" panose="020F0502020204030204" pitchFamily="34" charset="0"/>
                        </a:rPr>
                        <a:t>Leverage DOJ Clearinghouse or NIEM.gov for Public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000" dirty="0">
                          <a:solidFill>
                            <a:schemeClr val="tx1">
                              <a:lumMod val="75000"/>
                            </a:schemeClr>
                          </a:solidFill>
                          <a:latin typeface="Calibri" panose="020F0502020204030204" pitchFamily="34" charset="0"/>
                          <a:cs typeface="Calibri" panose="020F0502020204030204" pitchFamily="34" charset="0"/>
                        </a:rPr>
                        <a:t>Leverage WMA-AFIP for Restricted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000" dirty="0">
                          <a:solidFill>
                            <a:schemeClr val="tx1">
                              <a:lumMod val="75000"/>
                            </a:schemeClr>
                          </a:solidFill>
                          <a:latin typeface="Calibri" panose="020F0502020204030204" pitchFamily="34" charset="0"/>
                          <a:cs typeface="Calibri" panose="020F0502020204030204" pitchFamily="34" charset="0"/>
                        </a:rPr>
                        <a:t>Platform may limit functionality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6213" indent="-176213">
                        <a:spcBef>
                          <a:spcPts val="0"/>
                        </a:spcBef>
                        <a:spcAft>
                          <a:spcPts val="600"/>
                        </a:spcAft>
                        <a:buFont typeface="Arial" panose="020B0604020202020204" pitchFamily="34" charset="0"/>
                        <a:buChar char="•"/>
                      </a:pPr>
                      <a:endParaRPr lang="en-US" sz="1800" u="none" baseline="0" dirty="0">
                        <a:solidFill>
                          <a:srgbClr val="7F7F7F"/>
                        </a:solidFill>
                      </a:endParaRPr>
                    </a:p>
                  </a:txBody>
                  <a:tcPr>
                    <a:lnL w="12700" cmpd="sng">
                      <a:noFill/>
                    </a:lnL>
                    <a:lnB w="38100" cmpd="sng">
                      <a:noFill/>
                    </a:lnB>
                    <a:solidFill>
                      <a:schemeClr val="bg1"/>
                    </a:solidFill>
                  </a:tcPr>
                </a:tc>
                <a:extLst>
                  <a:ext uri="{0D108BD9-81ED-4DB2-BD59-A6C34878D82A}">
                    <a16:rowId xmlns:a16="http://schemas.microsoft.com/office/drawing/2014/main" val="576687652"/>
                  </a:ext>
                </a:extLst>
              </a:tr>
              <a:tr h="0">
                <a:tc gridSpan="2">
                  <a:txBody>
                    <a:bodyPr/>
                    <a:lstStyle/>
                    <a:p>
                      <a:pPr marL="0" marR="0" lvl="0" indent="0" algn="l" defTabSz="457200" rtl="0" eaLnBrk="1" fontAlgn="auto" latinLnBrk="0" hangingPunct="1">
                        <a:lnSpc>
                          <a:spcPct val="100000"/>
                        </a:lnSpc>
                        <a:spcBef>
                          <a:spcPts val="600"/>
                        </a:spcBef>
                        <a:spcAft>
                          <a:spcPts val="0"/>
                        </a:spcAft>
                        <a:buClrTx/>
                        <a:buSzTx/>
                        <a:buFontTx/>
                        <a:buNone/>
                        <a:tabLst>
                          <a:tab pos="342900" algn="l"/>
                        </a:tabLst>
                        <a:defRPr/>
                      </a:pPr>
                      <a:endPar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1800" b="1" i="0" u="none" strike="noStrike" kern="1200" cap="none" spc="0" normalizeH="0" baseline="0" noProof="0" dirty="0">
                        <a:ln>
                          <a:noFill/>
                        </a:ln>
                        <a:solidFill>
                          <a:srgbClr val="8B8B8B"/>
                        </a:solidFill>
                        <a:effectLst/>
                        <a:uLnTx/>
                        <a:uFillTx/>
                        <a:latin typeface="Arial"/>
                        <a:ea typeface="+mn-ea"/>
                        <a:cs typeface="+mn-cs"/>
                      </a:endParaRPr>
                    </a:p>
                  </a:txBody>
                  <a:tcPr>
                    <a:solidFill>
                      <a:schemeClr val="bg1"/>
                    </a:solidFill>
                  </a:tcPr>
                </a:tc>
                <a:extLst>
                  <a:ext uri="{0D108BD9-81ED-4DB2-BD59-A6C34878D82A}">
                    <a16:rowId xmlns:a16="http://schemas.microsoft.com/office/drawing/2014/main" val="2709794788"/>
                  </a:ext>
                </a:extLst>
              </a:tr>
              <a:tr h="105156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Timeline: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3-12 months</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altLang="en-US" sz="2000" b="1" i="0" u="none" strike="noStrike" kern="1200" cap="none" spc="0" normalizeH="0" baseline="0" noProof="0" dirty="0">
                        <a:ln>
                          <a:noFill/>
                        </a:ln>
                        <a:solidFill>
                          <a:srgbClr val="7F7F7F"/>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lang="en-US" altLang="en-US" sz="2400" b="1" dirty="0">
                          <a:solidFill>
                            <a:srgbClr val="1F497D"/>
                          </a:solidFill>
                          <a:latin typeface="Calibri" panose="020F0502020204030204" pitchFamily="34" charset="0"/>
                          <a:cs typeface="Calibri" panose="020F0502020204030204" pitchFamily="34" charset="0"/>
                        </a:rPr>
                        <a:t>	ESC Decision:     </a:t>
                      </a:r>
                      <a:r>
                        <a:rPr lang="en-US" altLang="en-US" sz="2400" dirty="0">
                          <a:latin typeface="Calibri" panose="020F0502020204030204" pitchFamily="34" charset="0"/>
                          <a:cs typeface="Calibri" panose="020F0502020204030204" pitchFamily="34" charset="0"/>
                        </a:rPr>
                        <a:t>___</a:t>
                      </a:r>
                      <a:r>
                        <a:rPr lang="en-US" altLang="en-US" sz="2400" b="1" dirty="0">
                          <a:solidFill>
                            <a:srgbClr val="00B050"/>
                          </a:solidFill>
                          <a:latin typeface="Calibri" panose="020F0502020204030204" pitchFamily="34" charset="0"/>
                          <a:cs typeface="Calibri" panose="020F0502020204030204" pitchFamily="34" charset="0"/>
                        </a:rPr>
                        <a:t>Approve</a:t>
                      </a:r>
                      <a:r>
                        <a:rPr lang="en-US" altLang="en-US" sz="2400" dirty="0">
                          <a:latin typeface="Calibri" panose="020F0502020204030204" pitchFamily="34" charset="0"/>
                          <a:cs typeface="Calibri" panose="020F0502020204030204" pitchFamily="34" charset="0"/>
                        </a:rPr>
                        <a:t>          ___</a:t>
                      </a:r>
                      <a:r>
                        <a:rPr lang="en-US" altLang="en-US" sz="2400" b="1" dirty="0">
                          <a:solidFill>
                            <a:srgbClr val="FF0000"/>
                          </a:solidFill>
                          <a:latin typeface="Calibri" panose="020F0502020204030204" pitchFamily="34" charset="0"/>
                          <a:cs typeface="Calibri" panose="020F0502020204030204" pitchFamily="34" charset="0"/>
                        </a:rPr>
                        <a:t>Disapprove</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2400" b="1" i="1"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endParaRPr>
                    </a:p>
                    <a:p>
                      <a:pPr marL="0" indent="0">
                        <a:spcBef>
                          <a:spcPts val="0"/>
                        </a:spcBef>
                        <a:spcAft>
                          <a:spcPts val="600"/>
                        </a:spcAft>
                        <a:buNone/>
                      </a:pPr>
                      <a:r>
                        <a:rPr kumimoji="0" lang="en-US" sz="2400" b="1" i="0" u="none" strike="noStrike" kern="1200" cap="none" spc="0" normalizeH="0" baseline="0" dirty="0">
                          <a:ln>
                            <a:noFill/>
                          </a:ln>
                          <a:solidFill>
                            <a:srgbClr val="1F497D"/>
                          </a:solidFill>
                          <a:effectLst/>
                          <a:uLnTx/>
                          <a:uFillTx/>
                          <a:latin typeface="Calibri" panose="020F0502020204030204" pitchFamily="34" charset="0"/>
                          <a:ea typeface="+mn-ea"/>
                          <a:cs typeface="Calibri" panose="020F0502020204030204" pitchFamily="34" charset="0"/>
                        </a:rPr>
                        <a:t>If approved, next steps: </a:t>
                      </a:r>
                    </a:p>
                    <a:p>
                      <a:pPr marL="800100" lvl="1" indent="-342900" algn="l" defTabSz="457200" rtl="0" eaLnBrk="1" latinLnBrk="0" hangingPunct="1">
                        <a:spcBef>
                          <a:spcPts val="0"/>
                        </a:spcBef>
                        <a:spcAft>
                          <a:spcPts val="600"/>
                        </a:spcAft>
                        <a:buFont typeface="Arial" panose="020B0604020202020204" pitchFamily="34" charset="0"/>
                        <a:buChar char="•"/>
                        <a:tabLst>
                          <a:tab pos="3768725" algn="l"/>
                        </a:tabLst>
                      </a:pPr>
                      <a:r>
                        <a:rPr kumimoji="0" lang="en-US" sz="20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Establish agreement between NMO and other contributors</a:t>
                      </a:r>
                    </a:p>
                    <a:p>
                      <a:pPr marL="800100" lvl="1" indent="-342900" algn="l" defTabSz="457200" rtl="0" eaLnBrk="1" latinLnBrk="0" hangingPunct="1">
                        <a:spcBef>
                          <a:spcPts val="0"/>
                        </a:spcBef>
                        <a:spcAft>
                          <a:spcPts val="600"/>
                        </a:spcAft>
                        <a:buFont typeface="Arial" panose="020B0604020202020204" pitchFamily="34" charset="0"/>
                        <a:buChar char="•"/>
                        <a:tabLst>
                          <a:tab pos="3768725" algn="l"/>
                        </a:tabLst>
                      </a:pPr>
                      <a:r>
                        <a:rPr kumimoji="0" lang="en-US" sz="20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Stand-up working group and develop work plan</a:t>
                      </a:r>
                    </a:p>
                    <a:p>
                      <a:pPr marL="800100" marR="0" lvl="1" indent="-342900" algn="l" defTabSz="457200" rtl="0" eaLnBrk="1" fontAlgn="auto" latinLnBrk="0" hangingPunct="1">
                        <a:lnSpc>
                          <a:spcPct val="100000"/>
                        </a:lnSpc>
                        <a:spcBef>
                          <a:spcPts val="0"/>
                        </a:spcBef>
                        <a:spcAft>
                          <a:spcPts val="600"/>
                        </a:spcAft>
                        <a:buClrTx/>
                        <a:buSzTx/>
                        <a:buFont typeface="Arial" panose="020B0604020202020204" pitchFamily="34" charset="0"/>
                        <a:buChar char="•"/>
                        <a:tabLst>
                          <a:tab pos="3768725" algn="l"/>
                        </a:tabLst>
                        <a:defRPr/>
                      </a:pPr>
                      <a:r>
                        <a:rPr kumimoji="0" lang="en-US" sz="20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Implement MVPs on existing sites (public and restricted)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solidFill>
                      <a:schemeClr val="bg1"/>
                    </a:solidFill>
                  </a:tcPr>
                </a:tc>
                <a:extLst>
                  <a:ext uri="{0D108BD9-81ED-4DB2-BD59-A6C34878D82A}">
                    <a16:rowId xmlns:a16="http://schemas.microsoft.com/office/drawing/2014/main" val="2487972168"/>
                  </a:ext>
                </a:extLst>
              </a:tr>
              <a:tr h="210312">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800" b="1"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solidFill>
                      <a:schemeClr val="bg1"/>
                    </a:solidFill>
                  </a:tcPr>
                </a:tc>
                <a:extLst>
                  <a:ext uri="{0D108BD9-81ED-4DB2-BD59-A6C34878D82A}">
                    <a16:rowId xmlns:a16="http://schemas.microsoft.com/office/drawing/2014/main" val="4183094936"/>
                  </a:ext>
                </a:extLst>
              </a:tr>
            </a:tbl>
          </a:graphicData>
        </a:graphic>
      </p:graphicFrame>
    </p:spTree>
    <p:extLst>
      <p:ext uri="{BB962C8B-B14F-4D97-AF65-F5344CB8AC3E}">
        <p14:creationId xmlns:p14="http://schemas.microsoft.com/office/powerpoint/2010/main" val="8633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360965"/>
            <a:ext cx="9144000" cy="586779"/>
          </a:xfrm>
        </p:spPr>
        <p:txBody>
          <a:bodyPr/>
          <a:lstStyle/>
          <a:p>
            <a:pPr algn="ctr"/>
            <a:r>
              <a:rPr lang="en-US" dirty="0"/>
              <a:t>End</a:t>
            </a:r>
          </a:p>
        </p:txBody>
      </p:sp>
    </p:spTree>
    <p:extLst>
      <p:ext uri="{BB962C8B-B14F-4D97-AF65-F5344CB8AC3E}">
        <p14:creationId xmlns:p14="http://schemas.microsoft.com/office/powerpoint/2010/main" val="200237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 y="195117"/>
            <a:ext cx="8229600" cy="811358"/>
          </a:xfrm>
        </p:spPr>
        <p:txBody>
          <a:bodyPr>
            <a:normAutofit/>
          </a:bodyPr>
          <a:lstStyle/>
          <a:p>
            <a:r>
              <a:rPr lang="en-US" sz="3600" dirty="0">
                <a:solidFill>
                  <a:srgbClr val="1F497D"/>
                </a:solidFill>
                <a:latin typeface="Calibri" panose="020F0502020204030204" pitchFamily="34" charset="0"/>
                <a:cs typeface="Calibri" panose="020F0502020204030204" pitchFamily="34" charset="0"/>
              </a:rPr>
              <a:t>GTRI Phase I activities (COA 1)</a:t>
            </a:r>
          </a:p>
        </p:txBody>
      </p:sp>
      <p:sp>
        <p:nvSpPr>
          <p:cNvPr id="4" name="Content Placeholder 3"/>
          <p:cNvSpPr>
            <a:spLocks noGrp="1"/>
          </p:cNvSpPr>
          <p:nvPr>
            <p:ph sz="quarter" idx="11"/>
          </p:nvPr>
        </p:nvSpPr>
        <p:spPr>
          <a:xfrm>
            <a:off x="6350" y="1057275"/>
            <a:ext cx="8343900" cy="4445000"/>
          </a:xfrm>
        </p:spPr>
        <p:txBody>
          <a:bodyPr>
            <a:normAutofit/>
          </a:bodyPr>
          <a:lstStyle/>
          <a:p>
            <a:pPr lvl="1">
              <a:buFont typeface="Arial" panose="020B0604020202020204" pitchFamily="34" charset="0"/>
              <a:buChar char="•"/>
            </a:pPr>
            <a:r>
              <a:rPr lang="en-US" dirty="0">
                <a:solidFill>
                  <a:schemeClr val="tx1">
                    <a:lumMod val="75000"/>
                  </a:schemeClr>
                </a:solidFill>
              </a:rPr>
              <a:t>Work with development team from existing sites (e.g. DHS, DOJ, JS J6) to ensure web site upgrades meet SRS requirements</a:t>
            </a:r>
          </a:p>
          <a:p>
            <a:pPr lvl="1">
              <a:buFont typeface="Arial" panose="020B0604020202020204" pitchFamily="34" charset="0"/>
              <a:buChar char="•"/>
            </a:pPr>
            <a:r>
              <a:rPr lang="en-US" dirty="0">
                <a:solidFill>
                  <a:schemeClr val="tx1">
                    <a:lumMod val="75000"/>
                  </a:schemeClr>
                </a:solidFill>
              </a:rPr>
              <a:t>Participate in testing before upgrades go live</a:t>
            </a:r>
          </a:p>
          <a:p>
            <a:pPr lvl="1">
              <a:buFont typeface="Arial" panose="020B0604020202020204" pitchFamily="34" charset="0"/>
              <a:buChar char="•"/>
            </a:pPr>
            <a:r>
              <a:rPr lang="en-US" dirty="0">
                <a:solidFill>
                  <a:schemeClr val="tx1">
                    <a:lumMod val="75000"/>
                  </a:schemeClr>
                </a:solidFill>
              </a:rPr>
              <a:t>Develop software to support IEPD inspection and validation</a:t>
            </a:r>
          </a:p>
          <a:p>
            <a:pPr lvl="2">
              <a:buFont typeface="Arial" panose="020B0604020202020204" pitchFamily="34" charset="0"/>
              <a:buChar char="•"/>
            </a:pPr>
            <a:r>
              <a:rPr lang="en-US" dirty="0">
                <a:solidFill>
                  <a:schemeClr val="tx1">
                    <a:lumMod val="75000"/>
                  </a:schemeClr>
                </a:solidFill>
              </a:rPr>
              <a:t>Used by NMO administrators to validate submitted IEPDs meet compliance specifications</a:t>
            </a:r>
          </a:p>
          <a:p>
            <a:pPr lvl="1">
              <a:buFont typeface="Arial" panose="020B0604020202020204" pitchFamily="34" charset="0"/>
              <a:buChar char="•"/>
            </a:pPr>
            <a:r>
              <a:rPr lang="en-US" dirty="0">
                <a:solidFill>
                  <a:schemeClr val="tx1">
                    <a:lumMod val="75000"/>
                  </a:schemeClr>
                </a:solidFill>
              </a:rPr>
              <a:t>Begin planning for Phase II activities</a:t>
            </a:r>
          </a:p>
        </p:txBody>
      </p:sp>
    </p:spTree>
    <p:extLst>
      <p:ext uri="{BB962C8B-B14F-4D97-AF65-F5344CB8AC3E}">
        <p14:creationId xmlns:p14="http://schemas.microsoft.com/office/powerpoint/2010/main" val="26682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 y="195117"/>
            <a:ext cx="8229600" cy="811358"/>
          </a:xfrm>
        </p:spPr>
        <p:txBody>
          <a:bodyPr>
            <a:normAutofit/>
          </a:bodyPr>
          <a:lstStyle/>
          <a:p>
            <a:r>
              <a:rPr lang="en-US" sz="3600" dirty="0">
                <a:solidFill>
                  <a:srgbClr val="1F497D"/>
                </a:solidFill>
                <a:latin typeface="Calibri" panose="020F0502020204030204" pitchFamily="34" charset="0"/>
                <a:cs typeface="Calibri" panose="020F0502020204030204" pitchFamily="34" charset="0"/>
              </a:rPr>
              <a:t>Agenda</a:t>
            </a:r>
          </a:p>
        </p:txBody>
      </p:sp>
      <p:sp>
        <p:nvSpPr>
          <p:cNvPr id="4" name="Content Placeholder 3"/>
          <p:cNvSpPr>
            <a:spLocks noGrp="1"/>
          </p:cNvSpPr>
          <p:nvPr>
            <p:ph sz="quarter" idx="11"/>
          </p:nvPr>
        </p:nvSpPr>
        <p:spPr>
          <a:xfrm>
            <a:off x="6350" y="1057275"/>
            <a:ext cx="8343900" cy="4445000"/>
          </a:xfrm>
        </p:spPr>
        <p:txBody>
          <a:bodyPr>
            <a:normAutofit/>
          </a:bodyPr>
          <a:lstStyle/>
          <a:p>
            <a:pPr lvl="1">
              <a:buFont typeface="Arial" panose="020B0604020202020204" pitchFamily="34" charset="0"/>
              <a:buChar char="•"/>
            </a:pPr>
            <a:r>
              <a:rPr lang="en-US" dirty="0">
                <a:solidFill>
                  <a:schemeClr val="tx1">
                    <a:lumMod val="75000"/>
                  </a:schemeClr>
                </a:solidFill>
              </a:rPr>
              <a:t>Task Overview</a:t>
            </a:r>
          </a:p>
          <a:p>
            <a:pPr lvl="1">
              <a:buFont typeface="Arial" panose="020B0604020202020204" pitchFamily="34" charset="0"/>
              <a:buChar char="•"/>
            </a:pPr>
            <a:r>
              <a:rPr lang="en-US" dirty="0">
                <a:solidFill>
                  <a:schemeClr val="tx1">
                    <a:lumMod val="75000"/>
                  </a:schemeClr>
                </a:solidFill>
              </a:rPr>
              <a:t>Assumptions</a:t>
            </a:r>
          </a:p>
          <a:p>
            <a:pPr lvl="1">
              <a:buFont typeface="Arial" panose="020B0604020202020204" pitchFamily="34" charset="0"/>
              <a:buChar char="•"/>
            </a:pPr>
            <a:r>
              <a:rPr lang="en-US" dirty="0">
                <a:solidFill>
                  <a:schemeClr val="tx1">
                    <a:lumMod val="75000"/>
                  </a:schemeClr>
                </a:solidFill>
              </a:rPr>
              <a:t>Approach</a:t>
            </a:r>
          </a:p>
          <a:p>
            <a:pPr lvl="1">
              <a:buFont typeface="Arial" panose="020B0604020202020204" pitchFamily="34" charset="0"/>
              <a:buChar char="•"/>
            </a:pPr>
            <a:r>
              <a:rPr lang="en-US" dirty="0">
                <a:solidFill>
                  <a:schemeClr val="tx1">
                    <a:lumMod val="75000"/>
                  </a:schemeClr>
                </a:solidFill>
              </a:rPr>
              <a:t>Hosting Options Analysis</a:t>
            </a:r>
          </a:p>
          <a:p>
            <a:pPr lvl="1">
              <a:buFont typeface="Arial" panose="020B0604020202020204" pitchFamily="34" charset="0"/>
              <a:buChar char="•"/>
            </a:pPr>
            <a:r>
              <a:rPr lang="en-US" dirty="0">
                <a:solidFill>
                  <a:schemeClr val="tx1">
                    <a:lumMod val="75000"/>
                  </a:schemeClr>
                </a:solidFill>
              </a:rPr>
              <a:t>Solutions Criteria Narrowed</a:t>
            </a:r>
          </a:p>
          <a:p>
            <a:pPr lvl="1">
              <a:buFont typeface="Arial" panose="020B0604020202020204" pitchFamily="34" charset="0"/>
              <a:buChar char="•"/>
            </a:pPr>
            <a:r>
              <a:rPr lang="en-US" dirty="0">
                <a:solidFill>
                  <a:schemeClr val="tx1">
                    <a:lumMod val="75000"/>
                  </a:schemeClr>
                </a:solidFill>
              </a:rPr>
              <a:t>Courses of Action (COA)</a:t>
            </a:r>
          </a:p>
          <a:p>
            <a:pPr lvl="1">
              <a:buFont typeface="Arial" panose="020B0604020202020204" pitchFamily="34" charset="0"/>
              <a:buChar char="•"/>
            </a:pPr>
            <a:r>
              <a:rPr lang="en-US" dirty="0">
                <a:solidFill>
                  <a:schemeClr val="tx1">
                    <a:lumMod val="75000"/>
                  </a:schemeClr>
                </a:solidFill>
              </a:rPr>
              <a:t>Recommendation</a:t>
            </a:r>
          </a:p>
        </p:txBody>
      </p:sp>
    </p:spTree>
    <p:extLst>
      <p:ext uri="{BB962C8B-B14F-4D97-AF65-F5344CB8AC3E}">
        <p14:creationId xmlns:p14="http://schemas.microsoft.com/office/powerpoint/2010/main" val="299699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91" y="194050"/>
            <a:ext cx="8574484" cy="586779"/>
          </a:xfrm>
        </p:spPr>
        <p:txBody>
          <a:bodyPr vert="horz" lIns="91440" tIns="45720" rIns="91440" bIns="45720" rtlCol="0" anchor="t">
            <a:normAutofit/>
          </a:bodyPr>
          <a:lstStyle/>
          <a:p>
            <a:r>
              <a:rPr lang="en-US" sz="3600" dirty="0">
                <a:solidFill>
                  <a:srgbClr val="1F497D"/>
                </a:solidFill>
                <a:latin typeface="Calibri" panose="020F0502020204030204" pitchFamily="34" charset="0"/>
                <a:cs typeface="Calibri" panose="020F0502020204030204" pitchFamily="34" charset="0"/>
              </a:rPr>
              <a:t>Task Overview</a:t>
            </a:r>
          </a:p>
        </p:txBody>
      </p:sp>
      <p:sp>
        <p:nvSpPr>
          <p:cNvPr id="20" name="TextBox 19">
            <a:extLst>
              <a:ext uri="{FF2B5EF4-FFF2-40B4-BE49-F238E27FC236}">
                <a16:creationId xmlns:a16="http://schemas.microsoft.com/office/drawing/2014/main" id="{9BF6A4DA-3F45-44BD-AB07-F46A34A27E56}"/>
              </a:ext>
            </a:extLst>
          </p:cNvPr>
          <p:cNvSpPr txBox="1"/>
          <p:nvPr/>
        </p:nvSpPr>
        <p:spPr>
          <a:xfrm>
            <a:off x="226453" y="1202640"/>
            <a:ext cx="8685634" cy="5457904"/>
          </a:xfrm>
          <a:prstGeom prst="rect">
            <a:avLst/>
          </a:prstGeom>
          <a:noFill/>
        </p:spPr>
        <p:txBody>
          <a:bodyPr wrap="square" tIns="76200" rtlCol="0">
            <a:spAutoFit/>
          </a:bodyPr>
          <a:lstStyle/>
          <a:p>
            <a:pPr marL="285739" indent="-285739" algn="just">
              <a:lnSpc>
                <a:spcPct val="85000"/>
              </a:lnSpc>
              <a:spcAft>
                <a:spcPts val="1000"/>
              </a:spcAft>
              <a:buFont typeface="Arial" panose="020B0604020202020204" pitchFamily="34" charset="0"/>
              <a:buChar char="•"/>
            </a:pPr>
            <a:r>
              <a:rPr lang="en-US" sz="2400" dirty="0">
                <a:solidFill>
                  <a:schemeClr val="tx1">
                    <a:lumMod val="75000"/>
                  </a:schemeClr>
                </a:solidFill>
              </a:rPr>
              <a:t>Conduct an analysis of platform hosting options for</a:t>
            </a:r>
            <a:r>
              <a:rPr lang="en-US" sz="2400" baseline="30000" dirty="0">
                <a:solidFill>
                  <a:schemeClr val="tx1">
                    <a:lumMod val="75000"/>
                  </a:schemeClr>
                </a:solidFill>
              </a:rPr>
              <a:t>*</a:t>
            </a:r>
            <a:r>
              <a:rPr lang="en-US" sz="2400" dirty="0">
                <a:solidFill>
                  <a:schemeClr val="tx1">
                    <a:lumMod val="75000"/>
                  </a:schemeClr>
                </a:solidFill>
              </a:rPr>
              <a:t>:</a:t>
            </a:r>
          </a:p>
          <a:p>
            <a:pPr marL="1136097" lvl="3" indent="-285739" algn="just">
              <a:lnSpc>
                <a:spcPct val="85000"/>
              </a:lnSpc>
              <a:spcAft>
                <a:spcPts val="1000"/>
              </a:spcAft>
              <a:buFont typeface="Arial" panose="020B0604020202020204" pitchFamily="34" charset="0"/>
              <a:buChar char="•"/>
            </a:pPr>
            <a:r>
              <a:rPr lang="en-US" sz="2000" dirty="0">
                <a:solidFill>
                  <a:schemeClr val="tx1">
                    <a:lumMod val="75000"/>
                  </a:schemeClr>
                </a:solidFill>
              </a:rPr>
              <a:t>Public NIEM IEPD Registry</a:t>
            </a:r>
          </a:p>
          <a:p>
            <a:pPr marL="1136097" lvl="3" indent="-285739" algn="just">
              <a:lnSpc>
                <a:spcPct val="85000"/>
              </a:lnSpc>
              <a:spcAft>
                <a:spcPts val="1000"/>
              </a:spcAft>
              <a:buFont typeface="Arial" panose="020B0604020202020204" pitchFamily="34" charset="0"/>
              <a:buChar char="•"/>
            </a:pPr>
            <a:r>
              <a:rPr lang="en-US" sz="2000" dirty="0">
                <a:solidFill>
                  <a:schemeClr val="tx1">
                    <a:lumMod val="75000"/>
                  </a:schemeClr>
                </a:solidFill>
              </a:rPr>
              <a:t>Public NIEM IEPD Repository</a:t>
            </a:r>
          </a:p>
          <a:p>
            <a:pPr marL="1136097" lvl="3" indent="-285739" algn="just">
              <a:lnSpc>
                <a:spcPct val="85000"/>
              </a:lnSpc>
              <a:spcAft>
                <a:spcPts val="1000"/>
              </a:spcAft>
              <a:buFont typeface="Arial" panose="020B0604020202020204" pitchFamily="34" charset="0"/>
              <a:buChar char="•"/>
            </a:pPr>
            <a:r>
              <a:rPr lang="en-US" sz="2000" dirty="0">
                <a:solidFill>
                  <a:schemeClr val="tx1">
                    <a:lumMod val="75000"/>
                  </a:schemeClr>
                </a:solidFill>
              </a:rPr>
              <a:t>Restricted NIEM IEPD Repository</a:t>
            </a:r>
          </a:p>
          <a:p>
            <a:pPr marL="1136097" lvl="3" indent="-285739" algn="just">
              <a:lnSpc>
                <a:spcPct val="85000"/>
              </a:lnSpc>
              <a:spcAft>
                <a:spcPts val="1000"/>
              </a:spcAft>
              <a:buFont typeface="Arial" panose="020B0604020202020204" pitchFamily="34" charset="0"/>
              <a:buChar char="•"/>
            </a:pPr>
            <a:endParaRPr lang="en-US" sz="2000" dirty="0">
              <a:solidFill>
                <a:schemeClr val="tx1">
                  <a:lumMod val="75000"/>
                </a:schemeClr>
              </a:solidFill>
            </a:endParaRPr>
          </a:p>
          <a:p>
            <a:pPr marL="342900" indent="-285739" algn="just">
              <a:lnSpc>
                <a:spcPct val="85000"/>
              </a:lnSpc>
              <a:spcAft>
                <a:spcPts val="1000"/>
              </a:spcAft>
              <a:buFont typeface="Arial" panose="020B0604020202020204" pitchFamily="34" charset="0"/>
              <a:buChar char="•"/>
            </a:pPr>
            <a:r>
              <a:rPr lang="en-US" sz="2400" dirty="0">
                <a:solidFill>
                  <a:schemeClr val="tx1">
                    <a:lumMod val="75000"/>
                  </a:schemeClr>
                </a:solidFill>
              </a:rPr>
              <a:t>Make COA recommendations for IEPD R&amp;R development and deployment</a:t>
            </a:r>
          </a:p>
          <a:p>
            <a:pPr marL="1193258" lvl="3" indent="-285739" algn="just">
              <a:lnSpc>
                <a:spcPct val="85000"/>
              </a:lnSpc>
              <a:spcAft>
                <a:spcPts val="1000"/>
              </a:spcAft>
              <a:buFont typeface="Arial" panose="020B0604020202020204" pitchFamily="34" charset="0"/>
              <a:buChar char="•"/>
            </a:pPr>
            <a:r>
              <a:rPr lang="en-US" sz="2000" dirty="0">
                <a:solidFill>
                  <a:schemeClr val="tx1">
                    <a:lumMod val="75000"/>
                  </a:schemeClr>
                </a:solidFill>
              </a:rPr>
              <a:t>Evaluated and considered several hosting platforms, and documented findings across multiple criteria for comparison</a:t>
            </a:r>
          </a:p>
          <a:p>
            <a:pPr marL="1193258" lvl="3" indent="-285739" algn="just">
              <a:lnSpc>
                <a:spcPct val="85000"/>
              </a:lnSpc>
              <a:spcAft>
                <a:spcPts val="1000"/>
              </a:spcAft>
              <a:buFont typeface="Arial" panose="020B0604020202020204" pitchFamily="34" charset="0"/>
              <a:buChar char="•"/>
            </a:pPr>
            <a:r>
              <a:rPr lang="en-US" sz="2000" dirty="0">
                <a:solidFill>
                  <a:schemeClr val="tx1">
                    <a:lumMod val="75000"/>
                  </a:schemeClr>
                </a:solidFill>
              </a:rPr>
              <a:t>Narrowed recommendations to viable options</a:t>
            </a:r>
          </a:p>
          <a:p>
            <a:pPr marL="1193258" lvl="3" indent="-285739" algn="just">
              <a:lnSpc>
                <a:spcPct val="85000"/>
              </a:lnSpc>
              <a:spcAft>
                <a:spcPts val="1000"/>
              </a:spcAft>
              <a:buFont typeface="Arial" panose="020B0604020202020204" pitchFamily="34" charset="0"/>
              <a:buChar char="•"/>
            </a:pPr>
            <a:endParaRPr lang="en-US" sz="2000" dirty="0">
              <a:solidFill>
                <a:schemeClr val="tx1">
                  <a:lumMod val="75000"/>
                </a:schemeClr>
              </a:solidFill>
            </a:endParaRPr>
          </a:p>
          <a:p>
            <a:pPr marL="1193258" lvl="3" indent="-285739" algn="just">
              <a:lnSpc>
                <a:spcPct val="85000"/>
              </a:lnSpc>
              <a:spcAft>
                <a:spcPts val="1000"/>
              </a:spcAft>
              <a:buFont typeface="Arial" panose="020B0604020202020204" pitchFamily="34" charset="0"/>
              <a:buChar char="•"/>
            </a:pPr>
            <a:endParaRPr lang="en-US" sz="2000" dirty="0">
              <a:solidFill>
                <a:schemeClr val="tx1">
                  <a:lumMod val="75000"/>
                </a:schemeClr>
              </a:solidFill>
            </a:endParaRPr>
          </a:p>
          <a:p>
            <a:pPr marL="2279119" lvl="6" algn="just">
              <a:lnSpc>
                <a:spcPct val="85000"/>
              </a:lnSpc>
              <a:spcAft>
                <a:spcPts val="1000"/>
              </a:spcAft>
            </a:pPr>
            <a:r>
              <a:rPr lang="en-US" sz="1400" b="1" dirty="0"/>
              <a:t>* System Requirements Specification (SRS) documents requirements</a:t>
            </a:r>
          </a:p>
          <a:p>
            <a:pPr marL="907519" lvl="3" algn="just">
              <a:lnSpc>
                <a:spcPct val="85000"/>
              </a:lnSpc>
              <a:spcAft>
                <a:spcPts val="1000"/>
              </a:spcAft>
            </a:pPr>
            <a:endParaRPr lang="en-US" sz="2000" dirty="0">
              <a:solidFill>
                <a:schemeClr val="tx1">
                  <a:lumMod val="75000"/>
                </a:schemeClr>
              </a:solidFill>
            </a:endParaRPr>
          </a:p>
        </p:txBody>
      </p:sp>
    </p:spTree>
    <p:extLst>
      <p:ext uri="{BB962C8B-B14F-4D97-AF65-F5344CB8AC3E}">
        <p14:creationId xmlns:p14="http://schemas.microsoft.com/office/powerpoint/2010/main" val="117850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91" y="194050"/>
            <a:ext cx="8574484" cy="586779"/>
          </a:xfrm>
        </p:spPr>
        <p:txBody>
          <a:bodyPr vert="horz" lIns="91440" tIns="45720" rIns="91440" bIns="45720" rtlCol="0" anchor="t">
            <a:normAutofit/>
          </a:bodyPr>
          <a:lstStyle/>
          <a:p>
            <a:r>
              <a:rPr lang="en-US" sz="3600" dirty="0">
                <a:solidFill>
                  <a:srgbClr val="1F497D"/>
                </a:solidFill>
                <a:latin typeface="Calibri" panose="020F0502020204030204" pitchFamily="34" charset="0"/>
                <a:cs typeface="Calibri" panose="020F0502020204030204" pitchFamily="34" charset="0"/>
              </a:rPr>
              <a:t>Assumptions</a:t>
            </a:r>
          </a:p>
        </p:txBody>
      </p:sp>
      <p:sp>
        <p:nvSpPr>
          <p:cNvPr id="10" name="Rectangle 9"/>
          <p:cNvSpPr/>
          <p:nvPr/>
        </p:nvSpPr>
        <p:spPr>
          <a:xfrm>
            <a:off x="174546" y="948194"/>
            <a:ext cx="8540829" cy="436145"/>
          </a:xfrm>
          <a:prstGeom prst="rect">
            <a:avLst/>
          </a:prstGeom>
        </p:spPr>
        <p:txBody>
          <a:bodyPr wrap="square" tIns="0" bIns="0">
            <a:spAutoFit/>
          </a:bodyPr>
          <a:lstStyle/>
          <a:p>
            <a:pPr marL="782352" lvl="1" indent="-238115">
              <a:buFont typeface="Wingdings" panose="05000000000000000000" pitchFamily="2" charset="2"/>
              <a:buChar char="v"/>
            </a:pPr>
            <a:endParaRPr lang="en-US" sz="1167" dirty="0"/>
          </a:p>
          <a:p>
            <a:pPr marL="829975" lvl="1" indent="-285739">
              <a:buFont typeface="Wingdings" panose="05000000000000000000" pitchFamily="2" charset="2"/>
              <a:buChar char="v"/>
            </a:pPr>
            <a:endParaRPr lang="en-US" sz="1667" b="1" dirty="0"/>
          </a:p>
        </p:txBody>
      </p:sp>
      <p:sp>
        <p:nvSpPr>
          <p:cNvPr id="5" name="TextBox 4">
            <a:extLst>
              <a:ext uri="{FF2B5EF4-FFF2-40B4-BE49-F238E27FC236}">
                <a16:creationId xmlns:a16="http://schemas.microsoft.com/office/drawing/2014/main" id="{9BF6A4DA-3F45-44BD-AB07-F46A34A27E56}"/>
              </a:ext>
            </a:extLst>
          </p:cNvPr>
          <p:cNvSpPr txBox="1"/>
          <p:nvPr/>
        </p:nvSpPr>
        <p:spPr>
          <a:xfrm>
            <a:off x="258202" y="780829"/>
            <a:ext cx="8620382" cy="5345631"/>
          </a:xfrm>
          <a:prstGeom prst="rect">
            <a:avLst/>
          </a:prstGeom>
          <a:noFill/>
        </p:spPr>
        <p:txBody>
          <a:bodyPr wrap="square" tIns="76200" rtlCol="0">
            <a:spAutoFit/>
          </a:bodyPr>
          <a:lstStyle/>
          <a:p>
            <a:pPr marL="238115" indent="-238115" algn="just">
              <a:lnSpc>
                <a:spcPct val="85000"/>
              </a:lnSpc>
              <a:spcAft>
                <a:spcPts val="1000"/>
              </a:spcAft>
              <a:buFont typeface="Arial" panose="020B0604020202020204" pitchFamily="34" charset="0"/>
              <a:buChar char="•"/>
            </a:pPr>
            <a:r>
              <a:rPr lang="en-US" sz="2000" dirty="0">
                <a:solidFill>
                  <a:schemeClr val="tx1">
                    <a:lumMod val="75000"/>
                  </a:schemeClr>
                </a:solidFill>
              </a:rPr>
              <a:t>Funding </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FY20 funding $448.5K</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$300K/year follow-on funding thru FY2025</a:t>
            </a:r>
          </a:p>
          <a:p>
            <a:pPr marL="238115" indent="-238115" algn="just">
              <a:lnSpc>
                <a:spcPct val="85000"/>
              </a:lnSpc>
              <a:spcAft>
                <a:spcPts val="1000"/>
              </a:spcAft>
              <a:buFont typeface="Arial" panose="020B0604020202020204" pitchFamily="34" charset="0"/>
              <a:buChar char="•"/>
            </a:pPr>
            <a:r>
              <a:rPr lang="en-US" sz="2000" dirty="0">
                <a:solidFill>
                  <a:schemeClr val="tx1">
                    <a:lumMod val="75000"/>
                  </a:schemeClr>
                </a:solidFill>
              </a:rPr>
              <a:t>Scope </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Develop Registry &amp; Repositories</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Align with larger NIEM tool modernization effort</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Majority of security controls inherited from hosting platform (e.g., RMF)</a:t>
            </a:r>
          </a:p>
          <a:p>
            <a:pPr marL="238115" indent="-238115" algn="just">
              <a:lnSpc>
                <a:spcPct val="85000"/>
              </a:lnSpc>
              <a:spcAft>
                <a:spcPts val="1000"/>
              </a:spcAft>
              <a:buFont typeface="Arial" panose="020B0604020202020204" pitchFamily="34" charset="0"/>
              <a:buChar char="•"/>
            </a:pPr>
            <a:r>
              <a:rPr lang="en-US" sz="2000" dirty="0">
                <a:solidFill>
                  <a:schemeClr val="tx1">
                    <a:lumMod val="75000"/>
                  </a:schemeClr>
                </a:solidFill>
              </a:rPr>
              <a:t>Approach </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Phase I:  fulfill requirements of SRS (basic IEPD submission/download, search); requires manual IEPD validation by administrators</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Phase II: integrate with BAH tool suite, advanced search, best practices web development</a:t>
            </a:r>
          </a:p>
          <a:p>
            <a:pPr marL="238115" indent="-238115" algn="just">
              <a:lnSpc>
                <a:spcPct val="85000"/>
              </a:lnSpc>
              <a:spcAft>
                <a:spcPts val="1000"/>
              </a:spcAft>
              <a:buFont typeface="Arial" panose="020B0604020202020204" pitchFamily="34" charset="0"/>
              <a:buChar char="•"/>
            </a:pPr>
            <a:r>
              <a:rPr lang="en-US" sz="2000" dirty="0">
                <a:solidFill>
                  <a:schemeClr val="tx1">
                    <a:lumMod val="75000"/>
                  </a:schemeClr>
                </a:solidFill>
              </a:rPr>
              <a:t>Functional</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Average usage low (&lt; 10 concurrent users)</a:t>
            </a:r>
          </a:p>
          <a:p>
            <a:pPr marL="782352" lvl="1" indent="-238115" algn="just">
              <a:lnSpc>
                <a:spcPct val="85000"/>
              </a:lnSpc>
              <a:spcAft>
                <a:spcPts val="1000"/>
              </a:spcAft>
              <a:buFont typeface="Arial" panose="020B0604020202020204" pitchFamily="34" charset="0"/>
              <a:buChar char="•"/>
            </a:pPr>
            <a:r>
              <a:rPr lang="en-US" sz="1833" dirty="0">
                <a:solidFill>
                  <a:schemeClr val="tx1">
                    <a:lumMod val="75000"/>
                  </a:schemeClr>
                </a:solidFill>
              </a:rPr>
              <a:t>10GB server space</a:t>
            </a:r>
          </a:p>
        </p:txBody>
      </p:sp>
    </p:spTree>
    <p:extLst>
      <p:ext uri="{BB962C8B-B14F-4D97-AF65-F5344CB8AC3E}">
        <p14:creationId xmlns:p14="http://schemas.microsoft.com/office/powerpoint/2010/main" val="26435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058" y="46270"/>
            <a:ext cx="8574484" cy="586779"/>
          </a:xfrm>
        </p:spPr>
        <p:txBody>
          <a:bodyPr vert="horz" lIns="91440" tIns="45720" rIns="91440" bIns="45720" rtlCol="0" anchor="t">
            <a:normAutofit/>
          </a:bodyPr>
          <a:lstStyle/>
          <a:p>
            <a:r>
              <a:rPr lang="en-US" sz="3600" dirty="0">
                <a:solidFill>
                  <a:srgbClr val="1F497D"/>
                </a:solidFill>
                <a:latin typeface="Calibri" panose="020F0502020204030204" pitchFamily="34" charset="0"/>
                <a:cs typeface="Calibri" panose="020F0502020204030204" pitchFamily="34" charset="0"/>
              </a:rPr>
              <a:t>APPROACH</a:t>
            </a:r>
          </a:p>
        </p:txBody>
      </p:sp>
      <p:sp>
        <p:nvSpPr>
          <p:cNvPr id="10" name="Rectangle 9"/>
          <p:cNvSpPr/>
          <p:nvPr/>
        </p:nvSpPr>
        <p:spPr>
          <a:xfrm>
            <a:off x="174546" y="948194"/>
            <a:ext cx="8540829" cy="436145"/>
          </a:xfrm>
          <a:prstGeom prst="rect">
            <a:avLst/>
          </a:prstGeom>
        </p:spPr>
        <p:txBody>
          <a:bodyPr wrap="square" tIns="0" bIns="0">
            <a:spAutoFit/>
          </a:bodyPr>
          <a:lstStyle/>
          <a:p>
            <a:pPr marL="782352" lvl="1" indent="-238115">
              <a:buFont typeface="Wingdings" panose="05000000000000000000" pitchFamily="2" charset="2"/>
              <a:buChar char="v"/>
            </a:pPr>
            <a:endParaRPr lang="en-US" sz="1167" dirty="0"/>
          </a:p>
          <a:p>
            <a:pPr marL="829975" lvl="1" indent="-285739">
              <a:buFont typeface="Wingdings" panose="05000000000000000000" pitchFamily="2" charset="2"/>
              <a:buChar char="v"/>
            </a:pPr>
            <a:endParaRPr lang="en-US" sz="1667" b="1" dirty="0"/>
          </a:p>
        </p:txBody>
      </p:sp>
      <p:sp>
        <p:nvSpPr>
          <p:cNvPr id="5" name="TextBox 4">
            <a:extLst>
              <a:ext uri="{FF2B5EF4-FFF2-40B4-BE49-F238E27FC236}">
                <a16:creationId xmlns:a16="http://schemas.microsoft.com/office/drawing/2014/main" id="{9BF6A4DA-3F45-44BD-AB07-F46A34A27E56}"/>
              </a:ext>
            </a:extLst>
          </p:cNvPr>
          <p:cNvSpPr txBox="1"/>
          <p:nvPr/>
        </p:nvSpPr>
        <p:spPr>
          <a:xfrm>
            <a:off x="94993" y="786831"/>
            <a:ext cx="8620382" cy="5595699"/>
          </a:xfrm>
          <a:prstGeom prst="rect">
            <a:avLst/>
          </a:prstGeom>
          <a:noFill/>
        </p:spPr>
        <p:txBody>
          <a:bodyPr wrap="square" tIns="76200" rtlCol="0">
            <a:spAutoFit/>
          </a:bodyPr>
          <a:lstStyle/>
          <a:p>
            <a:pPr marL="325152" indent="-238115">
              <a:lnSpc>
                <a:spcPct val="85000"/>
              </a:lnSpc>
              <a:spcAft>
                <a:spcPts val="1000"/>
              </a:spcAft>
              <a:buFont typeface="Arial" panose="020B0604020202020204" pitchFamily="34" charset="0"/>
              <a:buChar char="•"/>
            </a:pPr>
            <a:r>
              <a:rPr lang="en-US" sz="1833" dirty="0">
                <a:solidFill>
                  <a:schemeClr val="tx1">
                    <a:lumMod val="75000"/>
                  </a:schemeClr>
                </a:solidFill>
              </a:rPr>
              <a:t>Phase I:  Baseline capability </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Meets requirements of the SRS</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Basic IEPD submission, download, and search</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Limited by time, funding, and platform limitations</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Does NOT work with data “inside” an IEPD—requires user to download an IEPD and manipulate locally</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Requires manual IEPD inspection &amp; validation by administrators</a:t>
            </a:r>
          </a:p>
          <a:p>
            <a:pPr marL="325152" indent="-238115">
              <a:lnSpc>
                <a:spcPct val="85000"/>
              </a:lnSpc>
              <a:spcAft>
                <a:spcPts val="1000"/>
              </a:spcAft>
              <a:buFont typeface="Arial" panose="020B0604020202020204" pitchFamily="34" charset="0"/>
              <a:buChar char="•"/>
            </a:pPr>
            <a:r>
              <a:rPr lang="en-US" sz="1833" dirty="0">
                <a:solidFill>
                  <a:schemeClr val="tx1">
                    <a:lumMod val="75000"/>
                  </a:schemeClr>
                </a:solidFill>
              </a:rPr>
              <a:t>Phase II: Advanced capability</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Capabilities beyond the SRS, currently unspecified</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Informed by Phase I lessons learned/experience</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Integration with BAH tool suite (e.g. search/retrieve/post API)</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Resolve gaps based on Phase I platform/time limitations</a:t>
            </a:r>
          </a:p>
          <a:p>
            <a:pPr marL="782352" lvl="1" indent="-238115">
              <a:lnSpc>
                <a:spcPct val="85000"/>
              </a:lnSpc>
              <a:spcAft>
                <a:spcPts val="1000"/>
              </a:spcAft>
              <a:buFont typeface="Arial" panose="020B0604020202020204" pitchFamily="34" charset="0"/>
              <a:buChar char="•"/>
            </a:pPr>
            <a:r>
              <a:rPr lang="en-US" sz="1833" dirty="0">
                <a:solidFill>
                  <a:schemeClr val="tx1">
                    <a:lumMod val="75000"/>
                  </a:schemeClr>
                </a:solidFill>
              </a:rPr>
              <a:t>Best practices web development </a:t>
            </a:r>
            <a:r>
              <a:rPr lang="en-US" sz="1400" dirty="0">
                <a:solidFill>
                  <a:schemeClr val="tx1">
                    <a:lumMod val="75000"/>
                  </a:schemeClr>
                </a:solidFill>
              </a:rPr>
              <a:t>(e.g. Containerization, deployable in any environment, Open-source code)</a:t>
            </a:r>
            <a:endParaRPr lang="en-US" sz="1600" dirty="0">
              <a:solidFill>
                <a:schemeClr val="tx1">
                  <a:lumMod val="75000"/>
                </a:schemeClr>
              </a:solidFill>
            </a:endParaRPr>
          </a:p>
          <a:p>
            <a:pPr marL="782352" lvl="1" indent="-238115">
              <a:lnSpc>
                <a:spcPct val="85000"/>
              </a:lnSpc>
              <a:spcAft>
                <a:spcPts val="1000"/>
              </a:spcAft>
              <a:buFont typeface="Arial" panose="020B0604020202020204" pitchFamily="34" charset="0"/>
              <a:buChar char="•"/>
            </a:pPr>
            <a:endParaRPr lang="en-US" sz="1833" dirty="0">
              <a:solidFill>
                <a:schemeClr val="tx1">
                  <a:lumMod val="75000"/>
                </a:schemeClr>
              </a:solidFill>
            </a:endParaRPr>
          </a:p>
          <a:p>
            <a:pPr marL="782352" lvl="1" indent="-238115">
              <a:lnSpc>
                <a:spcPct val="85000"/>
              </a:lnSpc>
              <a:spcAft>
                <a:spcPts val="1000"/>
              </a:spcAft>
              <a:buFont typeface="Arial" panose="020B0604020202020204" pitchFamily="34" charset="0"/>
              <a:buChar char="•"/>
            </a:pPr>
            <a:endParaRPr lang="en-US" sz="1833" dirty="0">
              <a:solidFill>
                <a:schemeClr val="tx1">
                  <a:lumMod val="75000"/>
                </a:schemeClr>
              </a:solidFill>
            </a:endParaRPr>
          </a:p>
        </p:txBody>
      </p:sp>
    </p:spTree>
    <p:extLst>
      <p:ext uri="{BB962C8B-B14F-4D97-AF65-F5344CB8AC3E}">
        <p14:creationId xmlns:p14="http://schemas.microsoft.com/office/powerpoint/2010/main" val="220720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266" y="79750"/>
            <a:ext cx="8574484" cy="586779"/>
          </a:xfrm>
        </p:spPr>
        <p:txBody>
          <a:bodyPr vert="horz" lIns="91440" tIns="45720" rIns="91440" bIns="45720" rtlCol="0" anchor="t">
            <a:normAutofit/>
          </a:bodyPr>
          <a:lstStyle/>
          <a:p>
            <a:r>
              <a:rPr lang="en-US" sz="3600" dirty="0">
                <a:solidFill>
                  <a:srgbClr val="1F497D"/>
                </a:solidFill>
                <a:latin typeface="Calibri" panose="020F0502020204030204" pitchFamily="34" charset="0"/>
                <a:cs typeface="Calibri" panose="020F0502020204030204" pitchFamily="34" charset="0"/>
              </a:rPr>
              <a:t>Hosting Options Analysis</a:t>
            </a:r>
          </a:p>
        </p:txBody>
      </p:sp>
      <p:sp>
        <p:nvSpPr>
          <p:cNvPr id="11" name="Rectangle 10">
            <a:extLst>
              <a:ext uri="{FF2B5EF4-FFF2-40B4-BE49-F238E27FC236}">
                <a16:creationId xmlns:a16="http://schemas.microsoft.com/office/drawing/2014/main" id="{04A2B9D9-8C13-47AE-B707-E00690E61AF6}"/>
              </a:ext>
            </a:extLst>
          </p:cNvPr>
          <p:cNvSpPr/>
          <p:nvPr/>
        </p:nvSpPr>
        <p:spPr>
          <a:xfrm>
            <a:off x="298789" y="1221790"/>
            <a:ext cx="3732723" cy="502573"/>
          </a:xfrm>
          <a:prstGeom prst="rect">
            <a:avLst/>
          </a:prstGeom>
        </p:spPr>
        <p:txBody>
          <a:bodyPr wrap="square">
            <a:spAutoFit/>
          </a:bodyPr>
          <a:lstStyle/>
          <a:p>
            <a:pPr fontAlgn="base"/>
            <a:endParaRPr lang="en-US" sz="1333" dirty="0">
              <a:solidFill>
                <a:srgbClr val="002060"/>
              </a:solidFill>
            </a:endParaRPr>
          </a:p>
          <a:p>
            <a:pPr marL="142869" indent="-142869">
              <a:spcAft>
                <a:spcPts val="500"/>
              </a:spcAft>
              <a:buFont typeface="Arial" panose="020B0604020202020204" pitchFamily="34" charset="0"/>
              <a:buChar char="•"/>
            </a:pPr>
            <a:endParaRPr lang="en-US" sz="1333" dirty="0"/>
          </a:p>
        </p:txBody>
      </p:sp>
      <p:sp>
        <p:nvSpPr>
          <p:cNvPr id="3" name="TextBox 2">
            <a:extLst>
              <a:ext uri="{FF2B5EF4-FFF2-40B4-BE49-F238E27FC236}">
                <a16:creationId xmlns:a16="http://schemas.microsoft.com/office/drawing/2014/main" id="{3E12A019-ECA6-41B8-9A43-E4AC9B82894D}"/>
              </a:ext>
            </a:extLst>
          </p:cNvPr>
          <p:cNvSpPr txBox="1"/>
          <p:nvPr/>
        </p:nvSpPr>
        <p:spPr>
          <a:xfrm>
            <a:off x="138578" y="744423"/>
            <a:ext cx="4262705" cy="397481"/>
          </a:xfrm>
          <a:prstGeom prst="rect">
            <a:avLst/>
          </a:prstGeom>
          <a:noFill/>
        </p:spPr>
        <p:txBody>
          <a:bodyPr wrap="none" rtlCol="0">
            <a:spAutoFit/>
          </a:bodyPr>
          <a:lstStyle/>
          <a:p>
            <a:pPr algn="ctr">
              <a:lnSpc>
                <a:spcPct val="85000"/>
              </a:lnSpc>
              <a:spcAft>
                <a:spcPts val="1000"/>
              </a:spcAft>
            </a:pPr>
            <a:r>
              <a:rPr lang="en-US" sz="2333" b="1" u="sng" dirty="0">
                <a:solidFill>
                  <a:schemeClr val="tx1">
                    <a:lumMod val="75000"/>
                  </a:schemeClr>
                </a:solidFill>
              </a:rPr>
              <a:t>Market Research for Hosting</a:t>
            </a:r>
          </a:p>
        </p:txBody>
      </p:sp>
      <p:sp>
        <p:nvSpPr>
          <p:cNvPr id="9" name="TextBox 8">
            <a:extLst>
              <a:ext uri="{FF2B5EF4-FFF2-40B4-BE49-F238E27FC236}">
                <a16:creationId xmlns:a16="http://schemas.microsoft.com/office/drawing/2014/main" id="{9F7A3BE6-48FC-48A9-8BCD-D04B783AFA36}"/>
              </a:ext>
            </a:extLst>
          </p:cNvPr>
          <p:cNvSpPr txBox="1"/>
          <p:nvPr/>
        </p:nvSpPr>
        <p:spPr>
          <a:xfrm>
            <a:off x="5604732" y="826803"/>
            <a:ext cx="2539606" cy="397481"/>
          </a:xfrm>
          <a:prstGeom prst="rect">
            <a:avLst/>
          </a:prstGeom>
          <a:noFill/>
        </p:spPr>
        <p:txBody>
          <a:bodyPr wrap="none" rtlCol="0">
            <a:spAutoFit/>
          </a:bodyPr>
          <a:lstStyle/>
          <a:p>
            <a:pPr algn="ctr">
              <a:lnSpc>
                <a:spcPct val="85000"/>
              </a:lnSpc>
              <a:spcAft>
                <a:spcPts val="1000"/>
              </a:spcAft>
            </a:pPr>
            <a:r>
              <a:rPr lang="en-US" sz="2333" b="1" u="sng" dirty="0">
                <a:solidFill>
                  <a:schemeClr val="tx1">
                    <a:lumMod val="75000"/>
                  </a:schemeClr>
                </a:solidFill>
              </a:rPr>
              <a:t>Criteria Analysis</a:t>
            </a:r>
          </a:p>
        </p:txBody>
      </p:sp>
      <p:sp>
        <p:nvSpPr>
          <p:cNvPr id="12" name="Rectangle 11">
            <a:extLst>
              <a:ext uri="{FF2B5EF4-FFF2-40B4-BE49-F238E27FC236}">
                <a16:creationId xmlns:a16="http://schemas.microsoft.com/office/drawing/2014/main" id="{B98C71CC-844D-45A3-881E-D4D8DCBA1306}"/>
              </a:ext>
            </a:extLst>
          </p:cNvPr>
          <p:cNvSpPr/>
          <p:nvPr/>
        </p:nvSpPr>
        <p:spPr>
          <a:xfrm>
            <a:off x="4962924" y="1450040"/>
            <a:ext cx="3823222" cy="4801314"/>
          </a:xfrm>
          <a:prstGeom prst="rect">
            <a:avLst/>
          </a:prstGeom>
        </p:spPr>
        <p:txBody>
          <a:bodyPr wrap="square">
            <a:spAutoFit/>
          </a:bodyPr>
          <a:lstStyle/>
          <a:p>
            <a:pPr marL="236211" indent="-238115">
              <a:spcAft>
                <a:spcPts val="500"/>
              </a:spcAft>
              <a:buFont typeface="Arial" panose="020B0604020202020204" pitchFamily="34" charset="0"/>
              <a:buChar char="•"/>
            </a:pPr>
            <a:r>
              <a:rPr lang="en-US" sz="1600" b="1" dirty="0">
                <a:solidFill>
                  <a:schemeClr val="tx1">
                    <a:lumMod val="75000"/>
                  </a:schemeClr>
                </a:solidFill>
              </a:rPr>
              <a:t>Website Hosting</a:t>
            </a:r>
          </a:p>
          <a:p>
            <a:pPr marL="236211" indent="-238115">
              <a:spcAft>
                <a:spcPts val="500"/>
              </a:spcAft>
              <a:buFont typeface="Arial" panose="020B0604020202020204" pitchFamily="34" charset="0"/>
              <a:buChar char="•"/>
            </a:pPr>
            <a:r>
              <a:rPr lang="en-US" sz="1600" b="1" dirty="0">
                <a:solidFill>
                  <a:schemeClr val="tx1">
                    <a:lumMod val="75000"/>
                  </a:schemeClr>
                </a:solidFill>
              </a:rPr>
              <a:t>Security/RMF</a:t>
            </a:r>
          </a:p>
          <a:p>
            <a:pPr marL="236211" indent="-238115">
              <a:spcAft>
                <a:spcPts val="500"/>
              </a:spcAft>
              <a:buFont typeface="Arial" panose="020B0604020202020204" pitchFamily="34" charset="0"/>
              <a:buChar char="•"/>
            </a:pPr>
            <a:r>
              <a:rPr lang="en-US" sz="1600" b="1" dirty="0">
                <a:solidFill>
                  <a:schemeClr val="tx1">
                    <a:lumMod val="75000"/>
                  </a:schemeClr>
                </a:solidFill>
              </a:rPr>
              <a:t>Cost Structure</a:t>
            </a:r>
          </a:p>
          <a:p>
            <a:pPr marL="236211" indent="-238115">
              <a:spcAft>
                <a:spcPts val="500"/>
              </a:spcAft>
              <a:buFont typeface="Arial" panose="020B0604020202020204" pitchFamily="34" charset="0"/>
              <a:buChar char="•"/>
            </a:pPr>
            <a:r>
              <a:rPr lang="en-US" sz="1600" b="1" dirty="0">
                <a:solidFill>
                  <a:schemeClr val="tx1">
                    <a:lumMod val="75000"/>
                  </a:schemeClr>
                </a:solidFill>
              </a:rPr>
              <a:t>Custom software restrictions</a:t>
            </a:r>
          </a:p>
          <a:p>
            <a:pPr marL="236211" indent="-238115">
              <a:spcAft>
                <a:spcPts val="500"/>
              </a:spcAft>
              <a:buFont typeface="Arial" panose="020B0604020202020204" pitchFamily="34" charset="0"/>
              <a:buChar char="•"/>
            </a:pPr>
            <a:r>
              <a:rPr lang="en-US" sz="1600" b="1" dirty="0">
                <a:solidFill>
                  <a:schemeClr val="tx1">
                    <a:lumMod val="75000"/>
                  </a:schemeClr>
                </a:solidFill>
              </a:rPr>
              <a:t>Ease of Development &amp; Control</a:t>
            </a:r>
          </a:p>
          <a:p>
            <a:pPr marL="780447" lvl="2" indent="-238115">
              <a:spcAft>
                <a:spcPts val="500"/>
              </a:spcAft>
              <a:buFont typeface="Arial" panose="020B0604020202020204" pitchFamily="34" charset="0"/>
              <a:buChar char="•"/>
            </a:pPr>
            <a:r>
              <a:rPr lang="en-US" sz="1600" dirty="0">
                <a:solidFill>
                  <a:schemeClr val="tx1">
                    <a:lumMod val="75000"/>
                  </a:schemeClr>
                </a:solidFill>
              </a:rPr>
              <a:t>Containerization Support </a:t>
            </a:r>
          </a:p>
          <a:p>
            <a:pPr marL="780447" lvl="2" indent="-238115">
              <a:spcAft>
                <a:spcPts val="500"/>
              </a:spcAft>
              <a:buFont typeface="Arial" panose="020B0604020202020204" pitchFamily="34" charset="0"/>
              <a:buChar char="•"/>
            </a:pPr>
            <a:r>
              <a:rPr lang="en-US" sz="1600" dirty="0">
                <a:solidFill>
                  <a:schemeClr val="tx1">
                    <a:lumMod val="75000"/>
                  </a:schemeClr>
                </a:solidFill>
              </a:rPr>
              <a:t>Control over Deployments &amp; Updates </a:t>
            </a:r>
          </a:p>
          <a:p>
            <a:pPr marL="780447" lvl="2" indent="-238115">
              <a:spcAft>
                <a:spcPts val="500"/>
              </a:spcAft>
              <a:buFont typeface="Arial" panose="020B0604020202020204" pitchFamily="34" charset="0"/>
              <a:buChar char="•"/>
            </a:pPr>
            <a:r>
              <a:rPr lang="en-US" sz="1600" dirty="0">
                <a:solidFill>
                  <a:schemeClr val="tx1">
                    <a:lumMod val="75000"/>
                  </a:schemeClr>
                </a:solidFill>
              </a:rPr>
              <a:t>Level of Administrator Access </a:t>
            </a:r>
          </a:p>
          <a:p>
            <a:pPr marL="780447" lvl="2" indent="-238115">
              <a:spcAft>
                <a:spcPts val="500"/>
              </a:spcAft>
              <a:buFont typeface="Arial" panose="020B0604020202020204" pitchFamily="34" charset="0"/>
              <a:buChar char="•"/>
            </a:pPr>
            <a:r>
              <a:rPr lang="en-US" sz="1600" dirty="0">
                <a:solidFill>
                  <a:schemeClr val="tx1">
                    <a:lumMod val="75000"/>
                  </a:schemeClr>
                </a:solidFill>
              </a:rPr>
              <a:t>User Access Control Limitations</a:t>
            </a:r>
          </a:p>
          <a:p>
            <a:pPr marL="236211" lvl="1" indent="-238115">
              <a:spcAft>
                <a:spcPts val="500"/>
              </a:spcAft>
              <a:buFont typeface="Arial" panose="020B0604020202020204" pitchFamily="34" charset="0"/>
              <a:buChar char="•"/>
            </a:pPr>
            <a:r>
              <a:rPr lang="en-US" sz="1600" dirty="0">
                <a:solidFill>
                  <a:schemeClr val="tx1">
                    <a:lumMod val="75000"/>
                  </a:schemeClr>
                </a:solidFill>
                <a:latin typeface="Tahoma" panose="020B0604030504040204" pitchFamily="34" charset="0"/>
              </a:rPr>
              <a:t>Handling of sensitive data (e.g., CUI, privacy)</a:t>
            </a:r>
            <a:endParaRPr lang="en-US" sz="1600" b="1" dirty="0">
              <a:solidFill>
                <a:schemeClr val="tx1">
                  <a:lumMod val="75000"/>
                </a:schemeClr>
              </a:solidFill>
            </a:endParaRPr>
          </a:p>
          <a:p>
            <a:pPr marL="236211" indent="-238115">
              <a:spcAft>
                <a:spcPts val="500"/>
              </a:spcAft>
              <a:buFont typeface="Arial" panose="020B0604020202020204" pitchFamily="34" charset="0"/>
              <a:buChar char="•"/>
            </a:pPr>
            <a:r>
              <a:rPr lang="en-US" sz="1600" dirty="0">
                <a:solidFill>
                  <a:schemeClr val="tx1">
                    <a:lumMod val="75000"/>
                  </a:schemeClr>
                </a:solidFill>
              </a:rPr>
              <a:t>Audit capability​</a:t>
            </a:r>
          </a:p>
          <a:p>
            <a:pPr marL="236211" indent="-238115">
              <a:spcAft>
                <a:spcPts val="500"/>
              </a:spcAft>
              <a:buFont typeface="Arial" panose="020B0604020202020204" pitchFamily="34" charset="0"/>
              <a:buChar char="•"/>
            </a:pPr>
            <a:r>
              <a:rPr lang="en-US" sz="1600" dirty="0">
                <a:solidFill>
                  <a:schemeClr val="tx1">
                    <a:lumMod val="75000"/>
                  </a:schemeClr>
                </a:solidFill>
              </a:rPr>
              <a:t>Backups</a:t>
            </a:r>
          </a:p>
          <a:p>
            <a:pPr marL="236211" indent="-238115">
              <a:spcAft>
                <a:spcPts val="500"/>
              </a:spcAft>
              <a:buFont typeface="Arial" panose="020B0604020202020204" pitchFamily="34" charset="0"/>
              <a:buChar char="•"/>
            </a:pPr>
            <a:endParaRPr lang="en-US" sz="1600" dirty="0"/>
          </a:p>
        </p:txBody>
      </p:sp>
      <p:cxnSp>
        <p:nvCxnSpPr>
          <p:cNvPr id="13" name="Straight Connector 12">
            <a:extLst>
              <a:ext uri="{FF2B5EF4-FFF2-40B4-BE49-F238E27FC236}">
                <a16:creationId xmlns:a16="http://schemas.microsoft.com/office/drawing/2014/main" id="{FD56D20D-2358-4A7A-B7EF-2227EE043D79}"/>
              </a:ext>
            </a:extLst>
          </p:cNvPr>
          <p:cNvCxnSpPr>
            <a:cxnSpLocks/>
          </p:cNvCxnSpPr>
          <p:nvPr/>
        </p:nvCxnSpPr>
        <p:spPr>
          <a:xfrm>
            <a:off x="4572000" y="826802"/>
            <a:ext cx="43443" cy="5804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33FCE0-62EE-4AC5-9225-BDEBB897D7FC}"/>
              </a:ext>
            </a:extLst>
          </p:cNvPr>
          <p:cNvSpPr/>
          <p:nvPr/>
        </p:nvSpPr>
        <p:spPr>
          <a:xfrm>
            <a:off x="342231" y="1160131"/>
            <a:ext cx="1447912" cy="2136482"/>
          </a:xfrm>
          <a:prstGeom prst="rect">
            <a:avLst/>
          </a:prstGeom>
        </p:spPr>
        <p:txBody>
          <a:bodyPr wrap="square">
            <a:spAutoFit/>
          </a:bodyPr>
          <a:lstStyle/>
          <a:p>
            <a:pPr marL="238115" indent="-238115" fontAlgn="base">
              <a:spcAft>
                <a:spcPts val="500"/>
              </a:spcAft>
              <a:buFont typeface="Arial" panose="020B0604020202020204" pitchFamily="34" charset="0"/>
              <a:buChar char="•"/>
            </a:pPr>
            <a:r>
              <a:rPr lang="en-US" sz="1400" dirty="0">
                <a:solidFill>
                  <a:schemeClr val="tx1">
                    <a:lumMod val="75000"/>
                  </a:schemeClr>
                </a:solidFill>
              </a:rPr>
              <a:t>NIEM.gov​</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DOJ Clearinghouse​</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MAX.gov​</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APAN​</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CKAN​</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Intelink​</a:t>
            </a:r>
          </a:p>
        </p:txBody>
      </p:sp>
      <p:sp>
        <p:nvSpPr>
          <p:cNvPr id="17" name="Rectangle 16">
            <a:extLst>
              <a:ext uri="{FF2B5EF4-FFF2-40B4-BE49-F238E27FC236}">
                <a16:creationId xmlns:a16="http://schemas.microsoft.com/office/drawing/2014/main" id="{C7AB9D74-3A0A-4880-B0F5-AB069ADCF507}"/>
              </a:ext>
            </a:extLst>
          </p:cNvPr>
          <p:cNvSpPr/>
          <p:nvPr/>
        </p:nvSpPr>
        <p:spPr>
          <a:xfrm>
            <a:off x="1833585" y="1139729"/>
            <a:ext cx="2781858" cy="2072362"/>
          </a:xfrm>
          <a:prstGeom prst="rect">
            <a:avLst/>
          </a:prstGeom>
        </p:spPr>
        <p:txBody>
          <a:bodyPr wrap="square">
            <a:spAutoFit/>
          </a:bodyPr>
          <a:lstStyle/>
          <a:p>
            <a:pPr marL="238115" indent="-238115" fontAlgn="base">
              <a:spcAft>
                <a:spcPts val="500"/>
              </a:spcAft>
              <a:buFont typeface="Arial" panose="020B0604020202020204" pitchFamily="34" charset="0"/>
              <a:buChar char="•"/>
            </a:pPr>
            <a:r>
              <a:rPr lang="en-US" sz="1400" dirty="0">
                <a:solidFill>
                  <a:schemeClr val="tx1">
                    <a:lumMod val="75000"/>
                  </a:schemeClr>
                </a:solidFill>
              </a:rPr>
              <a:t>GovCloud/MilCloud</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DI2E (Defense Intelligence Information Enterprise)</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DoD Federated Architecture Portal</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Amazon Web Services-Commercial (AWS)</a:t>
            </a:r>
          </a:p>
          <a:p>
            <a:pPr marL="238115" indent="-238115" fontAlgn="base">
              <a:spcAft>
                <a:spcPts val="500"/>
              </a:spcAft>
              <a:buFont typeface="Arial" panose="020B0604020202020204" pitchFamily="34" charset="0"/>
              <a:buChar char="•"/>
            </a:pPr>
            <a:r>
              <a:rPr lang="en-US" sz="1400" dirty="0">
                <a:solidFill>
                  <a:schemeClr val="tx1">
                    <a:lumMod val="75000"/>
                  </a:schemeClr>
                </a:solidFill>
              </a:rPr>
              <a:t>AWS GovCloud</a:t>
            </a:r>
          </a:p>
        </p:txBody>
      </p:sp>
      <p:sp>
        <p:nvSpPr>
          <p:cNvPr id="18" name="TextBox 17">
            <a:extLst>
              <a:ext uri="{FF2B5EF4-FFF2-40B4-BE49-F238E27FC236}">
                <a16:creationId xmlns:a16="http://schemas.microsoft.com/office/drawing/2014/main" id="{AB7A3B25-6D33-4A43-9348-2D7590965A71}"/>
              </a:ext>
            </a:extLst>
          </p:cNvPr>
          <p:cNvSpPr txBox="1"/>
          <p:nvPr/>
        </p:nvSpPr>
        <p:spPr>
          <a:xfrm>
            <a:off x="291577" y="3395931"/>
            <a:ext cx="3977372" cy="397481"/>
          </a:xfrm>
          <a:prstGeom prst="rect">
            <a:avLst/>
          </a:prstGeom>
          <a:noFill/>
        </p:spPr>
        <p:txBody>
          <a:bodyPr wrap="none" rtlCol="0">
            <a:spAutoFit/>
          </a:bodyPr>
          <a:lstStyle/>
          <a:p>
            <a:pPr algn="ctr">
              <a:lnSpc>
                <a:spcPct val="85000"/>
              </a:lnSpc>
              <a:spcAft>
                <a:spcPts val="1000"/>
              </a:spcAft>
            </a:pPr>
            <a:r>
              <a:rPr lang="en-US" sz="2333" b="1" u="sng" dirty="0">
                <a:solidFill>
                  <a:schemeClr val="tx1">
                    <a:lumMod val="75000"/>
                  </a:schemeClr>
                </a:solidFill>
              </a:rPr>
              <a:t>Hosting Options Narrowed</a:t>
            </a:r>
          </a:p>
        </p:txBody>
      </p:sp>
      <p:graphicFrame>
        <p:nvGraphicFramePr>
          <p:cNvPr id="2" name="Table 1">
            <a:extLst>
              <a:ext uri="{FF2B5EF4-FFF2-40B4-BE49-F238E27FC236}">
                <a16:creationId xmlns:a16="http://schemas.microsoft.com/office/drawing/2014/main" id="{9260783E-3B66-43B9-9C0E-DB50F9F0E490}"/>
              </a:ext>
            </a:extLst>
          </p:cNvPr>
          <p:cNvGraphicFramePr>
            <a:graphicFrameLocks noGrp="1"/>
          </p:cNvGraphicFramePr>
          <p:nvPr>
            <p:extLst>
              <p:ext uri="{D42A27DB-BD31-4B8C-83A1-F6EECF244321}">
                <p14:modId xmlns:p14="http://schemas.microsoft.com/office/powerpoint/2010/main" val="413680474"/>
              </p:ext>
            </p:extLst>
          </p:nvPr>
        </p:nvGraphicFramePr>
        <p:xfrm>
          <a:off x="192379" y="3921147"/>
          <a:ext cx="4201087" cy="2736828"/>
        </p:xfrm>
        <a:graphic>
          <a:graphicData uri="http://schemas.openxmlformats.org/drawingml/2006/table">
            <a:tbl>
              <a:tblPr firstRow="1" bandRow="1">
                <a:tableStyleId>{93296810-A885-4BE3-A3E7-6D5BEEA58F35}</a:tableStyleId>
              </a:tblPr>
              <a:tblGrid>
                <a:gridCol w="1053595">
                  <a:extLst>
                    <a:ext uri="{9D8B030D-6E8A-4147-A177-3AD203B41FA5}">
                      <a16:colId xmlns:a16="http://schemas.microsoft.com/office/drawing/2014/main" val="3205811674"/>
                    </a:ext>
                  </a:extLst>
                </a:gridCol>
                <a:gridCol w="669323">
                  <a:extLst>
                    <a:ext uri="{9D8B030D-6E8A-4147-A177-3AD203B41FA5}">
                      <a16:colId xmlns:a16="http://schemas.microsoft.com/office/drawing/2014/main" val="2530893098"/>
                    </a:ext>
                  </a:extLst>
                </a:gridCol>
                <a:gridCol w="834081">
                  <a:extLst>
                    <a:ext uri="{9D8B030D-6E8A-4147-A177-3AD203B41FA5}">
                      <a16:colId xmlns:a16="http://schemas.microsoft.com/office/drawing/2014/main" val="768928667"/>
                    </a:ext>
                  </a:extLst>
                </a:gridCol>
                <a:gridCol w="854676">
                  <a:extLst>
                    <a:ext uri="{9D8B030D-6E8A-4147-A177-3AD203B41FA5}">
                      <a16:colId xmlns:a16="http://schemas.microsoft.com/office/drawing/2014/main" val="2867025410"/>
                    </a:ext>
                  </a:extLst>
                </a:gridCol>
                <a:gridCol w="789412">
                  <a:extLst>
                    <a:ext uri="{9D8B030D-6E8A-4147-A177-3AD203B41FA5}">
                      <a16:colId xmlns:a16="http://schemas.microsoft.com/office/drawing/2014/main" val="2662293363"/>
                    </a:ext>
                  </a:extLst>
                </a:gridCol>
              </a:tblGrid>
              <a:tr h="517790">
                <a:tc>
                  <a:txBody>
                    <a:bodyPr/>
                    <a:lstStyle/>
                    <a:p>
                      <a:pPr algn="ctr"/>
                      <a:r>
                        <a:rPr lang="en-US" sz="900" dirty="0">
                          <a:solidFill>
                            <a:schemeClr val="bg1"/>
                          </a:solidFill>
                        </a:rPr>
                        <a:t>Platforms</a:t>
                      </a:r>
                    </a:p>
                  </a:txBody>
                  <a:tcPr marL="76200" marR="76200" marT="38100" marB="3810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1F497D"/>
                    </a:solidFill>
                  </a:tcPr>
                </a:tc>
                <a:tc>
                  <a:txBody>
                    <a:bodyPr/>
                    <a:lstStyle/>
                    <a:p>
                      <a:pPr algn="ctr"/>
                      <a:r>
                        <a:rPr lang="en-US" sz="900" dirty="0">
                          <a:solidFill>
                            <a:schemeClr val="bg1"/>
                          </a:solidFill>
                        </a:rPr>
                        <a:t>Public Registry</a:t>
                      </a:r>
                    </a:p>
                  </a:txBody>
                  <a:tcPr marL="76200" marR="76200" marT="38100" marB="3810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1F497D"/>
                    </a:solidFill>
                  </a:tcPr>
                </a:tc>
                <a:tc>
                  <a:txBody>
                    <a:bodyPr/>
                    <a:lstStyle/>
                    <a:p>
                      <a:pPr algn="ctr"/>
                      <a:r>
                        <a:rPr lang="en-US" sz="900" dirty="0">
                          <a:solidFill>
                            <a:schemeClr val="bg1"/>
                          </a:solidFill>
                        </a:rPr>
                        <a:t>Public Repository</a:t>
                      </a:r>
                    </a:p>
                  </a:txBody>
                  <a:tcPr marL="76200" marR="76200" marT="38100" marB="38100">
                    <a:lnB w="28575" cap="flat" cmpd="sng" algn="ctr">
                      <a:solidFill>
                        <a:schemeClr val="tx1"/>
                      </a:solidFill>
                      <a:prstDash val="solid"/>
                      <a:round/>
                      <a:headEnd type="none" w="med" len="med"/>
                      <a:tailEnd type="none" w="med" len="med"/>
                    </a:lnB>
                    <a:solidFill>
                      <a:srgbClr val="1F497D"/>
                    </a:solidFill>
                  </a:tcPr>
                </a:tc>
                <a:tc>
                  <a:txBody>
                    <a:bodyPr/>
                    <a:lstStyle/>
                    <a:p>
                      <a:pPr algn="ctr"/>
                      <a:r>
                        <a:rPr lang="en-US" sz="900" dirty="0">
                          <a:solidFill>
                            <a:schemeClr val="bg1"/>
                          </a:solidFill>
                        </a:rPr>
                        <a:t>Restricted Repository </a:t>
                      </a:r>
                    </a:p>
                  </a:txBody>
                  <a:tcPr marL="76200" marR="76200" marT="38100" marB="38100">
                    <a:lnB w="28575" cap="flat" cmpd="sng" algn="ctr">
                      <a:solidFill>
                        <a:schemeClr val="tx1"/>
                      </a:solidFill>
                      <a:prstDash val="solid"/>
                      <a:round/>
                      <a:headEnd type="none" w="med" len="med"/>
                      <a:tailEnd type="none" w="med" len="med"/>
                    </a:lnB>
                    <a:solidFill>
                      <a:srgbClr val="1F497D"/>
                    </a:solidFill>
                  </a:tcPr>
                </a:tc>
                <a:tc>
                  <a:txBody>
                    <a:bodyPr/>
                    <a:lstStyle/>
                    <a:p>
                      <a:pPr algn="ctr"/>
                      <a:r>
                        <a:rPr lang="en-US" sz="900" dirty="0">
                          <a:solidFill>
                            <a:schemeClr val="bg1"/>
                          </a:solidFill>
                        </a:rPr>
                        <a:t>Phase</a:t>
                      </a:r>
                      <a:r>
                        <a:rPr lang="en-US" sz="900" baseline="0" dirty="0">
                          <a:solidFill>
                            <a:schemeClr val="bg1"/>
                          </a:solidFill>
                        </a:rPr>
                        <a:t> II</a:t>
                      </a:r>
                    </a:p>
                    <a:p>
                      <a:pPr algn="ctr"/>
                      <a:endParaRPr lang="en-US" sz="900" dirty="0">
                        <a:solidFill>
                          <a:schemeClr val="bg1"/>
                        </a:solidFill>
                      </a:endParaRPr>
                    </a:p>
                  </a:txBody>
                  <a:tcPr marL="76200" marR="76200" marT="38100" marB="38100">
                    <a:lnB w="28575" cap="flat" cmpd="sng" algn="ctr">
                      <a:solidFill>
                        <a:schemeClr val="tx1"/>
                      </a:solidFill>
                      <a:prstDash val="solid"/>
                      <a:round/>
                      <a:headEnd type="none" w="med" len="med"/>
                      <a:tailEnd type="none" w="med" len="med"/>
                    </a:lnB>
                    <a:solidFill>
                      <a:srgbClr val="1F497D"/>
                    </a:solidFill>
                  </a:tcPr>
                </a:tc>
                <a:extLst>
                  <a:ext uri="{0D108BD9-81ED-4DB2-BD59-A6C34878D82A}">
                    <a16:rowId xmlns:a16="http://schemas.microsoft.com/office/drawing/2014/main" val="3132785925"/>
                  </a:ext>
                </a:extLst>
              </a:tr>
              <a:tr h="418813">
                <a:tc>
                  <a:txBody>
                    <a:bodyPr/>
                    <a:lstStyle/>
                    <a:p>
                      <a:pPr algn="ctr"/>
                      <a:r>
                        <a:rPr lang="en-US" sz="900" b="1" dirty="0">
                          <a:solidFill>
                            <a:schemeClr val="bg1"/>
                          </a:solidFill>
                        </a:rPr>
                        <a:t>NIEM.gov</a:t>
                      </a:r>
                    </a:p>
                  </a:txBody>
                  <a:tcPr marL="76200" marR="76200" marT="38100" marB="3810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1F497D"/>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n-US" sz="1500" dirty="0">
                        <a:solidFill>
                          <a:schemeClr val="tx1">
                            <a:lumMod val="75000"/>
                          </a:schemeClr>
                        </a:solidFill>
                      </a:endParaRPr>
                    </a:p>
                  </a:txBody>
                  <a:tcPr marL="76200" marR="76200" marT="38100" marB="38100">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n-US" sz="1500" dirty="0">
                        <a:solidFill>
                          <a:schemeClr val="tx1">
                            <a:lumMod val="75000"/>
                          </a:schemeClr>
                        </a:solidFill>
                      </a:endParaRPr>
                    </a:p>
                  </a:txBody>
                  <a:tcPr marL="76200" marR="76200" marT="38100" marB="38100">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46260528"/>
                  </a:ext>
                </a:extLst>
              </a:tr>
              <a:tr h="422731">
                <a:tc>
                  <a:txBody>
                    <a:bodyPr/>
                    <a:lstStyle/>
                    <a:p>
                      <a:pPr algn="ctr"/>
                      <a:r>
                        <a:rPr lang="en-US" sz="900" b="1" dirty="0">
                          <a:solidFill>
                            <a:schemeClr val="bg1"/>
                          </a:solidFill>
                        </a:rPr>
                        <a:t>DOJ Clearinghouse</a:t>
                      </a:r>
                    </a:p>
                  </a:txBody>
                  <a:tcPr marL="76200" marR="76200" marT="38100" marB="38100">
                    <a:lnR w="28575" cap="flat" cmpd="sng" algn="ctr">
                      <a:solidFill>
                        <a:schemeClr val="tx1"/>
                      </a:solidFill>
                      <a:prstDash val="solid"/>
                      <a:round/>
                      <a:headEnd type="none" w="med" len="med"/>
                      <a:tailEnd type="none" w="med" len="med"/>
                    </a:lnR>
                    <a:solidFill>
                      <a:srgbClr val="1F497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lnL w="28575" cap="flat" cmpd="sng" algn="ctr">
                      <a:solidFill>
                        <a:schemeClr val="tx1"/>
                      </a:solidFill>
                      <a:prstDash val="solid"/>
                      <a:round/>
                      <a:headEnd type="none" w="med" len="med"/>
                      <a:tailEnd type="none" w="med" len="med"/>
                    </a:lnL>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95000"/>
                      </a:schemeClr>
                    </a:solidFill>
                  </a:tcPr>
                </a:tc>
                <a:tc>
                  <a:txBody>
                    <a:bodyPr/>
                    <a:lstStyle/>
                    <a:p>
                      <a:pPr algn="ctr"/>
                      <a:endParaRPr lang="en-US" sz="1500" dirty="0">
                        <a:solidFill>
                          <a:schemeClr val="tx1">
                            <a:lumMod val="75000"/>
                          </a:schemeClr>
                        </a:solidFill>
                      </a:endParaRPr>
                    </a:p>
                  </a:txBody>
                  <a:tcPr marL="76200" marR="76200" marT="38100" marB="38100">
                    <a:solidFill>
                      <a:schemeClr val="bg1">
                        <a:lumMod val="95000"/>
                      </a:schemeClr>
                    </a:solidFill>
                  </a:tcPr>
                </a:tc>
                <a:tc>
                  <a:txBody>
                    <a:bodyPr/>
                    <a:lstStyle/>
                    <a:p>
                      <a:pPr algn="ctr"/>
                      <a:endParaRPr lang="en-US" sz="1500" dirty="0">
                        <a:solidFill>
                          <a:schemeClr val="tx1">
                            <a:lumMod val="75000"/>
                          </a:schemeClr>
                        </a:solidFill>
                      </a:endParaRPr>
                    </a:p>
                  </a:txBody>
                  <a:tcPr marL="76200" marR="76200" marT="38100" marB="38100">
                    <a:solidFill>
                      <a:schemeClr val="bg1">
                        <a:lumMod val="95000"/>
                      </a:schemeClr>
                    </a:solidFill>
                  </a:tcPr>
                </a:tc>
                <a:extLst>
                  <a:ext uri="{0D108BD9-81ED-4DB2-BD59-A6C34878D82A}">
                    <a16:rowId xmlns:a16="http://schemas.microsoft.com/office/drawing/2014/main" val="2117957109"/>
                  </a:ext>
                </a:extLst>
              </a:tr>
              <a:tr h="61428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DoD Federated Architecture Portal</a:t>
                      </a:r>
                    </a:p>
                  </a:txBody>
                  <a:tcPr marL="76200" marR="76200" marT="38100" marB="38100">
                    <a:lnR w="28575" cap="flat" cmpd="sng" algn="ctr">
                      <a:solidFill>
                        <a:schemeClr val="tx1"/>
                      </a:solidFill>
                      <a:prstDash val="solid"/>
                      <a:round/>
                      <a:headEnd type="none" w="med" len="med"/>
                      <a:tailEnd type="none" w="med" len="med"/>
                    </a:lnR>
                    <a:solidFill>
                      <a:srgbClr val="1F497D"/>
                    </a:solidFill>
                  </a:tcPr>
                </a:tc>
                <a:tc>
                  <a:txBody>
                    <a:bodyPr/>
                    <a:lstStyle/>
                    <a:p>
                      <a:endParaRPr lang="en-US" sz="1500" dirty="0">
                        <a:solidFill>
                          <a:schemeClr val="tx1">
                            <a:lumMod val="75000"/>
                          </a:schemeClr>
                        </a:solidFill>
                      </a:endParaRPr>
                    </a:p>
                  </a:txBody>
                  <a:tcPr marL="76200" marR="76200" marT="38100" marB="38100">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US" sz="1500" dirty="0">
                        <a:solidFill>
                          <a:schemeClr val="tx1">
                            <a:lumMod val="75000"/>
                          </a:schemeClr>
                        </a:solidFill>
                      </a:endParaRPr>
                    </a:p>
                  </a:txBody>
                  <a:tcPr marL="76200" marR="76200" marT="38100" marB="38100">
                    <a:solidFill>
                      <a:schemeClr val="bg1">
                        <a:lumMod val="8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85000"/>
                      </a:schemeClr>
                    </a:solidFill>
                  </a:tcPr>
                </a:tc>
                <a:tc>
                  <a:txBody>
                    <a:bodyPr/>
                    <a:lstStyle/>
                    <a:p>
                      <a:pPr algn="ctr"/>
                      <a:endParaRPr lang="en-US" sz="1500" dirty="0">
                        <a:solidFill>
                          <a:schemeClr val="tx1">
                            <a:lumMod val="75000"/>
                          </a:schemeClr>
                        </a:solidFill>
                      </a:endParaRPr>
                    </a:p>
                  </a:txBody>
                  <a:tcPr marL="76200" marR="76200" marT="38100" marB="38100">
                    <a:solidFill>
                      <a:schemeClr val="bg1">
                        <a:lumMod val="85000"/>
                      </a:schemeClr>
                    </a:solidFill>
                  </a:tcPr>
                </a:tc>
                <a:extLst>
                  <a:ext uri="{0D108BD9-81ED-4DB2-BD59-A6C34878D82A}">
                    <a16:rowId xmlns:a16="http://schemas.microsoft.com/office/drawing/2014/main" val="3270400071"/>
                  </a:ext>
                </a:extLst>
              </a:tr>
              <a:tr h="403429">
                <a:tc>
                  <a:txBody>
                    <a:bodyPr/>
                    <a:lstStyle/>
                    <a:p>
                      <a:pPr algn="ctr"/>
                      <a:r>
                        <a:rPr lang="en-US" sz="900" b="1" dirty="0">
                          <a:solidFill>
                            <a:schemeClr val="bg1"/>
                          </a:solidFill>
                        </a:rPr>
                        <a:t>AWS</a:t>
                      </a:r>
                    </a:p>
                  </a:txBody>
                  <a:tcPr marL="76200" marR="76200" marT="38100" marB="38100">
                    <a:lnR w="28575" cap="flat" cmpd="sng" algn="ctr">
                      <a:solidFill>
                        <a:schemeClr val="tx1"/>
                      </a:solidFill>
                      <a:prstDash val="solid"/>
                      <a:round/>
                      <a:headEnd type="none" w="med" len="med"/>
                      <a:tailEnd type="none" w="med" len="med"/>
                    </a:lnR>
                    <a:solidFill>
                      <a:srgbClr val="1F497D"/>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lnL w="28575"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9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9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95000"/>
                      </a:schemeClr>
                    </a:solidFill>
                  </a:tcPr>
                </a:tc>
                <a:extLst>
                  <a:ext uri="{0D108BD9-81ED-4DB2-BD59-A6C34878D82A}">
                    <a16:rowId xmlns:a16="http://schemas.microsoft.com/office/drawing/2014/main" val="4235980703"/>
                  </a:ext>
                </a:extLst>
              </a:tr>
              <a:tr h="35977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AWS GovCloud</a:t>
                      </a:r>
                    </a:p>
                    <a:p>
                      <a:pPr algn="ctr"/>
                      <a:r>
                        <a:rPr lang="en-US" sz="900" b="1" dirty="0">
                          <a:solidFill>
                            <a:schemeClr val="bg1"/>
                          </a:solidFill>
                        </a:rPr>
                        <a:t> </a:t>
                      </a:r>
                    </a:p>
                  </a:txBody>
                  <a:tcPr marL="76200" marR="76200" marT="38100" marB="38100">
                    <a:lnR w="28575" cap="flat" cmpd="sng" algn="ctr">
                      <a:solidFill>
                        <a:schemeClr val="tx1"/>
                      </a:solidFill>
                      <a:prstDash val="solid"/>
                      <a:round/>
                      <a:headEnd type="none" w="med" len="med"/>
                      <a:tailEnd type="none" w="med" len="med"/>
                    </a:lnR>
                    <a:solidFill>
                      <a:srgbClr val="1F497D"/>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8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85000"/>
                      </a:schemeClr>
                    </a:solidFill>
                  </a:tcPr>
                </a:tc>
                <a:tc>
                  <a:txBody>
                    <a:bodyPr/>
                    <a:lstStyle/>
                    <a:p>
                      <a:pPr algn="ctr"/>
                      <a:r>
                        <a:rPr lang="en-US" sz="1500" dirty="0">
                          <a:solidFill>
                            <a:schemeClr val="tx1">
                              <a:lumMod val="75000"/>
                            </a:schemeClr>
                          </a:solidFill>
                          <a:sym typeface="Wingdings" panose="05000000000000000000" pitchFamily="2" charset="2"/>
                        </a:rPr>
                        <a:t></a:t>
                      </a:r>
                      <a:endParaRPr lang="en-US" sz="1500" dirty="0">
                        <a:solidFill>
                          <a:schemeClr val="tx1">
                            <a:lumMod val="75000"/>
                          </a:schemeClr>
                        </a:solidFill>
                      </a:endParaRPr>
                    </a:p>
                  </a:txBody>
                  <a:tcPr marL="76200" marR="76200" marT="38100" marB="38100">
                    <a:solidFill>
                      <a:schemeClr val="bg1">
                        <a:lumMod val="85000"/>
                      </a:schemeClr>
                    </a:solidFill>
                  </a:tcPr>
                </a:tc>
                <a:extLst>
                  <a:ext uri="{0D108BD9-81ED-4DB2-BD59-A6C34878D82A}">
                    <a16:rowId xmlns:a16="http://schemas.microsoft.com/office/drawing/2014/main" val="1150615880"/>
                  </a:ext>
                </a:extLst>
              </a:tr>
            </a:tbl>
          </a:graphicData>
        </a:graphic>
      </p:graphicFrame>
    </p:spTree>
    <p:extLst>
      <p:ext uri="{BB962C8B-B14F-4D97-AF65-F5344CB8AC3E}">
        <p14:creationId xmlns:p14="http://schemas.microsoft.com/office/powerpoint/2010/main" val="18369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066A67B-F8E9-475D-BFA7-B3E8B8DEE3D7}"/>
              </a:ext>
            </a:extLst>
          </p:cNvPr>
          <p:cNvGraphicFramePr>
            <a:graphicFrameLocks noGrp="1"/>
          </p:cNvGraphicFramePr>
          <p:nvPr>
            <p:ph sz="half" idx="2"/>
            <p:extLst>
              <p:ext uri="{D42A27DB-BD31-4B8C-83A1-F6EECF244321}">
                <p14:modId xmlns:p14="http://schemas.microsoft.com/office/powerpoint/2010/main" val="3261605676"/>
              </p:ext>
            </p:extLst>
          </p:nvPr>
        </p:nvGraphicFramePr>
        <p:xfrm>
          <a:off x="81959" y="740117"/>
          <a:ext cx="8947740" cy="5483343"/>
        </p:xfrm>
        <a:graphic>
          <a:graphicData uri="http://schemas.openxmlformats.org/drawingml/2006/table">
            <a:tbl>
              <a:tblPr firstRow="1" bandRow="1">
                <a:tableStyleId>{EB344D84-9AFB-497E-A393-DC336BA19D2E}</a:tableStyleId>
              </a:tblPr>
              <a:tblGrid>
                <a:gridCol w="1323537">
                  <a:extLst>
                    <a:ext uri="{9D8B030D-6E8A-4147-A177-3AD203B41FA5}">
                      <a16:colId xmlns:a16="http://schemas.microsoft.com/office/drawing/2014/main" val="4197770516"/>
                    </a:ext>
                  </a:extLst>
                </a:gridCol>
                <a:gridCol w="889714">
                  <a:extLst>
                    <a:ext uri="{9D8B030D-6E8A-4147-A177-3AD203B41FA5}">
                      <a16:colId xmlns:a16="http://schemas.microsoft.com/office/drawing/2014/main" val="3629636470"/>
                    </a:ext>
                  </a:extLst>
                </a:gridCol>
                <a:gridCol w="1715878">
                  <a:extLst>
                    <a:ext uri="{9D8B030D-6E8A-4147-A177-3AD203B41FA5}">
                      <a16:colId xmlns:a16="http://schemas.microsoft.com/office/drawing/2014/main" val="4169340962"/>
                    </a:ext>
                  </a:extLst>
                </a:gridCol>
                <a:gridCol w="1970081">
                  <a:extLst>
                    <a:ext uri="{9D8B030D-6E8A-4147-A177-3AD203B41FA5}">
                      <a16:colId xmlns:a16="http://schemas.microsoft.com/office/drawing/2014/main" val="4287133495"/>
                    </a:ext>
                  </a:extLst>
                </a:gridCol>
                <a:gridCol w="1355754">
                  <a:extLst>
                    <a:ext uri="{9D8B030D-6E8A-4147-A177-3AD203B41FA5}">
                      <a16:colId xmlns:a16="http://schemas.microsoft.com/office/drawing/2014/main" val="3677590342"/>
                    </a:ext>
                  </a:extLst>
                </a:gridCol>
                <a:gridCol w="1692776">
                  <a:extLst>
                    <a:ext uri="{9D8B030D-6E8A-4147-A177-3AD203B41FA5}">
                      <a16:colId xmlns:a16="http://schemas.microsoft.com/office/drawing/2014/main" val="2015482584"/>
                    </a:ext>
                  </a:extLst>
                </a:gridCol>
              </a:tblGrid>
              <a:tr h="762000">
                <a:tc>
                  <a:txBody>
                    <a:bodyPr/>
                    <a:lstStyle/>
                    <a:p>
                      <a:pPr algn="ctr"/>
                      <a:r>
                        <a:rPr lang="en-US" sz="1500" dirty="0"/>
                        <a:t>Platform</a:t>
                      </a:r>
                    </a:p>
                  </a:txBody>
                  <a:tcPr marL="76200" marR="762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en-US" sz="1500" dirty="0"/>
                        <a:t>Website Hosting </a:t>
                      </a:r>
                    </a:p>
                  </a:txBody>
                  <a:tcPr marL="76200" marR="76200" marT="38100" marB="38100">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en-US" sz="1500" dirty="0"/>
                        <a:t>Cost Structure</a:t>
                      </a:r>
                    </a:p>
                  </a:txBody>
                  <a:tcPr marL="76200" marR="76200" marT="38100" marB="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en-US" sz="1500" dirty="0"/>
                        <a:t>Ease of Development &amp; Control</a:t>
                      </a:r>
                    </a:p>
                  </a:txBody>
                  <a:tcPr marL="76200" marR="76200" marT="38100" marB="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en-US" sz="1500" dirty="0"/>
                        <a:t>Security/</a:t>
                      </a:r>
                    </a:p>
                    <a:p>
                      <a:pPr algn="ctr"/>
                      <a:r>
                        <a:rPr lang="en-US" sz="1500" dirty="0"/>
                        <a:t>RMF</a:t>
                      </a:r>
                    </a:p>
                  </a:txBody>
                  <a:tcPr marL="76200" marR="76200" marT="38100" marB="381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a:txBody>
                    <a:bodyPr/>
                    <a:lstStyle/>
                    <a:p>
                      <a:pPr algn="ctr"/>
                      <a:r>
                        <a:rPr lang="en-US" sz="1500" dirty="0"/>
                        <a:t>Custom software Restrictions</a:t>
                      </a:r>
                    </a:p>
                  </a:txBody>
                  <a:tcPr marL="76200" marR="76200" marT="38100" marB="3810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895408636"/>
                  </a:ext>
                </a:extLst>
              </a:tr>
              <a:tr h="952532">
                <a:tc>
                  <a:txBody>
                    <a:bodyPr/>
                    <a:lstStyle/>
                    <a:p>
                      <a:r>
                        <a:rPr lang="en-US" sz="1200" b="1" dirty="0">
                          <a:solidFill>
                            <a:schemeClr val="tx1">
                              <a:lumMod val="75000"/>
                            </a:schemeClr>
                          </a:solidFill>
                        </a:rPr>
                        <a:t>NIEM.gov</a:t>
                      </a:r>
                    </a:p>
                    <a:p>
                      <a:endParaRPr lang="en-US" sz="1200" dirty="0">
                        <a:solidFill>
                          <a:schemeClr val="tx1">
                            <a:lumMod val="75000"/>
                          </a:schemeClr>
                        </a:solidFill>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000" kern="1200" dirty="0">
                          <a:solidFill>
                            <a:schemeClr val="tx1">
                              <a:lumMod val="50000"/>
                            </a:schemeClr>
                          </a:solidFill>
                          <a:latin typeface="+mn-lt"/>
                          <a:ea typeface="+mn-ea"/>
                          <a:cs typeface="+mn-cs"/>
                        </a:rPr>
                        <a:t>Public Registry / Repository only</a:t>
                      </a:r>
                    </a:p>
                  </a:txBody>
                  <a:tcPr marL="76200" marR="76200" marT="38100" marB="381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DHS</a:t>
                      </a:r>
                      <a:r>
                        <a:rPr lang="en-US" sz="1000" baseline="0" dirty="0">
                          <a:solidFill>
                            <a:schemeClr val="tx1">
                              <a:lumMod val="50000"/>
                            </a:schemeClr>
                          </a:solidFill>
                        </a:rPr>
                        <a:t> absorbs development and hosting costs</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chemeClr val="tx1">
                              <a:lumMod val="50000"/>
                            </a:schemeClr>
                          </a:solidFill>
                        </a:rPr>
                        <a:t>Design control                 Low</a:t>
                      </a:r>
                    </a:p>
                    <a:p>
                      <a:pPr algn="l"/>
                      <a:r>
                        <a:rPr lang="en-US" sz="1000" dirty="0">
                          <a:solidFill>
                            <a:schemeClr val="tx1">
                              <a:lumMod val="50000"/>
                            </a:schemeClr>
                          </a:solidFill>
                        </a:rPr>
                        <a:t>Development control       Low</a:t>
                      </a:r>
                    </a:p>
                    <a:p>
                      <a:pPr algn="l"/>
                      <a:r>
                        <a:rPr lang="en-US" sz="1000" dirty="0">
                          <a:solidFill>
                            <a:schemeClr val="tx1">
                              <a:lumMod val="50000"/>
                            </a:schemeClr>
                          </a:solidFill>
                        </a:rPr>
                        <a:t>Update/Deployment</a:t>
                      </a:r>
                      <a:r>
                        <a:rPr lang="en-US" sz="1000" baseline="0" dirty="0">
                          <a:solidFill>
                            <a:schemeClr val="tx1">
                              <a:lumMod val="50000"/>
                            </a:schemeClr>
                          </a:solidFill>
                        </a:rPr>
                        <a:t>        Low</a:t>
                      </a:r>
                    </a:p>
                    <a:p>
                      <a:pPr algn="l"/>
                      <a:r>
                        <a:rPr lang="en-US" sz="1000" baseline="0" dirty="0">
                          <a:solidFill>
                            <a:schemeClr val="tx1">
                              <a:lumMod val="50000"/>
                            </a:schemeClr>
                          </a:solidFill>
                        </a:rPr>
                        <a:t>control        </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Inherits security controls from niem.gov</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r>
                        <a:rPr lang="en-US" sz="1000" dirty="0">
                          <a:solidFill>
                            <a:schemeClr val="tx1">
                              <a:lumMod val="50000"/>
                            </a:schemeClr>
                          </a:solidFill>
                        </a:rPr>
                        <a:t>Limited to Drupal</a:t>
                      </a:r>
                    </a:p>
                    <a:p>
                      <a:pPr marL="171450" indent="-171450" algn="l">
                        <a:buFont typeface="Arial" panose="020B0604020202020204" pitchFamily="34" charset="0"/>
                        <a:buChar char="•"/>
                      </a:pPr>
                      <a:r>
                        <a:rPr lang="en-US" sz="1000" dirty="0">
                          <a:solidFill>
                            <a:schemeClr val="tx1">
                              <a:lumMod val="50000"/>
                            </a:schemeClr>
                          </a:solidFill>
                        </a:rPr>
                        <a:t>Limited to MySQL/MariaDB</a:t>
                      </a:r>
                    </a:p>
                    <a:p>
                      <a:pPr algn="ctr"/>
                      <a:endParaRPr lang="en-US" sz="1000" dirty="0">
                        <a:solidFill>
                          <a:schemeClr val="tx1">
                            <a:lumMod val="50000"/>
                          </a:schemeClr>
                        </a:solidFill>
                      </a:endParaRPr>
                    </a:p>
                    <a:p>
                      <a:pPr algn="ct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791721"/>
                  </a:ext>
                </a:extLst>
              </a:tr>
              <a:tr h="8382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schemeClr>
                          </a:solidFill>
                        </a:rPr>
                        <a:t>DOJ</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schemeClr>
                          </a:solidFill>
                        </a:rPr>
                        <a:t>Clearinghouse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000" kern="1200" dirty="0">
                          <a:solidFill>
                            <a:schemeClr val="tx1">
                              <a:lumMod val="50000"/>
                            </a:schemeClr>
                          </a:solidFill>
                          <a:latin typeface="+mn-lt"/>
                          <a:ea typeface="+mn-ea"/>
                          <a:cs typeface="+mn-cs"/>
                        </a:rPr>
                        <a:t>Public Registry / Repository only</a:t>
                      </a:r>
                    </a:p>
                  </a:txBody>
                  <a:tcPr marL="76200" marR="76200" marT="38100" marB="381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lumMod val="50000"/>
                            </a:schemeClr>
                          </a:solidFill>
                        </a:rPr>
                        <a:t>DOJ absorbs development</a:t>
                      </a:r>
                      <a:r>
                        <a:rPr lang="en-US" sz="1000" baseline="0" dirty="0">
                          <a:solidFill>
                            <a:schemeClr val="tx1">
                              <a:lumMod val="50000"/>
                            </a:schemeClr>
                          </a:solidFill>
                        </a:rPr>
                        <a:t> and hosting costs</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chemeClr val="tx1">
                              <a:lumMod val="50000"/>
                            </a:schemeClr>
                          </a:solidFill>
                        </a:rPr>
                        <a:t>Design control                 Low</a:t>
                      </a:r>
                    </a:p>
                    <a:p>
                      <a:pPr algn="l"/>
                      <a:r>
                        <a:rPr lang="en-US" sz="1000" dirty="0">
                          <a:solidFill>
                            <a:schemeClr val="tx1">
                              <a:lumMod val="50000"/>
                            </a:schemeClr>
                          </a:solidFill>
                        </a:rPr>
                        <a:t>Development control       Low</a:t>
                      </a:r>
                    </a:p>
                    <a:p>
                      <a:pPr algn="l"/>
                      <a:r>
                        <a:rPr lang="en-US" sz="1000" dirty="0">
                          <a:solidFill>
                            <a:schemeClr val="tx1">
                              <a:lumMod val="50000"/>
                            </a:schemeClr>
                          </a:solidFill>
                        </a:rPr>
                        <a:t>Update/Deployment</a:t>
                      </a:r>
                      <a:r>
                        <a:rPr lang="en-US" sz="1000" baseline="0" dirty="0">
                          <a:solidFill>
                            <a:schemeClr val="tx1">
                              <a:lumMod val="50000"/>
                            </a:schemeClr>
                          </a:solidFill>
                        </a:rPr>
                        <a:t>        Low</a:t>
                      </a:r>
                    </a:p>
                    <a:p>
                      <a:pPr algn="l"/>
                      <a:r>
                        <a:rPr lang="en-US" sz="1000" baseline="0" dirty="0">
                          <a:solidFill>
                            <a:schemeClr val="tx1">
                              <a:lumMod val="50000"/>
                            </a:schemeClr>
                          </a:solidFill>
                        </a:rPr>
                        <a:t>control        </a:t>
                      </a:r>
                      <a:endParaRPr lang="en-US" sz="1000" dirty="0">
                        <a:solidFill>
                          <a:schemeClr val="tx1">
                            <a:lumMod val="50000"/>
                          </a:schemeClr>
                        </a:solidFill>
                      </a:endParaRPr>
                    </a:p>
                    <a:p>
                      <a:pPr algn="ctr"/>
                      <a:r>
                        <a:rPr lang="en-US" sz="1000" dirty="0">
                          <a:solidFill>
                            <a:schemeClr val="tx1">
                              <a:lumMod val="50000"/>
                            </a:schemeClr>
                          </a:solidFill>
                        </a:rPr>
                        <a:t> </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Inherits security controls from Clearinghouse</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r>
                        <a:rPr lang="en-US" sz="1000" dirty="0">
                          <a:solidFill>
                            <a:schemeClr val="tx1">
                              <a:lumMod val="50000"/>
                            </a:schemeClr>
                          </a:solidFill>
                        </a:rPr>
                        <a:t>Limited to .NET Framework</a:t>
                      </a:r>
                    </a:p>
                    <a:p>
                      <a:pPr marL="171450" indent="-171450" algn="l">
                        <a:buFont typeface="Arial" panose="020B0604020202020204" pitchFamily="34" charset="0"/>
                        <a:buChar char="•"/>
                      </a:pPr>
                      <a:r>
                        <a:rPr lang="en-US" sz="1000" dirty="0">
                          <a:solidFill>
                            <a:schemeClr val="tx1">
                              <a:lumMod val="50000"/>
                            </a:schemeClr>
                          </a:solidFill>
                        </a:rPr>
                        <a:t>Limited to SQL Server</a:t>
                      </a:r>
                    </a:p>
                  </a:txBody>
                  <a:tcPr marL="76200" marR="76200" marT="38100" marB="381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9768873"/>
                  </a:ext>
                </a:extLst>
              </a:tr>
              <a:tr h="8382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schemeClr>
                          </a:solidFill>
                        </a:rPr>
                        <a:t>DoD Federated Architecture Portal </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000" kern="1200" dirty="0">
                          <a:solidFill>
                            <a:schemeClr val="tx1">
                              <a:lumMod val="50000"/>
                            </a:schemeClr>
                          </a:solidFill>
                          <a:latin typeface="+mn-lt"/>
                          <a:ea typeface="+mn-ea"/>
                          <a:cs typeface="+mn-cs"/>
                        </a:rPr>
                        <a:t>Restricted Repository only</a:t>
                      </a:r>
                    </a:p>
                  </a:txBody>
                  <a:tcPr marL="76200" marR="76200" marT="38100" marB="381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lumMod val="50000"/>
                            </a:schemeClr>
                          </a:solidFill>
                        </a:rPr>
                        <a:t>DDC5I absorbs</a:t>
                      </a:r>
                    </a:p>
                    <a:p>
                      <a:pPr algn="ctr"/>
                      <a:r>
                        <a:rPr lang="en-US" sz="1000" dirty="0">
                          <a:solidFill>
                            <a:schemeClr val="tx1">
                              <a:lumMod val="50000"/>
                            </a:schemeClr>
                          </a:solidFill>
                        </a:rPr>
                        <a:t> development</a:t>
                      </a:r>
                      <a:r>
                        <a:rPr lang="en-US" sz="1000" baseline="0" dirty="0">
                          <a:solidFill>
                            <a:schemeClr val="tx1">
                              <a:lumMod val="50000"/>
                            </a:schemeClr>
                          </a:solidFill>
                        </a:rPr>
                        <a:t> and hosting costs</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chemeClr val="tx1">
                              <a:lumMod val="50000"/>
                            </a:schemeClr>
                          </a:solidFill>
                        </a:rPr>
                        <a:t>Design control                 Med</a:t>
                      </a:r>
                    </a:p>
                    <a:p>
                      <a:pPr algn="l"/>
                      <a:r>
                        <a:rPr lang="en-US" sz="1000" dirty="0">
                          <a:solidFill>
                            <a:schemeClr val="tx1">
                              <a:lumMod val="50000"/>
                            </a:schemeClr>
                          </a:solidFill>
                        </a:rPr>
                        <a:t>Development control       Med</a:t>
                      </a:r>
                    </a:p>
                    <a:p>
                      <a:pPr algn="l"/>
                      <a:r>
                        <a:rPr lang="en-US" sz="1000" dirty="0">
                          <a:solidFill>
                            <a:schemeClr val="tx1">
                              <a:lumMod val="50000"/>
                            </a:schemeClr>
                          </a:solidFill>
                        </a:rPr>
                        <a:t>Update/Deployment</a:t>
                      </a:r>
                      <a:r>
                        <a:rPr lang="en-US" sz="1000" baseline="0" dirty="0">
                          <a:solidFill>
                            <a:schemeClr val="tx1">
                              <a:lumMod val="50000"/>
                            </a:schemeClr>
                          </a:solidFill>
                        </a:rPr>
                        <a:t>        Med</a:t>
                      </a:r>
                    </a:p>
                    <a:p>
                      <a:pPr algn="l"/>
                      <a:r>
                        <a:rPr lang="en-US" sz="1000" baseline="0" dirty="0">
                          <a:solidFill>
                            <a:schemeClr val="tx1">
                              <a:lumMod val="50000"/>
                            </a:schemeClr>
                          </a:solidFill>
                        </a:rPr>
                        <a:t>control        </a:t>
                      </a:r>
                      <a:endParaRPr lang="en-US" sz="1000" dirty="0">
                        <a:solidFill>
                          <a:schemeClr val="tx1">
                            <a:lumMod val="50000"/>
                          </a:schemeClr>
                        </a:solidFill>
                      </a:endParaRPr>
                    </a:p>
                    <a:p>
                      <a:pPr algn="ctr"/>
                      <a:r>
                        <a:rPr lang="en-US" sz="1000" dirty="0">
                          <a:solidFill>
                            <a:schemeClr val="tx1">
                              <a:lumMod val="50000"/>
                            </a:schemeClr>
                          </a:solidFill>
                        </a:rPr>
                        <a:t> </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Inherits security controls from WMA-AFIP</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r>
                        <a:rPr lang="en-US" sz="1000" dirty="0">
                          <a:solidFill>
                            <a:schemeClr val="tx1">
                              <a:lumMod val="50000"/>
                            </a:schemeClr>
                          </a:solidFill>
                        </a:rPr>
                        <a:t>Limited to .NET Framework</a:t>
                      </a:r>
                    </a:p>
                    <a:p>
                      <a:pPr marL="171450" indent="-171450" algn="l">
                        <a:buFont typeface="Arial" panose="020B0604020202020204" pitchFamily="34" charset="0"/>
                        <a:buChar char="•"/>
                      </a:pPr>
                      <a:r>
                        <a:rPr lang="en-US" sz="1000" dirty="0">
                          <a:solidFill>
                            <a:schemeClr val="tx1">
                              <a:lumMod val="50000"/>
                            </a:schemeClr>
                          </a:solidFill>
                        </a:rPr>
                        <a:t>Limited to SQL Server</a:t>
                      </a:r>
                    </a:p>
                  </a:txBody>
                  <a:tcPr marL="76200" marR="76200" marT="38100" marB="381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702448"/>
                  </a:ext>
                </a:extLst>
              </a:tr>
              <a:tr h="1021695">
                <a:tc>
                  <a:txBody>
                    <a:bodyPr/>
                    <a:lstStyle/>
                    <a:p>
                      <a:r>
                        <a:rPr lang="en-US" sz="1200" b="1" dirty="0">
                          <a:solidFill>
                            <a:schemeClr val="tx1">
                              <a:lumMod val="75000"/>
                            </a:schemeClr>
                          </a:solidFill>
                        </a:rPr>
                        <a:t>AWS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000" kern="1200" dirty="0">
                          <a:solidFill>
                            <a:schemeClr val="tx1">
                              <a:lumMod val="50000"/>
                            </a:schemeClr>
                          </a:solidFill>
                          <a:latin typeface="+mn-lt"/>
                          <a:ea typeface="+mn-ea"/>
                          <a:cs typeface="+mn-cs"/>
                        </a:rPr>
                        <a:t>Both</a:t>
                      </a:r>
                    </a:p>
                  </a:txBody>
                  <a:tcPr marL="76200" marR="76200" marT="38100" marB="381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dirty="0">
                          <a:solidFill>
                            <a:schemeClr val="tx1">
                              <a:lumMod val="50000"/>
                            </a:schemeClr>
                          </a:solidFill>
                        </a:rPr>
                        <a:t>Pay per usage</a:t>
                      </a:r>
                      <a:r>
                        <a:rPr lang="en-US" sz="1000" baseline="0" dirty="0">
                          <a:solidFill>
                            <a:schemeClr val="tx1">
                              <a:lumMod val="50000"/>
                            </a:schemeClr>
                          </a:solidFill>
                        </a:rPr>
                        <a:t>, but</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aseline="0" dirty="0">
                          <a:solidFill>
                            <a:schemeClr val="tx1">
                              <a:lumMod val="50000"/>
                            </a:schemeClr>
                          </a:solidFill>
                        </a:rPr>
                        <a:t>other cost models available</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chemeClr val="tx1">
                              <a:lumMod val="50000"/>
                            </a:schemeClr>
                          </a:solidFill>
                        </a:rPr>
                        <a:t>Design control                 High</a:t>
                      </a:r>
                    </a:p>
                    <a:p>
                      <a:pPr algn="l"/>
                      <a:r>
                        <a:rPr lang="en-US" sz="1000" dirty="0">
                          <a:solidFill>
                            <a:schemeClr val="tx1">
                              <a:lumMod val="50000"/>
                            </a:schemeClr>
                          </a:solidFill>
                        </a:rPr>
                        <a:t>Development control       High</a:t>
                      </a:r>
                    </a:p>
                    <a:p>
                      <a:pPr algn="l"/>
                      <a:r>
                        <a:rPr lang="en-US" sz="1000" dirty="0">
                          <a:solidFill>
                            <a:schemeClr val="tx1">
                              <a:lumMod val="50000"/>
                            </a:schemeClr>
                          </a:solidFill>
                        </a:rPr>
                        <a:t>Update/Deployment</a:t>
                      </a:r>
                      <a:r>
                        <a:rPr lang="en-US" sz="1000" baseline="0" dirty="0">
                          <a:solidFill>
                            <a:schemeClr val="tx1">
                              <a:lumMod val="50000"/>
                            </a:schemeClr>
                          </a:solidFill>
                        </a:rPr>
                        <a:t>        High</a:t>
                      </a:r>
                    </a:p>
                    <a:p>
                      <a:pPr algn="l"/>
                      <a:r>
                        <a:rPr lang="en-US" sz="1000" baseline="0" dirty="0">
                          <a:solidFill>
                            <a:schemeClr val="tx1">
                              <a:lumMod val="50000"/>
                            </a:schemeClr>
                          </a:solidFill>
                        </a:rPr>
                        <a:t>control      </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Security configuration required</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r>
                        <a:rPr lang="en-US" sz="1000" dirty="0">
                          <a:solidFill>
                            <a:schemeClr val="tx1">
                              <a:lumMod val="50000"/>
                            </a:schemeClr>
                          </a:solidFill>
                        </a:rPr>
                        <a:t>No language restrictions</a:t>
                      </a:r>
                    </a:p>
                    <a:p>
                      <a:pPr marL="171450" indent="-171450" algn="l">
                        <a:buFont typeface="Arial" panose="020B0604020202020204" pitchFamily="34" charset="0"/>
                        <a:buChar char="•"/>
                      </a:pPr>
                      <a:r>
                        <a:rPr lang="en-US" sz="1000" dirty="0">
                          <a:solidFill>
                            <a:schemeClr val="tx1">
                              <a:lumMod val="50000"/>
                            </a:schemeClr>
                          </a:solidFill>
                        </a:rPr>
                        <a:t>Allows open source software</a:t>
                      </a:r>
                    </a:p>
                    <a:p>
                      <a:pPr marL="171450" indent="-171450" algn="l">
                        <a:buFont typeface="Arial" panose="020B0604020202020204" pitchFamily="34" charset="0"/>
                        <a:buChar char="•"/>
                      </a:pPr>
                      <a:r>
                        <a:rPr lang="en-US" sz="1000" dirty="0">
                          <a:solidFill>
                            <a:schemeClr val="tx1">
                              <a:lumMod val="50000"/>
                            </a:schemeClr>
                          </a:solidFill>
                        </a:rPr>
                        <a:t>No DB limitations</a:t>
                      </a:r>
                    </a:p>
                  </a:txBody>
                  <a:tcPr marL="76200" marR="76200" marT="38100" marB="381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6383226"/>
                  </a:ext>
                </a:extLst>
              </a:tr>
              <a:tr h="107071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tx1">
                              <a:lumMod val="75000"/>
                            </a:schemeClr>
                          </a:solidFill>
                        </a:rPr>
                        <a:t>AWS GovCloud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000" kern="1200" dirty="0">
                          <a:solidFill>
                            <a:schemeClr val="tx1">
                              <a:lumMod val="50000"/>
                            </a:schemeClr>
                          </a:solidFill>
                          <a:latin typeface="+mn-lt"/>
                          <a:ea typeface="+mn-ea"/>
                          <a:cs typeface="+mn-cs"/>
                        </a:rPr>
                        <a:t>Both</a:t>
                      </a:r>
                    </a:p>
                  </a:txBody>
                  <a:tcPr marL="76200" marR="76200" marT="38100" marB="381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Probable 20-40% premium over commercial AWS</a:t>
                      </a: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000" dirty="0">
                          <a:solidFill>
                            <a:schemeClr val="tx1">
                              <a:lumMod val="50000"/>
                            </a:schemeClr>
                          </a:solidFill>
                        </a:rPr>
                        <a:t>Design control                 High</a:t>
                      </a:r>
                    </a:p>
                    <a:p>
                      <a:pPr algn="l"/>
                      <a:r>
                        <a:rPr lang="en-US" sz="1000" dirty="0">
                          <a:solidFill>
                            <a:schemeClr val="tx1">
                              <a:lumMod val="50000"/>
                            </a:schemeClr>
                          </a:solidFill>
                        </a:rPr>
                        <a:t>Development control       High</a:t>
                      </a:r>
                    </a:p>
                    <a:p>
                      <a:pPr algn="l"/>
                      <a:r>
                        <a:rPr lang="en-US" sz="1000" dirty="0">
                          <a:solidFill>
                            <a:schemeClr val="tx1">
                              <a:lumMod val="50000"/>
                            </a:schemeClr>
                          </a:solidFill>
                        </a:rPr>
                        <a:t>Update/Deployment</a:t>
                      </a:r>
                      <a:r>
                        <a:rPr lang="en-US" sz="1000" baseline="0" dirty="0">
                          <a:solidFill>
                            <a:schemeClr val="tx1">
                              <a:lumMod val="50000"/>
                            </a:schemeClr>
                          </a:solidFill>
                        </a:rPr>
                        <a:t>        High</a:t>
                      </a:r>
                    </a:p>
                    <a:p>
                      <a:pPr algn="l"/>
                      <a:r>
                        <a:rPr lang="en-US" sz="1000" baseline="0" dirty="0">
                          <a:solidFill>
                            <a:schemeClr val="tx1">
                              <a:lumMod val="50000"/>
                            </a:schemeClr>
                          </a:solidFill>
                        </a:rPr>
                        <a:t>control   </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solidFill>
                            <a:schemeClr val="tx1">
                              <a:lumMod val="50000"/>
                            </a:schemeClr>
                          </a:solidFill>
                        </a:rPr>
                        <a:t>Additional </a:t>
                      </a:r>
                      <a:r>
                        <a:rPr lang="en-US" sz="1000" baseline="0" dirty="0">
                          <a:solidFill>
                            <a:schemeClr val="tx1">
                              <a:lumMod val="50000"/>
                            </a:schemeClr>
                          </a:solidFill>
                        </a:rPr>
                        <a:t>security solutions available compared to AWS</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a:buFont typeface="Arial" panose="020B0604020202020204" pitchFamily="34" charset="0"/>
                        <a:buChar char="•"/>
                      </a:pPr>
                      <a:r>
                        <a:rPr lang="en-US" sz="1000" dirty="0">
                          <a:solidFill>
                            <a:schemeClr val="tx1">
                              <a:lumMod val="50000"/>
                            </a:schemeClr>
                          </a:solidFill>
                        </a:rPr>
                        <a:t>Same as AWS</a:t>
                      </a:r>
                    </a:p>
                    <a:p>
                      <a:pPr marL="171450" indent="-171450" algn="l">
                        <a:buFont typeface="Arial" panose="020B0604020202020204" pitchFamily="34" charset="0"/>
                        <a:buChar char="•"/>
                      </a:pPr>
                      <a:r>
                        <a:rPr lang="en-US" sz="1000" dirty="0">
                          <a:solidFill>
                            <a:schemeClr val="tx1">
                              <a:lumMod val="50000"/>
                            </a:schemeClr>
                          </a:solidFill>
                        </a:rPr>
                        <a:t>Some minor</a:t>
                      </a:r>
                      <a:r>
                        <a:rPr lang="en-US" sz="1000" baseline="0" dirty="0">
                          <a:solidFill>
                            <a:schemeClr val="tx1">
                              <a:lumMod val="50000"/>
                            </a:schemeClr>
                          </a:solidFill>
                        </a:rPr>
                        <a:t> limitations</a:t>
                      </a:r>
                      <a:endParaRPr lang="en-US" sz="1000" dirty="0">
                        <a:solidFill>
                          <a:schemeClr val="tx1">
                            <a:lumMod val="50000"/>
                          </a:schemeClr>
                        </a:solidFill>
                      </a:endParaRPr>
                    </a:p>
                  </a:txBody>
                  <a:tcPr marL="76200" marR="76200" marT="38100" marB="381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0344923"/>
                  </a:ext>
                </a:extLst>
              </a:tr>
            </a:tbl>
          </a:graphicData>
        </a:graphic>
      </p:graphicFrame>
      <p:sp>
        <p:nvSpPr>
          <p:cNvPr id="6" name="Title 3">
            <a:extLst>
              <a:ext uri="{FF2B5EF4-FFF2-40B4-BE49-F238E27FC236}">
                <a16:creationId xmlns:a16="http://schemas.microsoft.com/office/drawing/2014/main" id="{FF983908-7CA0-4FF2-8CD0-4E1C85E0E3B3}"/>
              </a:ext>
            </a:extLst>
          </p:cNvPr>
          <p:cNvSpPr>
            <a:spLocks noGrp="1"/>
          </p:cNvSpPr>
          <p:nvPr>
            <p:ph type="title"/>
          </p:nvPr>
        </p:nvSpPr>
        <p:spPr>
          <a:xfrm>
            <a:off x="53385" y="103668"/>
            <a:ext cx="8575146" cy="416442"/>
          </a:xfrm>
        </p:spPr>
        <p:txBody>
          <a:bodyPr vert="horz" lIns="91440" tIns="45720" rIns="91440" bIns="45720" rtlCol="0" anchor="t">
            <a:noAutofit/>
          </a:bodyPr>
          <a:lstStyle/>
          <a:p>
            <a:r>
              <a:rPr lang="en-US" sz="3600" dirty="0">
                <a:solidFill>
                  <a:srgbClr val="1F497D"/>
                </a:solidFill>
                <a:latin typeface="Calibri" panose="020F0502020204030204" pitchFamily="34" charset="0"/>
                <a:cs typeface="Calibri" panose="020F0502020204030204" pitchFamily="34" charset="0"/>
              </a:rPr>
              <a:t>Solutions Criteria Narrowed</a:t>
            </a:r>
          </a:p>
        </p:txBody>
      </p:sp>
    </p:spTree>
    <p:extLst>
      <p:ext uri="{BB962C8B-B14F-4D97-AF65-F5344CB8AC3E}">
        <p14:creationId xmlns:p14="http://schemas.microsoft.com/office/powerpoint/2010/main" val="238888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02" y="32987"/>
            <a:ext cx="8229600" cy="811358"/>
          </a:xfrm>
        </p:spPr>
        <p:txBody>
          <a:bodyPr>
            <a:noAutofit/>
          </a:bodyPr>
          <a:lstStyle/>
          <a:p>
            <a:pPr>
              <a:lnSpc>
                <a:spcPts val="4000"/>
              </a:lnSpc>
            </a:pPr>
            <a:r>
              <a:rPr lang="en-US" dirty="0">
                <a:solidFill>
                  <a:srgbClr val="1F497D"/>
                </a:solidFill>
                <a:latin typeface="Calibri" panose="020F0502020204030204" pitchFamily="34" charset="0"/>
                <a:cs typeface="Calibri" panose="020F0502020204030204" pitchFamily="34" charset="0"/>
              </a:rPr>
              <a:t>phase I Courses of Action</a:t>
            </a:r>
          </a:p>
        </p:txBody>
      </p:sp>
      <p:graphicFrame>
        <p:nvGraphicFramePr>
          <p:cNvPr id="5" name="Table 4"/>
          <p:cNvGraphicFramePr>
            <a:graphicFrameLocks noGrp="1"/>
          </p:cNvGraphicFramePr>
          <p:nvPr>
            <p:extLst>
              <p:ext uri="{D42A27DB-BD31-4B8C-83A1-F6EECF244321}">
                <p14:modId xmlns:p14="http://schemas.microsoft.com/office/powerpoint/2010/main" val="1993995788"/>
              </p:ext>
            </p:extLst>
          </p:nvPr>
        </p:nvGraphicFramePr>
        <p:xfrm>
          <a:off x="166809" y="1316956"/>
          <a:ext cx="8822482" cy="3809461"/>
        </p:xfrm>
        <a:graphic>
          <a:graphicData uri="http://schemas.openxmlformats.org/drawingml/2006/table">
            <a:tbl>
              <a:tblPr firstRow="1" bandRow="1">
                <a:tableStyleId>{5C22544A-7EE6-4342-B048-85BDC9FD1C3A}</a:tableStyleId>
              </a:tblPr>
              <a:tblGrid>
                <a:gridCol w="8822482">
                  <a:extLst>
                    <a:ext uri="{9D8B030D-6E8A-4147-A177-3AD203B41FA5}">
                      <a16:colId xmlns:a16="http://schemas.microsoft.com/office/drawing/2014/main" val="1264426993"/>
                    </a:ext>
                  </a:extLst>
                </a:gridCol>
              </a:tblGrid>
              <a:tr h="6090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rgbClr val="1F497D"/>
                          </a:solidFill>
                          <a:latin typeface="Calibri" panose="020F0502020204030204" pitchFamily="34" charset="0"/>
                          <a:cs typeface="Calibri" panose="020F0502020204030204" pitchFamily="34" charset="0"/>
                        </a:rPr>
                        <a:t>Course of Action (COA)</a:t>
                      </a:r>
                      <a:r>
                        <a:rPr lang="en-US" sz="2400" b="1" baseline="0" dirty="0">
                          <a:solidFill>
                            <a:srgbClr val="1F497D"/>
                          </a:solidFill>
                          <a:latin typeface="Calibri" panose="020F0502020204030204" pitchFamily="34" charset="0"/>
                          <a:cs typeface="Calibri" panose="020F0502020204030204" pitchFamily="34" charset="0"/>
                        </a:rPr>
                        <a:t> and Related Activities</a:t>
                      </a:r>
                      <a:endParaRPr lang="en-US" sz="2400" b="1" dirty="0">
                        <a:solidFill>
                          <a:srgbClr val="1F497D"/>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38713175"/>
                  </a:ext>
                </a:extLst>
              </a:tr>
              <a:tr h="1005840">
                <a:tc>
                  <a: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400" b="1" strike="noStrike" dirty="0">
                          <a:solidFill>
                            <a:srgbClr val="1F497D"/>
                          </a:solidFill>
                          <a:latin typeface="Calibri" panose="020F0502020204030204" pitchFamily="34" charset="0"/>
                          <a:cs typeface="Calibri" panose="020F0502020204030204" pitchFamily="34" charset="0"/>
                        </a:rPr>
                        <a:t>COA 1 </a:t>
                      </a:r>
                      <a:r>
                        <a:rPr lang="en-US" sz="2400" b="1" strike="noStrike" baseline="0" dirty="0">
                          <a:solidFill>
                            <a:srgbClr val="1F497D"/>
                          </a:solidFill>
                          <a:latin typeface="Calibri" panose="020F0502020204030204" pitchFamily="34" charset="0"/>
                          <a:cs typeface="Calibri" panose="020F0502020204030204" pitchFamily="34" charset="0"/>
                        </a:rPr>
                        <a:t> 	Donated labor (on existing site)</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400" dirty="0">
                          <a:solidFill>
                            <a:srgbClr val="1F497D"/>
                          </a:solidFill>
                          <a:latin typeface="Calibri" panose="020F0502020204030204" pitchFamily="34" charset="0"/>
                          <a:cs typeface="Calibri" panose="020F0502020204030204" pitchFamily="34" charset="0"/>
                        </a:rPr>
                        <a:t>	Leverage DOJ Clearinghouse or niem.gov</a:t>
                      </a:r>
                      <a:r>
                        <a:rPr lang="en-US" sz="1400" baseline="0" dirty="0">
                          <a:solidFill>
                            <a:srgbClr val="1F497D"/>
                          </a:solidFill>
                          <a:latin typeface="Calibri" panose="020F0502020204030204" pitchFamily="34" charset="0"/>
                          <a:cs typeface="Calibri" panose="020F0502020204030204" pitchFamily="34" charset="0"/>
                        </a:rPr>
                        <a:t> </a:t>
                      </a:r>
                      <a:r>
                        <a:rPr lang="en-US" sz="1400" dirty="0">
                          <a:solidFill>
                            <a:srgbClr val="1F497D"/>
                          </a:solidFill>
                          <a:latin typeface="Calibri" panose="020F0502020204030204" pitchFamily="34" charset="0"/>
                          <a:cs typeface="Calibri" panose="020F0502020204030204" pitchFamily="34" charset="0"/>
                        </a:rPr>
                        <a:t>for Public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400" baseline="0" dirty="0">
                          <a:solidFill>
                            <a:srgbClr val="1F497D"/>
                          </a:solidFill>
                          <a:latin typeface="Calibri" panose="020F0502020204030204" pitchFamily="34" charset="0"/>
                          <a:cs typeface="Calibri" panose="020F0502020204030204" pitchFamily="34" charset="0"/>
                        </a:rPr>
                        <a:t>                          Leverage WMA-AFIP for Restricted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400" dirty="0">
                          <a:solidFill>
                            <a:srgbClr val="1F497D"/>
                          </a:solidFill>
                          <a:latin typeface="Calibri" panose="020F0502020204030204" pitchFamily="34" charset="0"/>
                          <a:cs typeface="Calibri" panose="020F0502020204030204" pitchFamily="34" charset="0"/>
                        </a:rPr>
                        <a:t>                          Platform</a:t>
                      </a:r>
                      <a:r>
                        <a:rPr lang="en-US" sz="1400" baseline="0" dirty="0">
                          <a:solidFill>
                            <a:srgbClr val="1F497D"/>
                          </a:solidFill>
                          <a:latin typeface="Calibri" panose="020F0502020204030204" pitchFamily="34" charset="0"/>
                          <a:cs typeface="Calibri" panose="020F0502020204030204" pitchFamily="34" charset="0"/>
                        </a:rPr>
                        <a:t> may limit functionality</a:t>
                      </a:r>
                      <a:endParaRPr lang="en-US" sz="1400" dirty="0">
                        <a:solidFill>
                          <a:srgbClr val="1F497D"/>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761280"/>
                  </a:ext>
                </a:extLst>
              </a:tr>
              <a:tr h="1005840">
                <a:tc>
                  <a: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400" b="1" strike="noStrike" dirty="0">
                          <a:solidFill>
                            <a:srgbClr val="1F497D"/>
                          </a:solidFill>
                          <a:latin typeface="Calibri" panose="020F0502020204030204" pitchFamily="34" charset="0"/>
                          <a:cs typeface="Calibri" panose="020F0502020204030204" pitchFamily="34" charset="0"/>
                        </a:rPr>
                        <a:t>COA 2</a:t>
                      </a:r>
                      <a:r>
                        <a:rPr lang="en-US" sz="2400" b="1" strike="noStrike" baseline="0" dirty="0">
                          <a:solidFill>
                            <a:srgbClr val="1F497D"/>
                          </a:solidFill>
                          <a:latin typeface="Calibri" panose="020F0502020204030204" pitchFamily="34" charset="0"/>
                          <a:cs typeface="Calibri" panose="020F0502020204030204" pitchFamily="34" charset="0"/>
                        </a:rPr>
                        <a:t> </a:t>
                      </a:r>
                      <a:r>
                        <a:rPr lang="en-US" sz="2000" b="1" strike="noStrike" baseline="0" dirty="0">
                          <a:solidFill>
                            <a:srgbClr val="1F497D"/>
                          </a:solidFill>
                          <a:latin typeface="Calibri" panose="020F0502020204030204" pitchFamily="34" charset="0"/>
                          <a:cs typeface="Calibri" panose="020F0502020204030204" pitchFamily="34" charset="0"/>
                        </a:rPr>
                        <a:t>	</a:t>
                      </a:r>
                      <a:r>
                        <a:rPr lang="en-US" sz="2400" b="1" baseline="0" dirty="0">
                          <a:solidFill>
                            <a:srgbClr val="1F497D"/>
                          </a:solidFill>
                          <a:latin typeface="Calibri" panose="020F0502020204030204" pitchFamily="34" charset="0"/>
                          <a:cs typeface="Calibri" panose="020F0502020204030204" pitchFamily="34" charset="0"/>
                        </a:rPr>
                        <a:t>New site</a:t>
                      </a:r>
                      <a:br>
                        <a:rPr lang="en-US" sz="2400" b="1" baseline="0" dirty="0">
                          <a:solidFill>
                            <a:srgbClr val="1F497D"/>
                          </a:solidFill>
                          <a:latin typeface="Calibri" panose="020F0502020204030204" pitchFamily="34" charset="0"/>
                          <a:cs typeface="Calibri" panose="020F0502020204030204" pitchFamily="34" charset="0"/>
                        </a:rPr>
                      </a:br>
                      <a:r>
                        <a:rPr lang="en-US" sz="1400" baseline="0" dirty="0">
                          <a:latin typeface="Calibri" panose="020F0502020204030204" pitchFamily="34" charset="0"/>
                          <a:cs typeface="Calibri" panose="020F0502020204030204" pitchFamily="34" charset="0"/>
                        </a:rPr>
                        <a:t>	</a:t>
                      </a:r>
                      <a:r>
                        <a:rPr lang="en-US" sz="1400" baseline="0" dirty="0">
                          <a:solidFill>
                            <a:srgbClr val="1F497D"/>
                          </a:solidFill>
                          <a:latin typeface="Calibri" panose="020F0502020204030204" pitchFamily="34" charset="0"/>
                          <a:cs typeface="Calibri" panose="020F0502020204030204" pitchFamily="34" charset="0"/>
                        </a:rPr>
                        <a:t>Cloud-enabled environment; </a:t>
                      </a:r>
                      <a:r>
                        <a:rPr lang="en-US" sz="1400" i="0" baseline="0" dirty="0">
                          <a:solidFill>
                            <a:srgbClr val="1F497D"/>
                          </a:solidFill>
                          <a:latin typeface="Calibri" panose="020F0502020204030204" pitchFamily="34" charset="0"/>
                          <a:cs typeface="Calibri" panose="020F0502020204030204" pitchFamily="34" charset="0"/>
                        </a:rPr>
                        <a:t>non-proprietary source code; under NMO control</a:t>
                      </a:r>
                    </a:p>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400" i="0" baseline="0" dirty="0">
                          <a:solidFill>
                            <a:srgbClr val="1F497D"/>
                          </a:solidFill>
                          <a:latin typeface="Calibri" panose="020F0502020204030204" pitchFamily="34" charset="0"/>
                          <a:cs typeface="Calibri" panose="020F0502020204030204" pitchFamily="34" charset="0"/>
                        </a:rPr>
                        <a:t>                             Platform will not limit functionality</a:t>
                      </a:r>
                      <a:endParaRPr lang="en-US" sz="1400" i="0" dirty="0">
                        <a:solidFill>
                          <a:srgbClr val="1F497D"/>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172148354"/>
                  </a:ext>
                </a:extLst>
              </a:tr>
              <a:tr h="1005840">
                <a:tc>
                  <a: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400" b="1" strike="noStrike" dirty="0">
                          <a:solidFill>
                            <a:srgbClr val="1F497D"/>
                          </a:solidFill>
                          <a:latin typeface="Calibri" panose="020F0502020204030204" pitchFamily="34" charset="0"/>
                          <a:cs typeface="Calibri" panose="020F0502020204030204" pitchFamily="34" charset="0"/>
                        </a:rPr>
                        <a:t>COA 3</a:t>
                      </a:r>
                      <a:r>
                        <a:rPr lang="en-US" sz="2400" b="1" dirty="0">
                          <a:solidFill>
                            <a:srgbClr val="1F497D"/>
                          </a:solidFill>
                          <a:latin typeface="Calibri" panose="020F0502020204030204" pitchFamily="34" charset="0"/>
                          <a:cs typeface="Calibri" panose="020F0502020204030204" pitchFamily="34" charset="0"/>
                        </a:rPr>
                        <a:t>	MVP w/donated labor, b</a:t>
                      </a:r>
                      <a:r>
                        <a:rPr lang="en-US" sz="2400" b="1" baseline="0" dirty="0">
                          <a:solidFill>
                            <a:srgbClr val="1F497D"/>
                          </a:solidFill>
                          <a:latin typeface="Calibri" panose="020F0502020204030204" pitchFamily="34" charset="0"/>
                          <a:cs typeface="Calibri" panose="020F0502020204030204" pitchFamily="34" charset="0"/>
                        </a:rPr>
                        <a:t>uild new site</a:t>
                      </a:r>
                      <a:endParaRPr lang="en-US" sz="1400" i="0" dirty="0">
                        <a:solidFill>
                          <a:srgbClr val="1F497D"/>
                        </a:solidFill>
                        <a:latin typeface="Calibri" panose="020F0502020204030204" pitchFamily="34" charset="0"/>
                        <a:cs typeface="Calibri" panose="020F0502020204030204" pitchFamily="34" charset="0"/>
                      </a:endParaRP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400" dirty="0">
                          <a:solidFill>
                            <a:srgbClr val="1F497D"/>
                          </a:solidFill>
                          <a:latin typeface="Calibri" panose="020F0502020204030204" pitchFamily="34" charset="0"/>
                          <a:cs typeface="Calibri" panose="020F0502020204030204" pitchFamily="34" charset="0"/>
                        </a:rPr>
                        <a:t>	Leverage DOJ Clearinghouse or niem.gov for MVP for public Registry/Repository</a:t>
                      </a: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400" dirty="0">
                          <a:solidFill>
                            <a:srgbClr val="1F497D"/>
                          </a:solidFill>
                          <a:latin typeface="Calibri" panose="020F0502020204030204" pitchFamily="34" charset="0"/>
                          <a:cs typeface="Calibri" panose="020F0502020204030204" pitchFamily="34" charset="0"/>
                        </a:rPr>
                        <a:t>                          Leverage WMA/AFIP for MVP for restricted Registry/Repository</a:t>
                      </a:r>
                    </a:p>
                    <a:p>
                      <a:pPr marL="1144588" marR="0" lvl="0" indent="-1030288" algn="l" defTabSz="457200" rtl="0" eaLnBrk="1" fontAlgn="auto" latinLnBrk="0" hangingPunct="1">
                        <a:lnSpc>
                          <a:spcPct val="100000"/>
                        </a:lnSpc>
                        <a:spcBef>
                          <a:spcPts val="0"/>
                        </a:spcBef>
                        <a:spcAft>
                          <a:spcPts val="0"/>
                        </a:spcAft>
                        <a:buClrTx/>
                        <a:buSzTx/>
                        <a:buFontTx/>
                        <a:buNone/>
                        <a:tabLst/>
                        <a:defRPr/>
                      </a:pPr>
                      <a:r>
                        <a:rPr lang="en-US" sz="1400" dirty="0">
                          <a:solidFill>
                            <a:srgbClr val="1F497D"/>
                          </a:solidFill>
                          <a:latin typeface="Calibri" panose="020F0502020204030204" pitchFamily="34" charset="0"/>
                          <a:cs typeface="Calibri" panose="020F0502020204030204" pitchFamily="34" charset="0"/>
                        </a:rPr>
                        <a:t>                          Further development cloud-enabled, open source, under NMO control</a:t>
                      </a:r>
                    </a:p>
                  </a:txBody>
                  <a:tcPr anchor="ctr"/>
                </a:tc>
                <a:extLst>
                  <a:ext uri="{0D108BD9-81ED-4DB2-BD59-A6C34878D82A}">
                    <a16:rowId xmlns:a16="http://schemas.microsoft.com/office/drawing/2014/main" val="1417358767"/>
                  </a:ext>
                </a:extLst>
              </a:tr>
            </a:tbl>
          </a:graphicData>
        </a:graphic>
      </p:graphicFrame>
      <p:sp>
        <p:nvSpPr>
          <p:cNvPr id="6" name="Footer Placeholder 5"/>
          <p:cNvSpPr>
            <a:spLocks noGrp="1"/>
          </p:cNvSpPr>
          <p:nvPr>
            <p:ph type="ftr" sz="quarter" idx="3"/>
          </p:nvPr>
        </p:nvSpPr>
        <p:spPr/>
        <p:txBody>
          <a:bodyPr/>
          <a:lstStyle/>
          <a:p>
            <a:fld id="{E46DBB53-6F72-4173-BD89-480B6EE3C44D}" type="slidenum">
              <a:rPr lang="en-US" smtClean="0"/>
              <a:t>8</a:t>
            </a:fld>
            <a:endParaRPr lang="en-US" dirty="0"/>
          </a:p>
        </p:txBody>
      </p:sp>
    </p:spTree>
    <p:extLst>
      <p:ext uri="{BB962C8B-B14F-4D97-AF65-F5344CB8AC3E}">
        <p14:creationId xmlns:p14="http://schemas.microsoft.com/office/powerpoint/2010/main" val="101147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135032"/>
            <a:ext cx="8229600" cy="811358"/>
          </a:xfrm>
        </p:spPr>
        <p:txBody>
          <a:bodyPr vert="horz" lIns="91440" tIns="45720" rIns="91440" bIns="45720" rtlCol="0" anchor="t">
            <a:noAutofit/>
          </a:bodyPr>
          <a:lstStyle/>
          <a:p>
            <a:r>
              <a:rPr lang="en-US" sz="3600" dirty="0">
                <a:solidFill>
                  <a:srgbClr val="1F497D"/>
                </a:solidFill>
                <a:latin typeface="Calibri" panose="020F0502020204030204" pitchFamily="34" charset="0"/>
                <a:cs typeface="Calibri" panose="020F0502020204030204" pitchFamily="34" charset="0"/>
              </a:rPr>
              <a:t>IEPD R&amp;R</a:t>
            </a:r>
            <a:br>
              <a:rPr lang="en-US" sz="3600" dirty="0">
                <a:solidFill>
                  <a:srgbClr val="1F497D"/>
                </a:solidFill>
                <a:latin typeface="Calibri" panose="020F0502020204030204" pitchFamily="34" charset="0"/>
                <a:cs typeface="Calibri" panose="020F0502020204030204" pitchFamily="34" charset="0"/>
              </a:rPr>
            </a:br>
            <a:endParaRPr lang="en-US" sz="3600" dirty="0">
              <a:solidFill>
                <a:srgbClr val="1F497D"/>
              </a:solidFill>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3"/>
          </p:nvPr>
        </p:nvSpPr>
        <p:spPr/>
        <p:txBody>
          <a:bodyPr/>
          <a:lstStyle/>
          <a:p>
            <a:fld id="{04A7C25F-1B31-4E2C-994D-80A66944E2F4}" type="slidenum">
              <a:rPr lang="en-US" smtClean="0"/>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1636099"/>
              </p:ext>
            </p:extLst>
          </p:nvPr>
        </p:nvGraphicFramePr>
        <p:xfrm>
          <a:off x="291381" y="669941"/>
          <a:ext cx="8310582" cy="5623560"/>
        </p:xfrm>
        <a:graphic>
          <a:graphicData uri="http://schemas.openxmlformats.org/drawingml/2006/table">
            <a:tbl>
              <a:tblPr firstRow="1" bandRow="1">
                <a:tableStyleId>{5C22544A-7EE6-4342-B048-85BDC9FD1C3A}</a:tableStyleId>
              </a:tblPr>
              <a:tblGrid>
                <a:gridCol w="4155291">
                  <a:extLst>
                    <a:ext uri="{9D8B030D-6E8A-4147-A177-3AD203B41FA5}">
                      <a16:colId xmlns:a16="http://schemas.microsoft.com/office/drawing/2014/main" val="1741667521"/>
                    </a:ext>
                  </a:extLst>
                </a:gridCol>
                <a:gridCol w="4155291">
                  <a:extLst>
                    <a:ext uri="{9D8B030D-6E8A-4147-A177-3AD203B41FA5}">
                      <a16:colId xmlns:a16="http://schemas.microsoft.com/office/drawing/2014/main" val="2851792435"/>
                    </a:ext>
                  </a:extLst>
                </a:gridCol>
              </a:tblGrid>
              <a:tr h="82296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2800" dirty="0">
                          <a:solidFill>
                            <a:srgbClr val="1F497D"/>
                          </a:solidFill>
                          <a:latin typeface="Calibri" panose="020F0502020204030204" pitchFamily="34" charset="0"/>
                          <a:cs typeface="Calibri" panose="020F0502020204030204" pitchFamily="34" charset="0"/>
                        </a:rPr>
                        <a:t>COA 1 </a:t>
                      </a:r>
                      <a:r>
                        <a:rPr lang="en-US" sz="2800" b="1" strike="noStrike" baseline="0" dirty="0">
                          <a:solidFill>
                            <a:srgbClr val="1F497D"/>
                          </a:solidFill>
                          <a:latin typeface="Calibri" panose="020F0502020204030204" pitchFamily="34" charset="0"/>
                          <a:cs typeface="Calibri" panose="020F0502020204030204" pitchFamily="34" charset="0"/>
                        </a:rPr>
                        <a:t>Donated labor (on existing site)</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dirty="0">
                          <a:solidFill>
                            <a:schemeClr val="tx1">
                              <a:lumMod val="75000"/>
                            </a:schemeClr>
                          </a:solidFill>
                          <a:latin typeface="Calibri" panose="020F0502020204030204" pitchFamily="34" charset="0"/>
                          <a:cs typeface="Calibri" panose="020F0502020204030204" pitchFamily="34" charset="0"/>
                        </a:rPr>
                        <a:t>Leverage DOJ Clearinghouse or niem.gov for Public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dirty="0">
                          <a:solidFill>
                            <a:schemeClr val="tx1">
                              <a:lumMod val="75000"/>
                            </a:schemeClr>
                          </a:solidFill>
                          <a:latin typeface="Calibri" panose="020F0502020204030204" pitchFamily="34" charset="0"/>
                          <a:cs typeface="Calibri" panose="020F0502020204030204" pitchFamily="34" charset="0"/>
                        </a:rPr>
                        <a:t>Leverage WMA-AFIP for Restricted IEPD Registry/Repository</a:t>
                      </a:r>
                    </a:p>
                    <a:p>
                      <a:pPr marL="114300" marR="0" lvl="0" indent="0" algn="l" defTabSz="457200" rtl="0" eaLnBrk="1" fontAlgn="auto" latinLnBrk="0" hangingPunct="1">
                        <a:lnSpc>
                          <a:spcPct val="100000"/>
                        </a:lnSpc>
                        <a:spcBef>
                          <a:spcPts val="0"/>
                        </a:spcBef>
                        <a:spcAft>
                          <a:spcPts val="0"/>
                        </a:spcAft>
                        <a:buClrTx/>
                        <a:buSzTx/>
                        <a:buFontTx/>
                        <a:buNone/>
                        <a:tabLst>
                          <a:tab pos="1144588" algn="l"/>
                        </a:tabLst>
                        <a:defRPr/>
                      </a:pPr>
                      <a:r>
                        <a:rPr lang="en-US" sz="1800" dirty="0">
                          <a:solidFill>
                            <a:schemeClr val="tx1">
                              <a:lumMod val="75000"/>
                            </a:schemeClr>
                          </a:solidFill>
                          <a:latin typeface="Calibri" panose="020F0502020204030204" pitchFamily="34" charset="0"/>
                          <a:cs typeface="Calibri" panose="020F0502020204030204" pitchFamily="34" charset="0"/>
                        </a:rPr>
                        <a:t>Platform may limit functionality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230188" indent="-230188">
                        <a:spcAft>
                          <a:spcPts val="1200"/>
                        </a:spcAft>
                        <a:buFontTx/>
                        <a:buNone/>
                        <a:tabLst>
                          <a:tab pos="230188" algn="l"/>
                        </a:tabLst>
                      </a:pPr>
                      <a:endParaRPr lang="en-US" sz="1800" dirty="0">
                        <a:solidFill>
                          <a:srgbClr val="7F7F7F"/>
                        </a:solidFill>
                      </a:endParaRPr>
                    </a:p>
                  </a:txBody>
                  <a:tcPr>
                    <a:solidFill>
                      <a:schemeClr val="bg1"/>
                    </a:solidFill>
                  </a:tcPr>
                </a:tc>
                <a:extLst>
                  <a:ext uri="{0D108BD9-81ED-4DB2-BD59-A6C34878D82A}">
                    <a16:rowId xmlns:a16="http://schemas.microsoft.com/office/drawing/2014/main" val="1257916434"/>
                  </a:ext>
                </a:extLst>
              </a:tr>
              <a:tr h="2468472">
                <a:tc>
                  <a:txBody>
                    <a:bodyPr/>
                    <a:lstStyle/>
                    <a:p>
                      <a:pPr marL="0" indent="0">
                        <a:spcAft>
                          <a:spcPts val="600"/>
                        </a:spcAft>
                        <a:buNone/>
                      </a:pPr>
                      <a:r>
                        <a:rPr lang="en-US" sz="2000" b="1" dirty="0">
                          <a:solidFill>
                            <a:srgbClr val="1F497D"/>
                          </a:solidFill>
                          <a:latin typeface="Calibri" panose="020F0502020204030204" pitchFamily="34" charset="0"/>
                          <a:cs typeface="Calibri" panose="020F0502020204030204" pitchFamily="34" charset="0"/>
                        </a:rPr>
                        <a:t>Advantages </a:t>
                      </a:r>
                      <a:endParaRPr lang="en-US" sz="900" b="1" dirty="0">
                        <a:solidFill>
                          <a:srgbClr val="C00000"/>
                        </a:solidFill>
                        <a:latin typeface="Calibri" panose="020F0502020204030204" pitchFamily="34" charset="0"/>
                        <a:cs typeface="Calibri" panose="020F0502020204030204" pitchFamily="34" charset="0"/>
                      </a:endParaRPr>
                    </a:p>
                    <a:p>
                      <a:pPr marL="234950" indent="-234950" algn="l" defTabSz="457200" rtl="0" eaLnBrk="1" latinLnBrk="0" hangingPunct="1">
                        <a:spcAft>
                          <a:spcPts val="1200"/>
                        </a:spcAft>
                        <a:buNone/>
                        <a:tabLst>
                          <a:tab pos="234950" algn="l"/>
                        </a:tabLst>
                      </a:pPr>
                      <a:r>
                        <a:rPr lang="en-US" sz="1800" b="1" dirty="0">
                          <a:solidFill>
                            <a:srgbClr val="00B050"/>
                          </a:solidFill>
                          <a:latin typeface="Calibri" panose="020F0502020204030204" pitchFamily="34" charset="0"/>
                          <a:cs typeface="Calibri" panose="020F0502020204030204" pitchFamily="34" charset="0"/>
                        </a:rPr>
                        <a:t>+ 	</a:t>
                      </a: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Phase 1 hosting costs donated</a:t>
                      </a:r>
                    </a:p>
                    <a:p>
                      <a:pPr marL="234950" marR="0" lvl="0" indent="-234950" algn="l" defTabSz="457200" rtl="0" eaLnBrk="1" fontAlgn="auto" latinLnBrk="0" hangingPunct="1">
                        <a:lnSpc>
                          <a:spcPct val="100000"/>
                        </a:lnSpc>
                        <a:spcBef>
                          <a:spcPts val="0"/>
                        </a:spcBef>
                        <a:spcAft>
                          <a:spcPts val="1200"/>
                        </a:spcAft>
                        <a:buClrTx/>
                        <a:buSzTx/>
                        <a:buFontTx/>
                        <a:buNone/>
                        <a:tabLst>
                          <a:tab pos="234950" algn="l"/>
                        </a:tabLst>
                        <a:defRPr/>
                      </a:pPr>
                      <a:r>
                        <a:rPr lang="en-US" sz="1800" b="1" dirty="0">
                          <a:solidFill>
                            <a:srgbClr val="00B050"/>
                          </a:solidFill>
                          <a:latin typeface="Calibri" panose="020F0502020204030204" pitchFamily="34" charset="0"/>
                          <a:cs typeface="Calibri" panose="020F0502020204030204" pitchFamily="34" charset="0"/>
                        </a:rPr>
                        <a:t>+ 	</a:t>
                      </a: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Security controls / RMF / compliance baked into existing sites</a:t>
                      </a:r>
                    </a:p>
                    <a:p>
                      <a:pPr marL="234950" marR="0" lvl="0" indent="-234950" algn="l" defTabSz="457200" rtl="0" eaLnBrk="1" fontAlgn="auto" latinLnBrk="0" hangingPunct="1">
                        <a:lnSpc>
                          <a:spcPct val="100000"/>
                        </a:lnSpc>
                        <a:spcBef>
                          <a:spcPts val="0"/>
                        </a:spcBef>
                        <a:spcAft>
                          <a:spcPts val="1200"/>
                        </a:spcAft>
                        <a:buClrTx/>
                        <a:buSzTx/>
                        <a:buFontTx/>
                        <a:buNone/>
                        <a:tabLst>
                          <a:tab pos="234950" algn="l"/>
                        </a:tabLst>
                        <a:defRPr/>
                      </a:pPr>
                      <a:r>
                        <a:rPr lang="en-US" sz="1800" b="1" dirty="0">
                          <a:solidFill>
                            <a:srgbClr val="00B050"/>
                          </a:solidFill>
                          <a:latin typeface="Calibri" panose="020F0502020204030204" pitchFamily="34" charset="0"/>
                          <a:cs typeface="Calibri" panose="020F0502020204030204" pitchFamily="34" charset="0"/>
                        </a:rPr>
                        <a:t>+ 	</a:t>
                      </a: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May free some labor to support separate tooling for administrators</a:t>
                      </a:r>
                    </a:p>
                    <a:p>
                      <a:pPr marL="234950" marR="0" lvl="0" indent="-234950" algn="l" defTabSz="457200" rtl="0" eaLnBrk="1" fontAlgn="auto" latinLnBrk="0" hangingPunct="1">
                        <a:lnSpc>
                          <a:spcPct val="100000"/>
                        </a:lnSpc>
                        <a:spcBef>
                          <a:spcPts val="0"/>
                        </a:spcBef>
                        <a:spcAft>
                          <a:spcPts val="1200"/>
                        </a:spcAft>
                        <a:buClrTx/>
                        <a:buSzTx/>
                        <a:buFontTx/>
                        <a:buNone/>
                        <a:tabLst>
                          <a:tab pos="234950" algn="l"/>
                        </a:tabLst>
                        <a:defRPr/>
                      </a:pPr>
                      <a:endPar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spcAft>
                          <a:spcPts val="600"/>
                        </a:spcAft>
                        <a:buNone/>
                        <a:tabLst>
                          <a:tab pos="234950" algn="l"/>
                        </a:tabLst>
                      </a:pPr>
                      <a:r>
                        <a:rPr lang="en-US" sz="2000" b="1" dirty="0">
                          <a:solidFill>
                            <a:srgbClr val="1F497D"/>
                          </a:solidFill>
                          <a:latin typeface="Calibri" panose="020F0502020204030204" pitchFamily="34" charset="0"/>
                          <a:cs typeface="Calibri" panose="020F0502020204030204" pitchFamily="34" charset="0"/>
                        </a:rPr>
                        <a:t>Disadvantages </a:t>
                      </a:r>
                      <a:endParaRPr lang="en-US" sz="900" b="1" dirty="0">
                        <a:solidFill>
                          <a:srgbClr val="C00000"/>
                        </a:solidFill>
                        <a:latin typeface="Calibri" panose="020F0502020204030204" pitchFamily="34" charset="0"/>
                        <a:cs typeface="Calibri" panose="020F0502020204030204" pitchFamily="34" charset="0"/>
                      </a:endParaRPr>
                    </a:p>
                    <a:p>
                      <a:pPr marL="230188" indent="-230188">
                        <a:spcAft>
                          <a:spcPts val="600"/>
                        </a:spcAft>
                        <a:buFontTx/>
                        <a:buNone/>
                        <a:tabLst>
                          <a:tab pos="230188" algn="l"/>
                        </a:tabLst>
                      </a:pPr>
                      <a:r>
                        <a:rPr lang="en-US" sz="1800" b="1" dirty="0">
                          <a:solidFill>
                            <a:srgbClr val="C00000"/>
                          </a:solidFill>
                          <a:latin typeface="Calibri" panose="020F0502020204030204" pitchFamily="34" charset="0"/>
                          <a:cs typeface="Calibri" panose="020F0502020204030204" pitchFamily="34" charset="0"/>
                        </a:rPr>
                        <a:t>-	</a:t>
                      </a: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Existing platforms limit requirements / functionality</a:t>
                      </a:r>
                    </a:p>
                    <a:p>
                      <a:pPr marL="230188" marR="0" lvl="0" indent="-230188" algn="l" defTabSz="457200" rtl="0" eaLnBrk="1" fontAlgn="auto" latinLnBrk="0" hangingPunct="1">
                        <a:lnSpc>
                          <a:spcPct val="100000"/>
                        </a:lnSpc>
                        <a:spcBef>
                          <a:spcPts val="0"/>
                        </a:spcBef>
                        <a:spcAft>
                          <a:spcPts val="600"/>
                        </a:spcAft>
                        <a:buClrTx/>
                        <a:buSzTx/>
                        <a:buFontTx/>
                        <a:buNone/>
                        <a:tabLst>
                          <a:tab pos="230188" algn="l"/>
                        </a:tabLst>
                        <a:defRPr/>
                      </a:pPr>
                      <a:r>
                        <a:rPr lang="en-US" sz="1800" b="1" dirty="0">
                          <a:solidFill>
                            <a:srgbClr val="C00000"/>
                          </a:solidFill>
                          <a:latin typeface="Calibri" panose="020F0502020204030204" pitchFamily="34" charset="0"/>
                          <a:cs typeface="Calibri" panose="020F0502020204030204" pitchFamily="34" charset="0"/>
                        </a:rPr>
                        <a:t>-	</a:t>
                      </a: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May not integrate with Tool Modernization effort (i.e. web services)</a:t>
                      </a:r>
                    </a:p>
                    <a:p>
                      <a:pPr marL="285750" marR="0" lvl="0" indent="-285750" algn="l" defTabSz="457200" rtl="0" eaLnBrk="1" fontAlgn="auto" latinLnBrk="0" hangingPunct="1">
                        <a:lnSpc>
                          <a:spcPct val="100000"/>
                        </a:lnSpc>
                        <a:spcBef>
                          <a:spcPts val="0"/>
                        </a:spcBef>
                        <a:spcAft>
                          <a:spcPts val="1200"/>
                        </a:spcAft>
                        <a:buClr>
                          <a:srgbClr val="C00000"/>
                        </a:buClr>
                        <a:buSzTx/>
                        <a:buFontTx/>
                        <a:buChar char="-"/>
                        <a:tabLst>
                          <a:tab pos="225425" algn="l"/>
                        </a:tabLst>
                        <a:defRPr/>
                      </a:pP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Donated labor limits NMO control over features, level of effort</a:t>
                      </a:r>
                    </a:p>
                    <a:p>
                      <a:pPr marL="285750" marR="0" lvl="0" indent="-285750" algn="l" defTabSz="457200" rtl="0" eaLnBrk="1" fontAlgn="auto" latinLnBrk="0" hangingPunct="1">
                        <a:lnSpc>
                          <a:spcPct val="100000"/>
                        </a:lnSpc>
                        <a:spcBef>
                          <a:spcPts val="0"/>
                        </a:spcBef>
                        <a:spcAft>
                          <a:spcPts val="1200"/>
                        </a:spcAft>
                        <a:buClr>
                          <a:srgbClr val="C00000"/>
                        </a:buClr>
                        <a:buSzTx/>
                        <a:buFontTx/>
                        <a:buChar char="-"/>
                        <a:tabLst>
                          <a:tab pos="225425" algn="l"/>
                        </a:tabLst>
                        <a:defRPr/>
                      </a:pPr>
                      <a:r>
                        <a:rPr kumimoji="0" lang="en-US" sz="1800" b="1" i="0" u="none" strike="noStrike" kern="1200" cap="none" spc="0" normalizeH="0" baseline="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Requires PIV certificate for user access to restricted repo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76687652"/>
                  </a:ext>
                </a:extLst>
              </a:tr>
              <a:tr h="36576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Contributors: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NMO, DHS or DOJ, JS J6, GTRI</a:t>
                      </a:r>
                    </a:p>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Timeline: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3-12 months</a:t>
                      </a:r>
                    </a:p>
                    <a:p>
                      <a:pPr marL="684213" marR="0" lvl="0" indent="-684213"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rgbClr val="1F497D"/>
                          </a:solidFill>
                          <a:effectLst/>
                          <a:uLnTx/>
                          <a:uFillTx/>
                          <a:latin typeface="Calibri" panose="020F0502020204030204" pitchFamily="34" charset="0"/>
                          <a:ea typeface="+mn-ea"/>
                          <a:cs typeface="Calibri" panose="020F0502020204030204" pitchFamily="34" charset="0"/>
                        </a:rPr>
                        <a:t>Risk: </a:t>
                      </a: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Depends upon DHS/DOJ/J6 in-kind contribution</a:t>
                      </a:r>
                    </a:p>
                    <a:p>
                      <a:pPr marL="684213" marR="0" lvl="0" indent="-684213" algn="l" defTabSz="457200" rtl="0" eaLnBrk="1" fontAlgn="auto" latinLnBrk="0" hangingPunct="1">
                        <a:lnSpc>
                          <a:spcPct val="100000"/>
                        </a:lnSpc>
                        <a:spcBef>
                          <a:spcPts val="0"/>
                        </a:spcBef>
                        <a:spcAft>
                          <a:spcPts val="0"/>
                        </a:spcAft>
                        <a:buClrTx/>
                        <a:buSzTx/>
                        <a:buFontTx/>
                        <a:buNone/>
                        <a:tabLst>
                          <a:tab pos="342900" algn="l"/>
                        </a:tabLst>
                        <a:defRPr/>
                      </a:pPr>
                      <a:r>
                        <a:rPr kumimoji="0" lang="en-US" sz="2000" b="1"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mn-ea"/>
                          <a:cs typeface="Calibri" panose="020F0502020204030204" pitchFamily="34" charset="0"/>
                        </a:rPr>
                        <a:t>          May not meet all IEPD R&amp;R requirements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tab pos="342900" algn="l"/>
                        </a:tabLst>
                        <a:defRPr/>
                      </a:pPr>
                      <a:endParaRPr kumimoji="0" lang="en-US" sz="1800" b="1" i="0" u="none" strike="noStrike" kern="1200" cap="none" spc="0" normalizeH="0" baseline="0" noProof="0" dirty="0">
                        <a:ln>
                          <a:noFill/>
                        </a:ln>
                        <a:solidFill>
                          <a:srgbClr val="8B8B8B"/>
                        </a:solidFill>
                        <a:effectLst/>
                        <a:uLnTx/>
                        <a:uFillTx/>
                        <a:latin typeface="Arial"/>
                        <a:ea typeface="+mn-ea"/>
                        <a:cs typeface="+mn-cs"/>
                      </a:endParaRPr>
                    </a:p>
                  </a:txBody>
                  <a:tcPr/>
                </a:tc>
                <a:extLst>
                  <a:ext uri="{0D108BD9-81ED-4DB2-BD59-A6C34878D82A}">
                    <a16:rowId xmlns:a16="http://schemas.microsoft.com/office/drawing/2014/main" val="2709794788"/>
                  </a:ext>
                </a:extLst>
              </a:tr>
            </a:tbl>
          </a:graphicData>
        </a:graphic>
      </p:graphicFrame>
    </p:spTree>
    <p:extLst>
      <p:ext uri="{BB962C8B-B14F-4D97-AF65-F5344CB8AC3E}">
        <p14:creationId xmlns:p14="http://schemas.microsoft.com/office/powerpoint/2010/main" val="1238253823"/>
      </p:ext>
    </p:extLst>
  </p:cSld>
  <p:clrMapOvr>
    <a:masterClrMapping/>
  </p:clrMapOvr>
</p:sld>
</file>

<file path=ppt/theme/theme1.xml><?xml version="1.0" encoding="utf-8"?>
<a:theme xmlns:a="http://schemas.openxmlformats.org/drawingml/2006/main" name="NIEM_white">
  <a:themeElements>
    <a:clrScheme name="Custom 1">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454545"/>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NIEM_bluegradient.thmx</Template>
  <TotalTime>4553</TotalTime>
  <Words>2165</Words>
  <Application>Microsoft Macintosh PowerPoint</Application>
  <PresentationFormat>On-screen Show (4:3)</PresentationFormat>
  <Paragraphs>345</Paragraphs>
  <Slides>14</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Tahoma</vt:lpstr>
      <vt:lpstr>Wingdings</vt:lpstr>
      <vt:lpstr>Wingdings 2</vt:lpstr>
      <vt:lpstr>NIEM_white</vt:lpstr>
      <vt:lpstr>Office Theme</vt:lpstr>
      <vt:lpstr>PowerPoint Presentation</vt:lpstr>
      <vt:lpstr>Agenda</vt:lpstr>
      <vt:lpstr>Task Overview</vt:lpstr>
      <vt:lpstr>Assumptions</vt:lpstr>
      <vt:lpstr>APPROACH</vt:lpstr>
      <vt:lpstr>Hosting Options Analysis</vt:lpstr>
      <vt:lpstr>Solutions Criteria Narrowed</vt:lpstr>
      <vt:lpstr>phase I Courses of Action</vt:lpstr>
      <vt:lpstr>IEPD R&amp;R </vt:lpstr>
      <vt:lpstr>IEPD R&amp;R </vt:lpstr>
      <vt:lpstr>IEPD R&amp;R </vt:lpstr>
      <vt:lpstr>NMO Recommendation </vt:lpstr>
      <vt:lpstr>End</vt:lpstr>
      <vt:lpstr>GTRI Phase I activities (COA 1)</vt:lpstr>
    </vt:vector>
  </TitlesOfParts>
  <Company>LMD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Webb Roberts</cp:lastModifiedBy>
  <cp:revision>437</cp:revision>
  <cp:lastPrinted>2019-12-06T15:55:27Z</cp:lastPrinted>
  <dcterms:created xsi:type="dcterms:W3CDTF">2011-09-16T18:18:47Z</dcterms:created>
  <dcterms:modified xsi:type="dcterms:W3CDTF">2020-08-24T06:01:41Z</dcterms:modified>
</cp:coreProperties>
</file>