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878" autoAdjust="0"/>
  </p:normalViewPr>
  <p:slideViewPr>
    <p:cSldViewPr snapToGrid="0" snapToObjects="1">
      <p:cViewPr>
        <p:scale>
          <a:sx n="100" d="100"/>
          <a:sy n="100" d="100"/>
        </p:scale>
        <p:origin x="-2696" y="-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FB021-74CF-8949-B63F-6FC33BF283B5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BA77-3088-AF49-8D9A-C4D497AFE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921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015" y="2242281"/>
            <a:ext cx="6447971" cy="1956604"/>
          </a:xfrm>
        </p:spPr>
        <p:txBody>
          <a:bodyPr anchor="t" anchorCtr="0">
            <a:noAutofit/>
          </a:bodyPr>
          <a:lstStyle>
            <a:lvl1pPr algn="ctr">
              <a:defRPr sz="4200" b="0" cap="all">
                <a:latin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396753"/>
            <a:ext cx="5867400" cy="573741"/>
          </a:xfrm>
        </p:spPr>
        <p:txBody>
          <a:bodyPr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  <a:latin typeface="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9463" y="749299"/>
            <a:ext cx="7583488" cy="740333"/>
          </a:xfrm>
        </p:spPr>
        <p:txBody>
          <a:bodyPr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3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iem_3_inside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90000"/>
        <a:buFont typeface="Wingdings" charset="2"/>
        <a:buChar char="§"/>
        <a:defRPr sz="2200" b="1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/>
        </a:buClr>
        <a:buSzPct val="90000"/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/>
        </a:buClr>
        <a:buSzPct val="90000"/>
        <a:buFont typeface="Wingdings" charset="2"/>
        <a:buChar char="§"/>
        <a:defRPr sz="1800" b="1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/>
        </a:buClr>
        <a:buSzPct val="90000"/>
        <a:buFont typeface="Wingdings" charset="2"/>
        <a:buChar char="§"/>
        <a:defRPr sz="1800" b="1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/>
        </a:buClr>
        <a:buSzPct val="90000"/>
        <a:buFont typeface="Wingdings" charset="2"/>
        <a:buChar char="§"/>
        <a:defRPr sz="1800" b="1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b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6778651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201511"/>
            <a:ext cx="9143999" cy="19566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500" spc="-100" dirty="0" smtClean="0">
                <a:effectLst>
                  <a:reflection stA="25000" endPos="50000" dir="5400000" sy="-100000" algn="bl" rotWithShape="0"/>
                </a:effectLst>
              </a:rPr>
              <a:t>ON THE MISSING</a:t>
            </a:r>
            <a:endParaRPr lang="en-US" sz="6500" spc="-100" dirty="0">
              <a:effectLst>
                <a:reflection stA="25000" endPos="500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38700" y="4354492"/>
            <a:ext cx="3138144" cy="1099256"/>
          </a:xfrm>
        </p:spPr>
        <p:txBody>
          <a:bodyPr>
            <a:normAutofit/>
          </a:bodyPr>
          <a:lstStyle/>
          <a:p>
            <a:pPr algn="l"/>
            <a:r>
              <a:rPr lang="en-US" sz="2100" dirty="0" smtClean="0">
                <a:latin typeface="Arial"/>
                <a:cs typeface="Arial"/>
              </a:rPr>
              <a:t>The AMBER Alerts Information Exchange Packet Document</a:t>
            </a:r>
            <a:endParaRPr lang="en-US" sz="2100" dirty="0">
              <a:latin typeface="Arial"/>
              <a:cs typeface="Arial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5140"/>
            <a:ext cx="9143999" cy="866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b="1" i="0" kern="1200" cap="all">
                <a:solidFill>
                  <a:schemeClr val="bg1"/>
                </a:solidFill>
                <a:latin typeface="Arial Black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000" spc="-100" dirty="0" smtClean="0">
                <a:solidFill>
                  <a:schemeClr val="tx1"/>
                </a:solidFill>
                <a:effectLst/>
              </a:rPr>
              <a:t>NIEM IMPACT</a:t>
            </a:r>
            <a:endParaRPr lang="en-US" sz="6500" spc="-100" dirty="0">
              <a:effectLst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5677941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381799" y="-589463"/>
            <a:ext cx="9854034" cy="84379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1080"/>
            <a:ext cx="9144000" cy="349712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A child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goes missing every </a:t>
            </a:r>
            <a:r>
              <a:rPr lang="en-US" sz="3000" u="sng" dirty="0" smtClean="0">
                <a:effectLst>
                  <a:glow rad="139700">
                    <a:schemeClr val="bg1">
                      <a:alpha val="8000"/>
                    </a:schemeClr>
                  </a:glow>
                </a:effectLst>
              </a:rPr>
              <a:t>40 SECONDS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in the U.S., over 2,100 per day.</a:t>
            </a:r>
            <a:endParaRPr lang="en-US" sz="3000" u="sng" dirty="0" smtClean="0">
              <a:solidFill>
                <a:schemeClr val="bg1">
                  <a:lumMod val="75000"/>
                </a:schemeClr>
              </a:solidFill>
              <a:effectLst>
                <a:glow rad="139700">
                  <a:schemeClr val="bg1">
                    <a:alpha val="8000"/>
                  </a:schemeClr>
                </a:glow>
              </a:effectLst>
            </a:endParaRPr>
          </a:p>
          <a:p>
            <a:pPr>
              <a:spcAft>
                <a:spcPts val="1800"/>
              </a:spcAft>
            </a:pP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That translates to </a:t>
            </a:r>
            <a:r>
              <a:rPr lang="en-US" u="sng" dirty="0" smtClean="0">
                <a:effectLst>
                  <a:glow rad="139700">
                    <a:schemeClr val="bg1">
                      <a:alpha val="8000"/>
                    </a:schemeClr>
                  </a:glow>
                </a:effectLst>
              </a:rPr>
              <a:t>800,000</a:t>
            </a: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 kids missing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each year–</a:t>
            </a:r>
            <a:b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and another 500,000 go unreported.</a:t>
            </a:r>
          </a:p>
          <a:p>
            <a:pPr>
              <a:spcAft>
                <a:spcPts val="1800"/>
              </a:spcAft>
            </a:pPr>
            <a:r>
              <a:rPr lang="en-US" sz="1800" b="0" dirty="0" smtClean="0">
                <a:solidFill>
                  <a:schemeClr val="bg1">
                    <a:lumMod val="75000"/>
                  </a:schemeClr>
                </a:solidFill>
              </a:rPr>
              <a:t>44% of abducted and murdered children are found </a:t>
            </a:r>
            <a:br>
              <a:rPr lang="en-US" sz="1800" b="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b="0" dirty="0" smtClean="0">
                <a:solidFill>
                  <a:schemeClr val="bg1">
                    <a:lumMod val="75000"/>
                  </a:schemeClr>
                </a:solidFill>
              </a:rPr>
              <a:t>dead in less than an hour after abduction.</a:t>
            </a:r>
            <a:endParaRPr lang="en-US" sz="18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7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mb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506432" y="1478488"/>
            <a:ext cx="3253213" cy="4149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38833"/>
            <a:ext cx="4603384" cy="4518215"/>
          </a:xfrm>
        </p:spPr>
        <p:txBody>
          <a:bodyPr>
            <a:normAutofit/>
          </a:bodyPr>
          <a:lstStyle/>
          <a:p>
            <a:pPr algn="l"/>
            <a:r>
              <a:rPr lang="en-US" sz="3000" spc="-70" dirty="0" smtClean="0"/>
              <a:t>On January 13, 1996, </a:t>
            </a:r>
            <a:br>
              <a:rPr lang="en-US" sz="3000" spc="-70" dirty="0" smtClean="0"/>
            </a:br>
            <a:r>
              <a:rPr lang="en-US" sz="3000" spc="-70" dirty="0" smtClean="0"/>
              <a:t>Amber Hagerman, 9, was abducted near her home in Arlington, Texas.</a:t>
            </a:r>
          </a:p>
          <a:p>
            <a:pPr algn="l"/>
            <a:r>
              <a:rPr lang="en-US" sz="1800" b="0" spc="-30" dirty="0"/>
              <a:t>Neighbors and law enforcement worked together night and day to find Amber. They even had a lead on the abductor’s vehicle</a:t>
            </a:r>
            <a:r>
              <a:rPr lang="en-US" sz="1800" b="0" spc="-30" dirty="0" smtClean="0"/>
              <a:t>.</a:t>
            </a:r>
          </a:p>
          <a:p>
            <a:pPr algn="l"/>
            <a:r>
              <a:rPr lang="en-US" dirty="0" smtClean="0"/>
              <a:t>Four days later and four miles away, she was found dead.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81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v-ra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3333" y="1197500"/>
            <a:ext cx="5229228" cy="50130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385" y="1324256"/>
            <a:ext cx="3526859" cy="5419167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Within a </a:t>
            </a:r>
            <a:r>
              <a:rPr lang="en-US" sz="1800" dirty="0" smtClean="0"/>
              <a:t>four mile radius</a:t>
            </a:r>
            <a:r>
              <a:rPr lang="en-US" sz="1800" b="0" dirty="0" smtClean="0"/>
              <a:t> of Amber’s abduction, there were:</a:t>
            </a:r>
          </a:p>
          <a:p>
            <a:r>
              <a:rPr lang="en-US" sz="4800" dirty="0" smtClean="0"/>
              <a:t>38</a:t>
            </a:r>
            <a:r>
              <a:rPr lang="en-US" sz="2600" dirty="0" smtClean="0"/>
              <a:t> </a:t>
            </a:r>
            <a:r>
              <a:rPr lang="en-US" sz="1800" b="0" dirty="0" smtClean="0"/>
              <a:t>TV stations</a:t>
            </a:r>
            <a:br>
              <a:rPr lang="en-US" sz="1800" b="0" dirty="0" smtClean="0"/>
            </a:br>
            <a:r>
              <a:rPr lang="en-US" sz="4800" dirty="0" smtClean="0"/>
              <a:t>34</a:t>
            </a:r>
            <a:r>
              <a:rPr lang="en-US" sz="2600" dirty="0" smtClean="0"/>
              <a:t> </a:t>
            </a:r>
            <a:r>
              <a:rPr lang="en-US" sz="1800" b="0" dirty="0" smtClean="0"/>
              <a:t>FM stations</a:t>
            </a:r>
            <a:br>
              <a:rPr lang="en-US" sz="1800" b="0" dirty="0" smtClean="0"/>
            </a:br>
            <a:r>
              <a:rPr lang="en-US" sz="4800" dirty="0" smtClean="0"/>
              <a:t>12</a:t>
            </a:r>
            <a:r>
              <a:rPr lang="en-US" sz="2600" dirty="0" smtClean="0"/>
              <a:t> </a:t>
            </a:r>
            <a:r>
              <a:rPr lang="en-US" sz="1800" b="0" dirty="0" smtClean="0"/>
              <a:t>AM stations</a:t>
            </a:r>
          </a:p>
          <a:p>
            <a:pPr lvl="0"/>
            <a:r>
              <a:rPr lang="en-US" sz="1600" b="0" spc="0" dirty="0"/>
              <a:t>If </a:t>
            </a:r>
            <a:r>
              <a:rPr lang="en-US" sz="1600" spc="0" dirty="0"/>
              <a:t>Amber Alerts </a:t>
            </a:r>
            <a:r>
              <a:rPr lang="en-US" sz="1600" b="0" spc="0" dirty="0"/>
              <a:t>had been in </a:t>
            </a:r>
            <a:r>
              <a:rPr lang="en-US" sz="1600" b="0" spc="0" dirty="0" smtClean="0"/>
              <a:t/>
            </a:r>
            <a:br>
              <a:rPr lang="en-US" sz="1600" b="0" spc="0" dirty="0" smtClean="0"/>
            </a:br>
            <a:r>
              <a:rPr lang="en-US" sz="1600" b="0" spc="0" dirty="0" smtClean="0"/>
              <a:t>place </a:t>
            </a:r>
            <a:r>
              <a:rPr lang="en-US" sz="1600" b="0" spc="0" dirty="0"/>
              <a:t>when Amber was </a:t>
            </a:r>
            <a:r>
              <a:rPr lang="en-US" sz="1600" b="0" spc="0" dirty="0" smtClean="0"/>
              <a:t>abducted</a:t>
            </a:r>
            <a:r>
              <a:rPr lang="en-US" sz="1600" b="0" spc="0" dirty="0"/>
              <a:t>, perhaps the outcome would have </a:t>
            </a:r>
            <a:r>
              <a:rPr lang="en-US" sz="1600" b="0" spc="0" dirty="0" smtClean="0"/>
              <a:t/>
            </a:r>
            <a:br>
              <a:rPr lang="en-US" sz="1600" b="0" spc="0" dirty="0" smtClean="0"/>
            </a:br>
            <a:r>
              <a:rPr lang="en-US" sz="1600" b="0" spc="0" dirty="0" smtClean="0"/>
              <a:t>been </a:t>
            </a:r>
            <a:r>
              <a:rPr lang="en-US" sz="1600" b="0" spc="0" dirty="0"/>
              <a:t>different.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11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38286"/>
            <a:ext cx="7583488" cy="4018762"/>
          </a:xfrm>
        </p:spPr>
        <p:txBody>
          <a:bodyPr/>
          <a:lstStyle/>
          <a:p>
            <a:pPr lvl="0"/>
            <a:r>
              <a:rPr lang="en-US" dirty="0" smtClean="0"/>
              <a:t>“</a:t>
            </a:r>
            <a:r>
              <a:rPr lang="en-US" dirty="0"/>
              <a:t>What if we could send </a:t>
            </a:r>
            <a:r>
              <a:rPr lang="en-US" dirty="0" smtClean="0"/>
              <a:t>out child </a:t>
            </a:r>
            <a:r>
              <a:rPr lang="en-US" dirty="0"/>
              <a:t>abduction </a:t>
            </a:r>
            <a:r>
              <a:rPr lang="en-US" dirty="0" smtClean="0"/>
              <a:t>alerts</a:t>
            </a:r>
            <a:br>
              <a:rPr lang="en-US" dirty="0" smtClean="0"/>
            </a:br>
            <a:r>
              <a:rPr lang="en-US" dirty="0" smtClean="0"/>
              <a:t>the same way we </a:t>
            </a:r>
            <a:r>
              <a:rPr lang="en-US" dirty="0"/>
              <a:t>send out weather or traffic alerts?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b="0" dirty="0" smtClean="0"/>
              <a:t> </a:t>
            </a:r>
            <a:r>
              <a:rPr lang="en-US" sz="3600" spc="-100" dirty="0" smtClean="0"/>
              <a:t>How </a:t>
            </a:r>
            <a:r>
              <a:rPr lang="en-US" sz="3600" spc="-100" dirty="0"/>
              <a:t>can </a:t>
            </a:r>
            <a:r>
              <a:rPr lang="en-US" sz="3600" spc="-100" dirty="0" smtClean="0"/>
              <a:t>you </a:t>
            </a:r>
            <a:r>
              <a:rPr lang="en-US" sz="3600" u="sng" spc="-100" dirty="0" smtClean="0">
                <a:effectLst>
                  <a:glow rad="139700">
                    <a:schemeClr val="bg1">
                      <a:alpha val="8000"/>
                    </a:schemeClr>
                  </a:glow>
                </a:effectLst>
              </a:rPr>
              <a:t>CONNECT</a:t>
            </a:r>
            <a:r>
              <a:rPr lang="en-US" sz="3600" spc="-150" dirty="0" smtClean="0"/>
              <a:t> </a:t>
            </a:r>
            <a:r>
              <a:rPr lang="en-US" sz="3600" spc="-150" dirty="0"/>
              <a:t>communities, </a:t>
            </a:r>
            <a:r>
              <a:rPr lang="en-US" sz="3600" spc="-150" dirty="0" smtClean="0"/>
              <a:t>locally </a:t>
            </a:r>
            <a:r>
              <a:rPr lang="en-US" sz="3600" spc="-150" dirty="0"/>
              <a:t>and nationally, </a:t>
            </a:r>
            <a:r>
              <a:rPr lang="en-US" sz="3600" spc="-100" dirty="0"/>
              <a:t>to </a:t>
            </a:r>
            <a:r>
              <a:rPr lang="en-US" sz="3600" i="1" spc="-100" dirty="0"/>
              <a:t>save </a:t>
            </a:r>
            <a:r>
              <a:rPr lang="en-US" sz="3600" i="1" spc="-100" dirty="0" smtClean="0"/>
              <a:t>children’s </a:t>
            </a:r>
            <a:r>
              <a:rPr lang="en-US" sz="3600" i="1" spc="-100" dirty="0"/>
              <a:t>lives</a:t>
            </a:r>
            <a:r>
              <a:rPr lang="en-US" sz="3600" spc="-100" dirty="0" smtClean="0"/>
              <a:t>?</a:t>
            </a:r>
            <a:endParaRPr lang="en-US" sz="3600" spc="-1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7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8922" y="2243992"/>
            <a:ext cx="6135078" cy="46013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38832"/>
            <a:ext cx="7348538" cy="475876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Before </a:t>
            </a:r>
            <a:r>
              <a:rPr lang="en-US" sz="1800" dirty="0"/>
              <a:t>NIEM</a:t>
            </a:r>
            <a:r>
              <a:rPr lang="en-US" sz="1800" b="0" dirty="0"/>
              <a:t>, </a:t>
            </a:r>
            <a:r>
              <a:rPr lang="en-US" sz="1800" b="0" dirty="0" smtClean="0"/>
              <a:t>there was no national standard for </a:t>
            </a:r>
            <a:r>
              <a:rPr lang="en-US" sz="1800" dirty="0" smtClean="0"/>
              <a:t>connecting communities</a:t>
            </a:r>
            <a:r>
              <a:rPr lang="en-US" sz="1800" b="0" dirty="0" smtClean="0"/>
              <a:t>, locally </a:t>
            </a:r>
            <a:r>
              <a:rPr lang="en-US" sz="1800" b="0" dirty="0"/>
              <a:t>or </a:t>
            </a:r>
            <a:r>
              <a:rPr lang="en-US" sz="1800" b="0" dirty="0" smtClean="0"/>
              <a:t>nationally, to exchange this kind of information.</a:t>
            </a:r>
            <a:endParaRPr lang="en-US" sz="1800" b="0" dirty="0"/>
          </a:p>
          <a:p>
            <a:pPr algn="l"/>
            <a:r>
              <a:rPr lang="en-US" b="0" dirty="0" smtClean="0"/>
              <a:t>Now, NIEM’s AMBER Alert Information </a:t>
            </a:r>
            <a:br>
              <a:rPr lang="en-US" b="0" dirty="0" smtClean="0"/>
            </a:br>
            <a:r>
              <a:rPr lang="en-US" b="0" dirty="0" smtClean="0"/>
              <a:t>Exchange Package (</a:t>
            </a:r>
            <a:r>
              <a:rPr lang="en-US" b="0" dirty="0"/>
              <a:t>IEPD) improves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the sharing </a:t>
            </a:r>
            <a:r>
              <a:rPr lang="en-US" b="0" dirty="0"/>
              <a:t>of </a:t>
            </a:r>
            <a:r>
              <a:rPr lang="en-US" b="0" dirty="0" smtClean="0"/>
              <a:t>Amber Alerts </a:t>
            </a:r>
            <a:br>
              <a:rPr lang="en-US" b="0" dirty="0" smtClean="0"/>
            </a:br>
            <a:r>
              <a:rPr lang="en-US" b="0" dirty="0" smtClean="0"/>
              <a:t>between jurisdictions </a:t>
            </a:r>
            <a:br>
              <a:rPr lang="en-US" b="0" dirty="0" smtClean="0"/>
            </a:br>
            <a:r>
              <a:rPr lang="en-US" b="0" dirty="0" smtClean="0"/>
              <a:t>and across multiple</a:t>
            </a:r>
            <a:br>
              <a:rPr lang="en-US" b="0" dirty="0" smtClean="0"/>
            </a:br>
            <a:r>
              <a:rPr lang="en-US" b="0" dirty="0" smtClean="0"/>
              <a:t>communications </a:t>
            </a:r>
            <a:br>
              <a:rPr lang="en-US" b="0" dirty="0" smtClean="0"/>
            </a:br>
            <a:r>
              <a:rPr lang="en-US" b="0" dirty="0" smtClean="0"/>
              <a:t>networks and </a:t>
            </a:r>
            <a:br>
              <a:rPr lang="en-US" b="0" dirty="0" smtClean="0"/>
            </a:br>
            <a:r>
              <a:rPr lang="en-US" b="0" dirty="0" smtClean="0"/>
              <a:t>technologies.</a:t>
            </a:r>
            <a:endParaRPr lang="en-US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6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.png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43000" y="133675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38832"/>
            <a:ext cx="7583488" cy="541916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0000" dirty="0" smtClean="0"/>
              <a:t>538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800" dirty="0" smtClean="0"/>
              <a:t>total successful recoveries directly related to Amber Alerts</a:t>
            </a:r>
          </a:p>
          <a:p>
            <a:r>
              <a:rPr lang="en-US" sz="2800" u="sng" spc="-100" dirty="0" smtClean="0"/>
              <a:t>NIEM Connects</a:t>
            </a:r>
            <a:r>
              <a:rPr lang="en-US" sz="2800" spc="-100" dirty="0" smtClean="0"/>
              <a:t> 120 Amber Alert </a:t>
            </a:r>
            <a:br>
              <a:rPr lang="en-US" sz="2800" spc="-100" dirty="0" smtClean="0"/>
            </a:br>
            <a:r>
              <a:rPr lang="en-US" sz="2800" spc="-100" dirty="0" smtClean="0"/>
              <a:t>plans nationwide, with the intent to reach:</a:t>
            </a:r>
            <a:endParaRPr lang="en-US" sz="2800" dirty="0" smtClean="0"/>
          </a:p>
          <a:p>
            <a:r>
              <a:rPr lang="en-US" dirty="0" smtClean="0"/>
              <a:t>18,000 Law Enforcement</a:t>
            </a:r>
            <a:br>
              <a:rPr lang="en-US" dirty="0" smtClean="0"/>
            </a:br>
            <a:r>
              <a:rPr lang="en-US" dirty="0" smtClean="0"/>
              <a:t>1,500 Television </a:t>
            </a:r>
            <a:r>
              <a:rPr lang="en-US" dirty="0"/>
              <a:t>S</a:t>
            </a:r>
            <a:r>
              <a:rPr lang="en-US" dirty="0" smtClean="0"/>
              <a:t>tations</a:t>
            </a:r>
            <a:br>
              <a:rPr lang="en-US" dirty="0" smtClean="0"/>
            </a:br>
            <a:r>
              <a:rPr lang="en-US" dirty="0" smtClean="0"/>
              <a:t>10,322 Radio Stations</a:t>
            </a:r>
            <a:br>
              <a:rPr lang="en-US" dirty="0" smtClean="0"/>
            </a:br>
            <a:r>
              <a:rPr lang="en-US" dirty="0" smtClean="0"/>
              <a:t>280,958,440 Cell Phone Users</a:t>
            </a:r>
            <a:endParaRPr lang="en-US" spc="-1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4000" y="264832"/>
            <a:ext cx="50800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</a:t>
            </a:r>
            <a:r>
              <a:rPr lang="en-US" sz="2500" b="1" spc="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/>
                <a:ea typeface="+mj-ea"/>
                <a:cs typeface="Arial"/>
              </a:rPr>
              <a:t>on the missing</a:t>
            </a:r>
            <a:endParaRPr kumimoji="0" lang="en-US" sz="2500" b="1" i="0" u="none" strike="noStrike" kern="1200" cap="all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47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90865-F767-4F8F-9B98-9B655B9A9184}"/>
</file>

<file path=customXml/itemProps2.xml><?xml version="1.0" encoding="utf-8"?>
<ds:datastoreItem xmlns:ds="http://schemas.openxmlformats.org/officeDocument/2006/customXml" ds:itemID="{DA484D02-A01B-40DB-BFCE-0D2B6DB0E36D}"/>
</file>

<file path=customXml/itemProps3.xml><?xml version="1.0" encoding="utf-8"?>
<ds:datastoreItem xmlns:ds="http://schemas.openxmlformats.org/officeDocument/2006/customXml" ds:itemID="{019F82BC-E385-4493-8921-805DF415FD0E}"/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807</TotalTime>
  <Words>337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ON THE MISSING</vt:lpstr>
      <vt:lpstr>Slide 2</vt:lpstr>
      <vt:lpstr>Slide 3</vt:lpstr>
      <vt:lpstr>Slide 4</vt:lpstr>
      <vt:lpstr>Slide 5</vt:lpstr>
      <vt:lpstr>Slide 6</vt:lpstr>
      <vt:lpstr>Slide 7</vt:lpstr>
    </vt:vector>
  </TitlesOfParts>
  <Company>LMD Agency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Croft</dc:creator>
  <cp:lastModifiedBy>Krista Wilkins</cp:lastModifiedBy>
  <cp:revision>63</cp:revision>
  <dcterms:created xsi:type="dcterms:W3CDTF">2011-09-14T14:48:42Z</dcterms:created>
  <dcterms:modified xsi:type="dcterms:W3CDTF">2011-09-14T18:31:19Z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